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92672" r:id="rId1"/>
    <p:sldMasterId id="2147492803" r:id="rId2"/>
  </p:sldMasterIdLst>
  <p:notesMasterIdLst>
    <p:notesMasterId r:id="rId42"/>
  </p:notesMasterIdLst>
  <p:handoutMasterIdLst>
    <p:handoutMasterId r:id="rId43"/>
  </p:handoutMasterIdLst>
  <p:sldIdLst>
    <p:sldId id="2076138217" r:id="rId3"/>
    <p:sldId id="2147480339" r:id="rId4"/>
    <p:sldId id="2147480942" r:id="rId5"/>
    <p:sldId id="2147469724" r:id="rId6"/>
    <p:sldId id="2147472579" r:id="rId7"/>
    <p:sldId id="2147480943" r:id="rId8"/>
    <p:sldId id="2147479595" r:id="rId9"/>
    <p:sldId id="2147479585" r:id="rId10"/>
    <p:sldId id="2147480033" r:id="rId11"/>
    <p:sldId id="2147480988" r:id="rId12"/>
    <p:sldId id="2147480025" r:id="rId13"/>
    <p:sldId id="2147479807" r:id="rId14"/>
    <p:sldId id="2147479609" r:id="rId15"/>
    <p:sldId id="2076138094" r:id="rId16"/>
    <p:sldId id="2147479805" r:id="rId17"/>
    <p:sldId id="2076138062" r:id="rId18"/>
    <p:sldId id="2147472581" r:id="rId19"/>
    <p:sldId id="2147479602" r:id="rId20"/>
    <p:sldId id="2147479574" r:id="rId21"/>
    <p:sldId id="2147480985" r:id="rId22"/>
    <p:sldId id="2147479808" r:id="rId23"/>
    <p:sldId id="2147479813" r:id="rId24"/>
    <p:sldId id="2147479809" r:id="rId25"/>
    <p:sldId id="2147479604" r:id="rId26"/>
    <p:sldId id="2147479567" r:id="rId27"/>
    <p:sldId id="2147480987" r:id="rId28"/>
    <p:sldId id="2147480989" r:id="rId29"/>
    <p:sldId id="2076137985" r:id="rId30"/>
    <p:sldId id="2147480944" r:id="rId31"/>
    <p:sldId id="2076138011" r:id="rId32"/>
    <p:sldId id="2076138027" r:id="rId33"/>
    <p:sldId id="2076138047" r:id="rId34"/>
    <p:sldId id="2147477329" r:id="rId35"/>
    <p:sldId id="2147478761" r:id="rId36"/>
    <p:sldId id="2076138086" r:id="rId37"/>
    <p:sldId id="2076138064" r:id="rId38"/>
    <p:sldId id="2076138029" r:id="rId39"/>
    <p:sldId id="2147480031" r:id="rId40"/>
    <p:sldId id="2147480945" r:id="rId41"/>
  </p:sldIdLst>
  <p:sldSz cx="12192000" cy="6858000"/>
  <p:notesSz cx="6858000" cy="2543175"/>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Partner guidance" id="{DA93C5D5-B024-4380-8BB0-EB097A61EA0B}">
          <p14:sldIdLst>
            <p14:sldId id="2076138217"/>
            <p14:sldId id="2147480339"/>
          </p14:sldIdLst>
        </p14:section>
        <p14:section name="Intro" id="{68CBB1D1-4537-4A14-8D94-97192E30FE5B}">
          <p14:sldIdLst>
            <p14:sldId id="2147480942"/>
          </p14:sldIdLst>
        </p14:section>
        <p14:section name="Business Challenge" id="{4C5665E3-3FAC-466C-9C8B-D56415DE1D92}">
          <p14:sldIdLst>
            <p14:sldId id="2147469724"/>
            <p14:sldId id="2147472579"/>
            <p14:sldId id="2147480943"/>
            <p14:sldId id="2147479595"/>
            <p14:sldId id="2147479585"/>
            <p14:sldId id="2147480033"/>
          </p14:sldIdLst>
        </p14:section>
        <p14:section name="Build a Zero-Trust foundation" id="{C2519A0E-336A-4CEA-BDDE-056ED246C032}">
          <p14:sldIdLst>
            <p14:sldId id="2147480988"/>
            <p14:sldId id="2147480025"/>
            <p14:sldId id="2147479807"/>
            <p14:sldId id="2147479609"/>
            <p14:sldId id="2076138094"/>
            <p14:sldId id="2147479805"/>
            <p14:sldId id="2076138062"/>
            <p14:sldId id="2147472581"/>
            <p14:sldId id="2147479602"/>
            <p14:sldId id="2147479574"/>
          </p14:sldIdLst>
        </p14:section>
        <p14:section name="Simplify endpoint management" id="{16C7B4B0-0E38-4F38-B2CF-E17D17E27184}">
          <p14:sldIdLst>
            <p14:sldId id="2147480985"/>
            <p14:sldId id="2147479808"/>
            <p14:sldId id="2147479813"/>
            <p14:sldId id="2147479809"/>
            <p14:sldId id="2147479604"/>
            <p14:sldId id="2147479567"/>
          </p14:sldIdLst>
        </p14:section>
        <p14:section name="Unleash intelligent productivity" id="{E98091C4-F143-47D3-9BA5-E330887A9618}">
          <p14:sldIdLst>
            <p14:sldId id="2147480987"/>
            <p14:sldId id="2147480989"/>
            <p14:sldId id="2076137985"/>
            <p14:sldId id="2147480944"/>
            <p14:sldId id="2076138011"/>
          </p14:sldIdLst>
        </p14:section>
        <p14:section name="Why choose Microsoft 365 E3?" id="{00475CC4-4770-484E-B1F8-8A9F5520D854}">
          <p14:sldIdLst>
            <p14:sldId id="2076138027"/>
            <p14:sldId id="2076138047"/>
            <p14:sldId id="2147477329"/>
            <p14:sldId id="2147478761"/>
          </p14:sldIdLst>
        </p14:section>
        <p14:section name="Demo" id="{F21E303B-493A-4F17-B29A-61251E98B027}">
          <p14:sldIdLst>
            <p14:sldId id="2076138086"/>
            <p14:sldId id="2076138064"/>
          </p14:sldIdLst>
        </p14:section>
        <p14:section name="Next steps" id="{4749C9E1-D2BC-4A7A-AE0E-B933234E8386}">
          <p14:sldIdLst>
            <p14:sldId id="2076138029"/>
            <p14:sldId id="2147480031"/>
            <p14:sldId id="2147480945"/>
          </p14:sldIdLst>
        </p14:section>
      </p14:sectionLst>
    </p:ext>
    <p:ext uri="{EFAFB233-063F-42B5-8137-9DF3F51BA10A}">
      <p15:sldGuideLst xmlns:p15="http://schemas.microsoft.com/office/powerpoint/2012/main">
        <p15:guide id="2" pos="3840">
          <p15:clr>
            <a:srgbClr val="A4A3A4"/>
          </p15:clr>
        </p15:guide>
        <p15:guide id="3" orient="horz" pos="194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6" name="Author" initials="A" lastIdx="0" clrIdx="15"/>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8D4"/>
    <a:srgbClr val="F0F0F0"/>
    <a:srgbClr val="C1C1C1"/>
    <a:srgbClr val="D0CECE"/>
    <a:srgbClr val="107C10"/>
    <a:srgbClr val="FFB900"/>
    <a:srgbClr val="8661C5"/>
    <a:srgbClr val="C73ECC"/>
    <a:srgbClr val="D83B0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19E9E0-07BE-47EC-8379-B6AE2AADDB59}" v="7" dt="2023-06-22T20:41:52.952"/>
    <p1510:client id="{A6EF0CBD-C925-6F4A-9E3A-79CF34813D8D}" v="274" dt="2023-06-22T18:14:51.9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94660"/>
  </p:normalViewPr>
  <p:slideViewPr>
    <p:cSldViewPr snapToGrid="0">
      <p:cViewPr varScale="1">
        <p:scale>
          <a:sx n="101" d="100"/>
          <a:sy n="101" d="100"/>
        </p:scale>
        <p:origin x="1308" y="132"/>
      </p:cViewPr>
      <p:guideLst>
        <p:guide pos="3840"/>
        <p:guide orient="horz" pos="1944"/>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7/11/2023 3:28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7/11/2023 3:28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3:28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508445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99326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0"/>
              </a:spcAft>
              <a:buFont typeface="Symbol" panose="05050102010706020507" pitchFamily="18" charset="2"/>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402006-6DF7-4E46-AA10-7768195013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4301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846833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l">
              <a:lnSpc>
                <a:spcPct val="107000"/>
              </a:lnSpc>
              <a:spcBef>
                <a:spcPts val="0"/>
              </a:spcBef>
              <a:spcAft>
                <a:spcPts val="800"/>
              </a:spcAft>
            </a:pPr>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48618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404985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pPr marL="0" marR="0" algn="l">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990BD-C409-46D2-85C5-11B4ECEA871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1040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3968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239816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9661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00681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A11815-4BAE-4D3D-9B9A-E15EA9F9A2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013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0"/>
              </a:spcAft>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402006-6DF7-4E46-AA10-7768195013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0840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0"/>
              </a:spcAft>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210936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2976947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7875590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260148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81263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100" marR="88900">
              <a:spcBef>
                <a:spcPts val="0"/>
              </a:spcBef>
              <a:spcAft>
                <a:spcPts val="0"/>
              </a:spcAft>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402006-6DF7-4E46-AA10-7768195013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26383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7102"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82170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7102"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50850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lang="en-US"/>
          </a:p>
        </p:txBody>
      </p:sp>
      <p:sp>
        <p:nvSpPr>
          <p:cNvPr id="4" name="Header Placeholder 3"/>
          <p:cNvSpPr>
            <a:spLocks noGrp="1"/>
          </p:cNvSpPr>
          <p:nvPr>
            <p:ph type="hdr" sz="quarter" idx="10"/>
          </p:nvPr>
        </p:nvSpPr>
        <p:spPr/>
        <p:txBody>
          <a:bodyPr/>
          <a:lstStyle/>
          <a:p>
            <a:pPr marL="0" marR="0" lvl="0" indent="0" algn="l" defTabSz="188749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1188060" marR="0" lvl="0" indent="0" algn="l" defTabSz="1849771"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1887497"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188749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188749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1887497"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4505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3:28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39859006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301748A-C3F1-4DCC-BEC0-0C96C4C835D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1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69300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sz="900" kern="120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19E01211-1A50-E143-827A-0DADEB0A4145}"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352423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9716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0"/>
              </a:spcAft>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2198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309">
              <a:lnSpc>
                <a:spcPct val="100000"/>
              </a:lnSpc>
              <a:spcBef>
                <a:spcPts val="100"/>
              </a:spcBef>
              <a:spcAft>
                <a:spcPts val="600"/>
              </a:spcAft>
              <a:defRP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603966" marR="0" lvl="0" indent="0" algn="l" defTabSz="96602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97291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887497">
              <a:lnSpc>
                <a:spcPct val="90000"/>
              </a:lnSpc>
              <a:spcAft>
                <a:spcPts val="688"/>
              </a:spcAft>
              <a:defRP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16311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27323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3:28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4119742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3:28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271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SP Masters Program title blue">
    <p:bg>
      <p:bgPr>
        <a:solidFill>
          <a:schemeClr val="accent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D53EC2-149B-8491-E5CC-F6AA28319A51}"/>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p:spPr>
        <p:txBody>
          <a:bodyPr vert="horz" wrap="square" lIns="0" tIns="2011680" rIns="0" bIns="0" rtlCol="0" anchor="t" anchorCtr="0">
            <a:noAutofit/>
          </a:bodyPr>
          <a:lstStyle>
            <a:lvl1pP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p:txBody>
      </p:sp>
      <p:sp>
        <p:nvSpPr>
          <p:cNvPr id="7" name="Title 1">
            <a:extLst>
              <a:ext uri="{FF2B5EF4-FFF2-40B4-BE49-F238E27FC236}">
                <a16:creationId xmlns:a16="http://schemas.microsoft.com/office/drawing/2014/main" id="{889E955A-D68E-FC9C-6BF1-3CF59CB46536}"/>
              </a:ext>
            </a:extLst>
          </p:cNvPr>
          <p:cNvSpPr>
            <a:spLocks noGrp="1"/>
          </p:cNvSpPr>
          <p:nvPr>
            <p:ph type="title" hasCustomPrompt="1"/>
          </p:nvPr>
        </p:nvSpPr>
        <p:spPr>
          <a:xfrm>
            <a:off x="588263" y="2425541"/>
            <a:ext cx="4167887" cy="1107996"/>
          </a:xfrm>
        </p:spPr>
        <p:txBody>
          <a:bodyPr anchor="b" anchorCtr="0">
            <a:spAutoFit/>
          </a:bodyPr>
          <a:lstStyle>
            <a:lvl1pPr>
              <a:defRPr sz="3600">
                <a:solidFill>
                  <a:schemeClr val="bg1"/>
                </a:solidFill>
              </a:defRPr>
            </a:lvl1pPr>
          </a:lstStyle>
          <a:p>
            <a:r>
              <a:rPr lang="en-US"/>
              <a:t>Event name or presentation title </a:t>
            </a:r>
          </a:p>
        </p:txBody>
      </p:sp>
      <p:sp>
        <p:nvSpPr>
          <p:cNvPr id="10" name="Text Placeholder 4">
            <a:extLst>
              <a:ext uri="{FF2B5EF4-FFF2-40B4-BE49-F238E27FC236}">
                <a16:creationId xmlns:a16="http://schemas.microsoft.com/office/drawing/2014/main" id="{770DCD0C-F263-40A0-B5EC-0435B77458FF}"/>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pic>
        <p:nvPicPr>
          <p:cNvPr id="2" name="MS logo gray - EMF">
            <a:extLst>
              <a:ext uri="{FF2B5EF4-FFF2-40B4-BE49-F238E27FC236}">
                <a16:creationId xmlns:a16="http://schemas.microsoft.com/office/drawing/2014/main" id="{05DDE0D1-B21B-F9AD-5E4A-18E0646FB7D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 r="1689" b="7979"/>
          <a:stretch/>
        </p:blipFill>
        <p:spPr bwMode="black">
          <a:xfrm>
            <a:off x="283297" y="281709"/>
            <a:ext cx="2398943" cy="830811"/>
          </a:xfrm>
          <a:prstGeom prst="rect">
            <a:avLst/>
          </a:prstGeom>
        </p:spPr>
      </p:pic>
    </p:spTree>
    <p:extLst>
      <p:ext uri="{BB962C8B-B14F-4D97-AF65-F5344CB8AC3E}">
        <p14:creationId xmlns:p14="http://schemas.microsoft.com/office/powerpoint/2010/main" val="1269674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Bar Blu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096B9A-39A1-41A0-6291-F08B50195A3A}"/>
              </a:ext>
              <a:ext uri="{C183D7F6-B498-43B3-948B-1728B52AA6E4}">
                <adec:decorative xmlns:adec="http://schemas.microsoft.com/office/drawing/2017/decorative" val="1"/>
              </a:ext>
            </a:extLst>
          </p:cNvPr>
          <p:cNvSpPr/>
          <p:nvPr userDrawn="1"/>
        </p:nvSpPr>
        <p:spPr bwMode="auto">
          <a:xfrm>
            <a:off x="0" y="0"/>
            <a:ext cx="429420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2">
            <a:extLst>
              <a:ext uri="{FF2B5EF4-FFF2-40B4-BE49-F238E27FC236}">
                <a16:creationId xmlns:a16="http://schemas.microsoft.com/office/drawing/2014/main" id="{F4137BAB-C03C-A736-8E50-9B7D49E3D79F}"/>
              </a:ext>
            </a:extLst>
          </p:cNvPr>
          <p:cNvSpPr>
            <a:spLocks noGrp="1"/>
          </p:cNvSpPr>
          <p:nvPr>
            <p:ph type="title"/>
          </p:nvPr>
        </p:nvSpPr>
        <p:spPr>
          <a:xfrm>
            <a:off x="574816" y="2293529"/>
            <a:ext cx="3184384" cy="861774"/>
          </a:xfrm>
        </p:spPr>
        <p:txBody>
          <a:bodyPr anchor="b" anchorCtr="0"/>
          <a:lstStyle>
            <a:lvl1pPr>
              <a:defRPr>
                <a:solidFill>
                  <a:schemeClr val="bg1"/>
                </a:solidFill>
              </a:defRPr>
            </a:lvl1pPr>
          </a:lstStyle>
          <a:p>
            <a:r>
              <a:rPr lang="en-US"/>
              <a:t>Click to edit Master title style</a:t>
            </a:r>
          </a:p>
        </p:txBody>
      </p:sp>
      <p:sp>
        <p:nvSpPr>
          <p:cNvPr id="4" name="Eyebrow placeholder">
            <a:extLst>
              <a:ext uri="{FF2B5EF4-FFF2-40B4-BE49-F238E27FC236}">
                <a16:creationId xmlns:a16="http://schemas.microsoft.com/office/drawing/2014/main" id="{EA9E964D-8428-F835-0859-AAEB77C92080}"/>
              </a:ext>
            </a:extLst>
          </p:cNvPr>
          <p:cNvSpPr>
            <a:spLocks noGrp="1"/>
          </p:cNvSpPr>
          <p:nvPr>
            <p:ph type="body" sz="quarter" idx="10"/>
          </p:nvPr>
        </p:nvSpPr>
        <p:spPr>
          <a:xfrm>
            <a:off x="574816" y="3290500"/>
            <a:ext cx="3182112" cy="276999"/>
          </a:xfrm>
        </p:spPr>
        <p:txBody>
          <a:bodyPr/>
          <a:lstStyle>
            <a:lvl1pPr marL="0" indent="0">
              <a:buNone/>
              <a:defRPr sz="18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40418435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32825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979778"/>
            <a:ext cx="4161981" cy="553998"/>
          </a:xfrm>
        </p:spPr>
        <p:txBody>
          <a:bodyPr wrap="square" rIns="0" anchor="ctr" anchorCtr="0">
            <a:spAutoFit/>
          </a:bodyPr>
          <a:lstStyle>
            <a:lvl1pPr>
              <a:lnSpc>
                <a:spcPct val="100000"/>
              </a:lnSpc>
              <a:defRPr sz="3600" b="0" spc="-49" baseline="0">
                <a:solidFill>
                  <a:schemeClr val="bg1"/>
                </a:solidFill>
                <a:latin typeface="+mj-lt"/>
                <a:cs typeface="Segoe UI Semilight" panose="020B0402040204020203" pitchFamily="34" charset="0"/>
              </a:defRPr>
            </a:lvl1pPr>
          </a:lstStyle>
          <a:p>
            <a:r>
              <a:rPr lang="en-US"/>
              <a:t>Thank you.</a:t>
            </a:r>
          </a:p>
        </p:txBody>
      </p:sp>
      <p:sp>
        <p:nvSpPr>
          <p:cNvPr id="3" name="Picture Placeholder 2">
            <a:extLst>
              <a:ext uri="{FF2B5EF4-FFF2-40B4-BE49-F238E27FC236}">
                <a16:creationId xmlns:a16="http://schemas.microsoft.com/office/drawing/2014/main" id="{9F2ABE5E-72F8-C3E1-A08E-0271DA50050B}"/>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p:spPr>
        <p:txBody>
          <a:bodyPr vert="horz" wrap="square" lIns="0" tIns="2011680" rIns="0" bIns="0" rtlCol="0" anchor="t" anchorCtr="0">
            <a:noAutofit/>
          </a:bodyPr>
          <a:lstStyle>
            <a:lvl1pPr algn="ct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a:p>
            <a:pPr lvl="0" algn="ctr"/>
            <a:endParaRPr lang="en-US"/>
          </a:p>
        </p:txBody>
      </p:sp>
    </p:spTree>
    <p:extLst>
      <p:ext uri="{BB962C8B-B14F-4D97-AF65-F5344CB8AC3E}">
        <p14:creationId xmlns:p14="http://schemas.microsoft.com/office/powerpoint/2010/main" val="256076061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043582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86E62-3AE4-4F4F-9E87-031785807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D8261B-E1C1-8FC0-CBC3-C0250DFDDF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7D52BDD-58A6-B139-FCBA-FD76032CFEBA}"/>
              </a:ext>
            </a:extLst>
          </p:cNvPr>
          <p:cNvSpPr>
            <a:spLocks noGrp="1"/>
          </p:cNvSpPr>
          <p:nvPr>
            <p:ph type="dt" sz="half" idx="10"/>
          </p:nvPr>
        </p:nvSpPr>
        <p:spPr/>
        <p:txBody>
          <a:bodyPr/>
          <a:lstStyle/>
          <a:p>
            <a:fld id="{EE5A7004-4ED5-45EE-8582-C703A41E0002}" type="datetimeFigureOut">
              <a:rPr lang="en-US" smtClean="0"/>
              <a:t>7/11/2023</a:t>
            </a:fld>
            <a:endParaRPr lang="en-US"/>
          </a:p>
        </p:txBody>
      </p:sp>
      <p:sp>
        <p:nvSpPr>
          <p:cNvPr id="5" name="Footer Placeholder 4">
            <a:extLst>
              <a:ext uri="{FF2B5EF4-FFF2-40B4-BE49-F238E27FC236}">
                <a16:creationId xmlns:a16="http://schemas.microsoft.com/office/drawing/2014/main" id="{9B355045-B4C7-3896-3685-E312FCD062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EC62B2-B4D3-BADE-FC34-AFCC7370BC35}"/>
              </a:ext>
            </a:extLst>
          </p:cNvPr>
          <p:cNvSpPr>
            <a:spLocks noGrp="1"/>
          </p:cNvSpPr>
          <p:nvPr>
            <p:ph type="sldNum" sz="quarter" idx="12"/>
          </p:nvPr>
        </p:nvSpPr>
        <p:spPr/>
        <p:txBody>
          <a:bodyPr/>
          <a:lstStyle/>
          <a:p>
            <a:fld id="{31E4C50B-6122-463D-9ADC-14A9867ACD04}" type="slidenum">
              <a:rPr lang="en-US" smtClean="0"/>
              <a:t>‹#›</a:t>
            </a:fld>
            <a:endParaRPr lang="en-US"/>
          </a:p>
        </p:txBody>
      </p:sp>
    </p:spTree>
    <p:extLst>
      <p:ext uri="{BB962C8B-B14F-4D97-AF65-F5344CB8AC3E}">
        <p14:creationId xmlns:p14="http://schemas.microsoft.com/office/powerpoint/2010/main" val="26776487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65E9-4A52-3EE6-E842-26805730EB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438A7F-9147-5021-CF64-D06E046A3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9F4213-2B10-622E-4C63-89D11154D85F}"/>
              </a:ext>
            </a:extLst>
          </p:cNvPr>
          <p:cNvSpPr>
            <a:spLocks noGrp="1"/>
          </p:cNvSpPr>
          <p:nvPr>
            <p:ph type="dt" sz="half" idx="10"/>
          </p:nvPr>
        </p:nvSpPr>
        <p:spPr/>
        <p:txBody>
          <a:bodyPr/>
          <a:lstStyle/>
          <a:p>
            <a:fld id="{09CA7A4F-5385-4ED4-9E4F-4F060A308B0F}" type="datetimeFigureOut">
              <a:rPr lang="en-US" smtClean="0"/>
              <a:t>7/11/2023</a:t>
            </a:fld>
            <a:endParaRPr lang="en-US"/>
          </a:p>
        </p:txBody>
      </p:sp>
      <p:sp>
        <p:nvSpPr>
          <p:cNvPr id="5" name="Footer Placeholder 4">
            <a:extLst>
              <a:ext uri="{FF2B5EF4-FFF2-40B4-BE49-F238E27FC236}">
                <a16:creationId xmlns:a16="http://schemas.microsoft.com/office/drawing/2014/main" id="{3BB57762-87FF-7F07-DAE9-1225E8C41E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0577D4-00DB-7040-6E3B-208E2C5AC9A2}"/>
              </a:ext>
            </a:extLst>
          </p:cNvPr>
          <p:cNvSpPr>
            <a:spLocks noGrp="1"/>
          </p:cNvSpPr>
          <p:nvPr>
            <p:ph type="sldNum" sz="quarter" idx="12"/>
          </p:nvPr>
        </p:nvSpPr>
        <p:spPr/>
        <p:txBody>
          <a:bodyPr/>
          <a:lstStyle/>
          <a:p>
            <a:fld id="{5AAF27DC-3852-4C7C-82C5-5B27AEEE6165}" type="slidenum">
              <a:rPr lang="en-US" smtClean="0"/>
              <a:t>‹#›</a:t>
            </a:fld>
            <a:endParaRPr lang="en-US"/>
          </a:p>
        </p:txBody>
      </p:sp>
    </p:spTree>
    <p:extLst>
      <p:ext uri="{BB962C8B-B14F-4D97-AF65-F5344CB8AC3E}">
        <p14:creationId xmlns:p14="http://schemas.microsoft.com/office/powerpoint/2010/main" val="2006752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1969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86E62-3AE4-4F4F-9E87-031785807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D8261B-E1C1-8FC0-CBC3-C0250DFDDF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7D52BDD-58A6-B139-FCBA-FD76032CFEBA}"/>
              </a:ext>
            </a:extLst>
          </p:cNvPr>
          <p:cNvSpPr>
            <a:spLocks noGrp="1"/>
          </p:cNvSpPr>
          <p:nvPr>
            <p:ph type="dt" sz="half" idx="10"/>
          </p:nvPr>
        </p:nvSpPr>
        <p:spPr/>
        <p:txBody>
          <a:bodyPr/>
          <a:lstStyle/>
          <a:p>
            <a:fld id="{EE5A7004-4ED5-45EE-8582-C703A41E0002}" type="datetimeFigureOut">
              <a:rPr lang="en-US" smtClean="0"/>
              <a:t>7/11/2023</a:t>
            </a:fld>
            <a:endParaRPr lang="en-US"/>
          </a:p>
        </p:txBody>
      </p:sp>
      <p:sp>
        <p:nvSpPr>
          <p:cNvPr id="5" name="Footer Placeholder 4">
            <a:extLst>
              <a:ext uri="{FF2B5EF4-FFF2-40B4-BE49-F238E27FC236}">
                <a16:creationId xmlns:a16="http://schemas.microsoft.com/office/drawing/2014/main" id="{9B355045-B4C7-3896-3685-E312FCD062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EC62B2-B4D3-BADE-FC34-AFCC7370BC35}"/>
              </a:ext>
            </a:extLst>
          </p:cNvPr>
          <p:cNvSpPr>
            <a:spLocks noGrp="1"/>
          </p:cNvSpPr>
          <p:nvPr>
            <p:ph type="sldNum" sz="quarter" idx="12"/>
          </p:nvPr>
        </p:nvSpPr>
        <p:spPr/>
        <p:txBody>
          <a:bodyPr/>
          <a:lstStyle/>
          <a:p>
            <a:fld id="{31E4C50B-6122-463D-9ADC-14A9867ACD04}" type="slidenum">
              <a:rPr lang="en-US" smtClean="0"/>
              <a:t>‹#›</a:t>
            </a:fld>
            <a:endParaRPr lang="en-US"/>
          </a:p>
        </p:txBody>
      </p:sp>
    </p:spTree>
    <p:extLst>
      <p:ext uri="{BB962C8B-B14F-4D97-AF65-F5344CB8AC3E}">
        <p14:creationId xmlns:p14="http://schemas.microsoft.com/office/powerpoint/2010/main" val="34123442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6639061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6983045"/>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SP Masters Program title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4EAECBD-BA33-5383-6C31-817E4006B1D2}"/>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a:ln>
            <a:noFill/>
          </a:ln>
        </p:spPr>
        <p:txBody>
          <a:bodyPr vert="horz" wrap="square" lIns="0" tIns="2011680" rIns="0" bIns="0" rtlCol="0" anchor="t" anchorCtr="0">
            <a:noAutofit/>
          </a:bodyPr>
          <a:lstStyle>
            <a:lvl1pP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a:p>
            <a:pPr lvl="0" algn="ctr"/>
            <a:endParaRPr lang="en-US"/>
          </a:p>
        </p:txBody>
      </p:sp>
      <p:pic>
        <p:nvPicPr>
          <p:cNvPr id="7" name="MS logo gray - EMF">
            <a:extLst>
              <a:ext uri="{FF2B5EF4-FFF2-40B4-BE49-F238E27FC236}">
                <a16:creationId xmlns:a16="http://schemas.microsoft.com/office/drawing/2014/main" id="{3A9922AE-499A-8913-51FD-060B72D0BE0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a:extLst>
              <a:ext uri="{FF2B5EF4-FFF2-40B4-BE49-F238E27FC236}">
                <a16:creationId xmlns:a16="http://schemas.microsoft.com/office/drawing/2014/main" id="{0B916564-33C2-CD0E-E05A-76907EB69EDD}"/>
              </a:ext>
            </a:extLst>
          </p:cNvPr>
          <p:cNvSpPr>
            <a:spLocks noGrp="1"/>
          </p:cNvSpPr>
          <p:nvPr>
            <p:ph type="title" hasCustomPrompt="1"/>
          </p:nvPr>
        </p:nvSpPr>
        <p:spPr>
          <a:xfrm>
            <a:off x="588263" y="2425541"/>
            <a:ext cx="4167887" cy="1107996"/>
          </a:xfrm>
        </p:spPr>
        <p:txBody>
          <a:bodyPr anchor="b" anchorCtr="0">
            <a:spAutoFit/>
          </a:bodyPr>
          <a:lstStyle>
            <a:lvl1pPr>
              <a:defRPr sz="3600">
                <a:solidFill>
                  <a:schemeClr val="tx1"/>
                </a:solidFill>
              </a:defRPr>
            </a:lvl1pPr>
          </a:lstStyle>
          <a:p>
            <a:r>
              <a:rPr lang="en-US"/>
              <a:t>Event name or presentation title </a:t>
            </a:r>
          </a:p>
        </p:txBody>
      </p:sp>
      <p:sp>
        <p:nvSpPr>
          <p:cNvPr id="10" name="Text Placeholder 4">
            <a:extLst>
              <a:ext uri="{FF2B5EF4-FFF2-40B4-BE49-F238E27FC236}">
                <a16:creationId xmlns:a16="http://schemas.microsoft.com/office/drawing/2014/main" id="{3DE2905F-5DD9-A6E6-9622-A302EC289098}"/>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417211388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767808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2DD64C-91AA-0F9F-782C-C9626477CBF5}"/>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1435100"/>
            <a:ext cx="11025188" cy="3146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lIns="0" rIns="0"/>
          <a:lstStyle>
            <a:lvl1pPr>
              <a:defRPr sz="800">
                <a:solidFill>
                  <a:srgbClr val="000000"/>
                </a:solidFill>
              </a:defRPr>
            </a:lvl1pPr>
          </a:lstStyle>
          <a:p>
            <a:pPr>
              <a:tabLst>
                <a:tab pos="11029950" algn="r"/>
              </a:tabLst>
            </a:pPr>
            <a:endParaRPr lang="en-US"/>
          </a:p>
        </p:txBody>
      </p:sp>
    </p:spTree>
    <p:extLst>
      <p:ext uri="{BB962C8B-B14F-4D97-AF65-F5344CB8AC3E}">
        <p14:creationId xmlns:p14="http://schemas.microsoft.com/office/powerpoint/2010/main" val="165696545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p:txBody>
          <a:body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endParaRPr lang="en-US"/>
          </a:p>
        </p:txBody>
      </p:sp>
    </p:spTree>
    <p:extLst>
      <p:ext uri="{BB962C8B-B14F-4D97-AF65-F5344CB8AC3E}">
        <p14:creationId xmlns:p14="http://schemas.microsoft.com/office/powerpoint/2010/main" val="133305593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07777"/>
          </a:xfrm>
        </p:spPr>
        <p:txBody>
          <a:bodyPr/>
          <a:lstStyle>
            <a:lvl1pPr>
              <a:defRPr sz="2000">
                <a:solidFill>
                  <a:schemeClr val="accent1"/>
                </a:solidFill>
              </a:defRPr>
            </a:lvl1pPr>
          </a:lstStyle>
          <a:p>
            <a:pPr lvl="0"/>
            <a:r>
              <a:rPr lang="en-US"/>
              <a:t>Subtitle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2019300"/>
            <a:ext cx="11025188" cy="2562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lIns="0" rIns="0"/>
          <a:lstStyle>
            <a:lvl1pPr>
              <a:defRPr sz="800">
                <a:solidFill>
                  <a:srgbClr val="000000"/>
                </a:solidFill>
              </a:defRPr>
            </a:lvl1pPr>
          </a:lstStyle>
          <a:p>
            <a:pPr>
              <a:tabLst>
                <a:tab pos="11029950" algn="r"/>
              </a:tabLst>
            </a:pPr>
            <a:endParaRPr lang="en-US"/>
          </a:p>
        </p:txBody>
      </p:sp>
    </p:spTree>
    <p:extLst>
      <p:ext uri="{BB962C8B-B14F-4D97-AF65-F5344CB8AC3E}">
        <p14:creationId xmlns:p14="http://schemas.microsoft.com/office/powerpoint/2010/main" val="411779450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intro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2DD64C-91AA-0F9F-782C-C9626477CBF5}"/>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1206500"/>
            <a:ext cx="10204450" cy="615553"/>
          </a:xfrm>
        </p:spPr>
        <p:txBody>
          <a:bodyPr/>
          <a:lstStyle>
            <a:lvl1pPr>
              <a:defRPr sz="1400">
                <a:latin typeface="+mn-lt"/>
              </a:defRPr>
            </a:lvl1pPr>
            <a:lvl2pPr>
              <a:defRPr sz="1600"/>
            </a:lvl2pPr>
          </a:lstStyle>
          <a:p>
            <a:pPr lvl="0"/>
            <a:r>
              <a:rPr lang="en-US"/>
              <a:t>Click to edit Master text styles</a:t>
            </a:r>
          </a:p>
          <a:p>
            <a:pPr lvl="1"/>
            <a:endParaRPr lang="en-US"/>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lIns="0" rIns="0"/>
          <a:lstStyle>
            <a:lvl1pPr>
              <a:defRPr sz="800">
                <a:solidFill>
                  <a:srgbClr val="000000"/>
                </a:solidFill>
              </a:defRPr>
            </a:lvl1pPr>
          </a:lstStyle>
          <a:p>
            <a:pPr>
              <a:tabLst>
                <a:tab pos="11029950" algn="r"/>
              </a:tabLst>
            </a:pPr>
            <a:endParaRPr lang="en-US"/>
          </a:p>
        </p:txBody>
      </p:sp>
      <p:sp>
        <p:nvSpPr>
          <p:cNvPr id="2" name="Text Placeholder 5">
            <a:extLst>
              <a:ext uri="{FF2B5EF4-FFF2-40B4-BE49-F238E27FC236}">
                <a16:creationId xmlns:a16="http://schemas.microsoft.com/office/drawing/2014/main" id="{A29CF6A1-2A54-EAFF-779A-CAFDF3C03C38}"/>
              </a:ext>
            </a:extLst>
          </p:cNvPr>
          <p:cNvSpPr>
            <a:spLocks noGrp="1"/>
          </p:cNvSpPr>
          <p:nvPr>
            <p:ph type="body" sz="quarter" idx="11"/>
          </p:nvPr>
        </p:nvSpPr>
        <p:spPr>
          <a:xfrm>
            <a:off x="584200" y="2412168"/>
            <a:ext cx="11025188" cy="1320361"/>
          </a:xfrm>
        </p:spPr>
        <p:txBody>
          <a:bodyPr/>
          <a:lstStyle>
            <a:lvl1pPr>
              <a:defRPr sz="1400"/>
            </a:lvl1pPr>
            <a:lvl2pPr>
              <a:defRPr sz="14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3838784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Eyebrow Only">
    <p:spTree>
      <p:nvGrpSpPr>
        <p:cNvPr id="1" name=""/>
        <p:cNvGrpSpPr/>
        <p:nvPr/>
      </p:nvGrpSpPr>
      <p:grpSpPr>
        <a:xfrm>
          <a:off x="0" y="0"/>
          <a:ext cx="0" cy="0"/>
          <a:chOff x="0" y="0"/>
          <a:chExt cx="0" cy="0"/>
        </a:xfrm>
      </p:grpSpPr>
      <p:sp>
        <p:nvSpPr>
          <p:cNvPr id="6" name="Eyebrow placeholder">
            <a:extLst>
              <a:ext uri="{FF2B5EF4-FFF2-40B4-BE49-F238E27FC236}">
                <a16:creationId xmlns:a16="http://schemas.microsoft.com/office/drawing/2014/main" id="{48B9C26C-7246-D5C5-B758-D000638734BF}"/>
              </a:ext>
            </a:extLst>
          </p:cNvPr>
          <p:cNvSpPr>
            <a:spLocks noGrp="1"/>
          </p:cNvSpPr>
          <p:nvPr>
            <p:ph type="body" sz="quarter" idx="10"/>
          </p:nvPr>
        </p:nvSpPr>
        <p:spPr>
          <a:xfrm>
            <a:off x="574816" y="246888"/>
            <a:ext cx="11018838" cy="246221"/>
          </a:xfrm>
        </p:spPr>
        <p:txBody>
          <a:bodyPr/>
          <a:lstStyle>
            <a:lvl1pPr marL="0" indent="0">
              <a:buNone/>
              <a:defRPr sz="1600">
                <a:solidFill>
                  <a:schemeClr val="accent1"/>
                </a:solidFill>
                <a:latin typeface="+mj-lt"/>
              </a:defRPr>
            </a:lvl1pPr>
          </a:lstStyle>
          <a:p>
            <a:pPr lvl="0"/>
            <a:r>
              <a:rPr lang="en-US"/>
              <a:t>Click to edit Master text styles</a:t>
            </a:r>
          </a:p>
        </p:txBody>
      </p:sp>
      <p:sp>
        <p:nvSpPr>
          <p:cNvPr id="2" name="Title 1">
            <a:extLst>
              <a:ext uri="{FF2B5EF4-FFF2-40B4-BE49-F238E27FC236}">
                <a16:creationId xmlns:a16="http://schemas.microsoft.com/office/drawing/2014/main" id="{75C45BD7-3F2C-830D-5256-48E37AFC511B}"/>
              </a:ext>
            </a:extLst>
          </p:cNvPr>
          <p:cNvSpPr>
            <a:spLocks noGrp="1"/>
          </p:cNvSpPr>
          <p:nvPr>
            <p:ph type="title"/>
          </p:nvPr>
        </p:nvSpPr>
        <p:spPr>
          <a:xfrm>
            <a:off x="574816" y="510988"/>
            <a:ext cx="11018520" cy="430887"/>
          </a:xfrm>
        </p:spPr>
        <p:txBody>
          <a:bodyPr/>
          <a:lstStyle/>
          <a:p>
            <a:r>
              <a:rPr lang="en-US"/>
              <a:t>Click to edit Master title style</a:t>
            </a:r>
          </a:p>
        </p:txBody>
      </p:sp>
    </p:spTree>
    <p:extLst>
      <p:ext uri="{BB962C8B-B14F-4D97-AF65-F5344CB8AC3E}">
        <p14:creationId xmlns:p14="http://schemas.microsoft.com/office/powerpoint/2010/main" val="322898148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yebrow 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45BD7-3F2C-830D-5256-48E37AFC511B}"/>
              </a:ext>
            </a:extLst>
          </p:cNvPr>
          <p:cNvSpPr>
            <a:spLocks noGrp="1"/>
          </p:cNvSpPr>
          <p:nvPr>
            <p:ph type="title"/>
          </p:nvPr>
        </p:nvSpPr>
        <p:spPr>
          <a:xfrm>
            <a:off x="574816" y="510988"/>
            <a:ext cx="11018520" cy="430887"/>
          </a:xfrm>
        </p:spPr>
        <p:txBody>
          <a:bodyPr/>
          <a:lstStyle/>
          <a:p>
            <a:r>
              <a:rPr lang="en-US"/>
              <a:t>Click to edit Master title style</a:t>
            </a:r>
          </a:p>
        </p:txBody>
      </p:sp>
      <p:sp>
        <p:nvSpPr>
          <p:cNvPr id="6" name="Eyebrow placeholder">
            <a:extLst>
              <a:ext uri="{FF2B5EF4-FFF2-40B4-BE49-F238E27FC236}">
                <a16:creationId xmlns:a16="http://schemas.microsoft.com/office/drawing/2014/main" id="{48B9C26C-7246-D5C5-B758-D000638734BF}"/>
              </a:ext>
            </a:extLst>
          </p:cNvPr>
          <p:cNvSpPr>
            <a:spLocks noGrp="1"/>
          </p:cNvSpPr>
          <p:nvPr>
            <p:ph type="body" sz="quarter" idx="10"/>
          </p:nvPr>
        </p:nvSpPr>
        <p:spPr>
          <a:xfrm>
            <a:off x="574816" y="246888"/>
            <a:ext cx="11018838" cy="246221"/>
          </a:xfrm>
        </p:spPr>
        <p:txBody>
          <a:bodyPr/>
          <a:lstStyle>
            <a:lvl1pPr marL="0" indent="0">
              <a:buNone/>
              <a:defRPr sz="1600">
                <a:solidFill>
                  <a:schemeClr val="accent1"/>
                </a:solidFill>
                <a:latin typeface="+mj-lt"/>
              </a:defRPr>
            </a:lvl1pPr>
          </a:lstStyle>
          <a:p>
            <a:pPr lvl="0"/>
            <a:r>
              <a:rPr lang="en-US"/>
              <a:t>Click to edit Master text styles</a:t>
            </a:r>
          </a:p>
        </p:txBody>
      </p:sp>
      <p:sp>
        <p:nvSpPr>
          <p:cNvPr id="3" name="Text Placeholder 5">
            <a:extLst>
              <a:ext uri="{FF2B5EF4-FFF2-40B4-BE49-F238E27FC236}">
                <a16:creationId xmlns:a16="http://schemas.microsoft.com/office/drawing/2014/main" id="{9726B72F-F30C-C802-754B-00F8619DF7CF}"/>
              </a:ext>
            </a:extLst>
          </p:cNvPr>
          <p:cNvSpPr>
            <a:spLocks noGrp="1"/>
          </p:cNvSpPr>
          <p:nvPr>
            <p:ph type="body" sz="quarter" idx="11"/>
          </p:nvPr>
        </p:nvSpPr>
        <p:spPr>
          <a:xfrm>
            <a:off x="584200" y="2019300"/>
            <a:ext cx="11025188" cy="2562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2">
            <a:extLst>
              <a:ext uri="{FF2B5EF4-FFF2-40B4-BE49-F238E27FC236}">
                <a16:creationId xmlns:a16="http://schemas.microsoft.com/office/drawing/2014/main" id="{3B30FDD5-5F77-758D-0AA5-1D6F12F4C980}"/>
              </a:ext>
            </a:extLst>
          </p:cNvPr>
          <p:cNvSpPr>
            <a:spLocks noGrp="1"/>
          </p:cNvSpPr>
          <p:nvPr>
            <p:ph type="body" sz="quarter" idx="12" hasCustomPrompt="1"/>
          </p:nvPr>
        </p:nvSpPr>
        <p:spPr>
          <a:xfrm>
            <a:off x="574675" y="941388"/>
            <a:ext cx="11018520" cy="307777"/>
          </a:xfrm>
        </p:spPr>
        <p:txBody>
          <a:bodyPr/>
          <a:lstStyle>
            <a:lvl1pPr>
              <a:defRPr sz="2000">
                <a:solidFill>
                  <a:schemeClr val="tx1"/>
                </a:solidFill>
              </a:defRPr>
            </a:lvl1pPr>
          </a:lstStyle>
          <a:p>
            <a:pPr lvl="0"/>
            <a:r>
              <a:rPr lang="en-US"/>
              <a:t>Subtitle</a:t>
            </a:r>
          </a:p>
        </p:txBody>
      </p:sp>
    </p:spTree>
    <p:extLst>
      <p:ext uri="{BB962C8B-B14F-4D97-AF65-F5344CB8AC3E}">
        <p14:creationId xmlns:p14="http://schemas.microsoft.com/office/powerpoint/2010/main" val="411142269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ighlighted text layout blue">
    <p:bg>
      <p:bgPr>
        <a:solidFill>
          <a:schemeClr val="accent1"/>
        </a:solidFill>
        <a:effectLst/>
      </p:bgPr>
    </p:bg>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EBD55BF-62EF-ED92-3650-C400F8B9569D}"/>
              </a:ext>
            </a:extLst>
          </p:cNvPr>
          <p:cNvSpPr/>
          <p:nvPr userDrawn="1"/>
        </p:nvSpPr>
        <p:spPr bwMode="auto">
          <a:xfrm>
            <a:off x="0" y="2006600"/>
            <a:ext cx="7977243" cy="2844800"/>
          </a:xfrm>
          <a:custGeom>
            <a:avLst/>
            <a:gdLst>
              <a:gd name="connsiteX0" fmla="*/ 0 w 7977243"/>
              <a:gd name="connsiteY0" fmla="*/ 0 h 2844800"/>
              <a:gd name="connsiteX1" fmla="*/ 6554843 w 7977243"/>
              <a:gd name="connsiteY1" fmla="*/ 0 h 2844800"/>
              <a:gd name="connsiteX2" fmla="*/ 7977243 w 7977243"/>
              <a:gd name="connsiteY2" fmla="*/ 1422400 h 2844800"/>
              <a:gd name="connsiteX3" fmla="*/ 6554843 w 7977243"/>
              <a:gd name="connsiteY3" fmla="*/ 2844800 h 2844800"/>
              <a:gd name="connsiteX4" fmla="*/ 0 w 7977243"/>
              <a:gd name="connsiteY4" fmla="*/ 2844800 h 284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243" h="2844800">
                <a:moveTo>
                  <a:pt x="0" y="0"/>
                </a:moveTo>
                <a:lnTo>
                  <a:pt x="6554843" y="0"/>
                </a:lnTo>
                <a:cubicBezTo>
                  <a:pt x="7340413" y="0"/>
                  <a:pt x="7977243" y="636830"/>
                  <a:pt x="7977243" y="1422400"/>
                </a:cubicBezTo>
                <a:cubicBezTo>
                  <a:pt x="7977243" y="2207970"/>
                  <a:pt x="7340413" y="2844800"/>
                  <a:pt x="6554843" y="2844800"/>
                </a:cubicBezTo>
                <a:lnTo>
                  <a:pt x="0" y="2844800"/>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584025" y="3213556"/>
            <a:ext cx="6157969" cy="430887"/>
          </a:xfrm>
        </p:spPr>
        <p:txBody>
          <a:bodyPr wrap="square" rIns="0" anchor="ctr" anchorCtr="0">
            <a:spAutoFit/>
          </a:bodyPr>
          <a:lstStyle>
            <a:lvl1pPr>
              <a:lnSpc>
                <a:spcPct val="100000"/>
              </a:lnSpc>
              <a:defRPr sz="2800" b="0" spc="-49" baseline="0">
                <a:solidFill>
                  <a:srgbClr val="000000"/>
                </a:solidFill>
                <a:latin typeface="+mj-lt"/>
                <a:cs typeface="Segoe UI Semilight" panose="020B0402040204020203" pitchFamily="34" charset="0"/>
              </a:defRPr>
            </a:lvl1pPr>
          </a:lstStyle>
          <a:p>
            <a:r>
              <a:rPr lang="en-US"/>
              <a:t>Highlighted text layout blue</a:t>
            </a:r>
          </a:p>
        </p:txBody>
      </p:sp>
    </p:spTree>
    <p:extLst>
      <p:ext uri="{BB962C8B-B14F-4D97-AF65-F5344CB8AC3E}">
        <p14:creationId xmlns:p14="http://schemas.microsoft.com/office/powerpoint/2010/main" val="851150978"/>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5.emf"/><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2.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74816" y="510988"/>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517338"/>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 uri="{C183D7F6-B498-43B3-948B-1728B52AA6E4}">
                <adec:decorative xmlns:adec="http://schemas.microsoft.com/office/drawing/2017/decorative" val="1"/>
              </a:ext>
            </a:extLst>
          </p:cNvPr>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376284BF-4AF7-69A6-9BD1-12430ED0F3C0}"/>
              </a:ext>
              <a:ext uri="{C183D7F6-B498-43B3-948B-1728B52AA6E4}">
                <adec:decorative xmlns:adec="http://schemas.microsoft.com/office/drawing/2017/decorative" val="1"/>
              </a:ext>
            </a:extLst>
          </p:cNvPr>
          <p:cNvSpPr txBox="1"/>
          <p:nvPr userDrawn="1"/>
        </p:nvSpPr>
        <p:spPr>
          <a:xfrm>
            <a:off x="10497433" y="-230659"/>
            <a:ext cx="1694567" cy="184666"/>
          </a:xfrm>
          <a:prstGeom prst="rect">
            <a:avLst/>
          </a:prstGeom>
          <a:noFill/>
        </p:spPr>
        <p:txBody>
          <a:bodyPr wrap="none" lIns="0" tIns="0" rIns="0" bIns="0" rtlCol="0">
            <a:spAutoFit/>
          </a:bodyPr>
          <a:lstStyle/>
          <a:p>
            <a:pPr algn="r"/>
            <a:r>
              <a:rPr lang="en-US" sz="1200">
                <a:solidFill>
                  <a:schemeClr val="accent1"/>
                </a:solidFill>
                <a:latin typeface="+mj-lt"/>
              </a:rPr>
              <a:t>CSP Template June 2023</a:t>
            </a:r>
          </a:p>
        </p:txBody>
      </p:sp>
      <p:grpSp>
        <p:nvGrpSpPr>
          <p:cNvPr id="36" name="Group 35">
            <a:extLst>
              <a:ext uri="{FF2B5EF4-FFF2-40B4-BE49-F238E27FC236}">
                <a16:creationId xmlns:a16="http://schemas.microsoft.com/office/drawing/2014/main" id="{93FAB41C-7080-36BC-5659-7144DEAD1E73}"/>
              </a:ext>
            </a:extLst>
          </p:cNvPr>
          <p:cNvGrpSpPr/>
          <p:nvPr userDrawn="1"/>
        </p:nvGrpSpPr>
        <p:grpSpPr>
          <a:xfrm>
            <a:off x="13125691" y="3429000"/>
            <a:ext cx="511155" cy="831850"/>
            <a:chOff x="13170141" y="2633472"/>
            <a:chExt cx="511155" cy="511155"/>
          </a:xfrm>
        </p:grpSpPr>
        <p:sp>
          <p:nvSpPr>
            <p:cNvPr id="6" name="Rectangle 5">
              <a:extLst>
                <a:ext uri="{FF2B5EF4-FFF2-40B4-BE49-F238E27FC236}">
                  <a16:creationId xmlns:a16="http://schemas.microsoft.com/office/drawing/2014/main" id="{25927FC5-3EA1-094F-D4A2-4A813BE2B2A4}"/>
                </a:ext>
              </a:extLst>
            </p:cNvPr>
            <p:cNvSpPr/>
            <p:nvPr userDrawn="1"/>
          </p:nvSpPr>
          <p:spPr>
            <a:xfrm>
              <a:off x="13170141" y="2633472"/>
              <a:ext cx="147667" cy="511155"/>
            </a:xfrm>
            <a:prstGeom prst="rect">
              <a:avLst/>
            </a:prstGeom>
            <a:solidFill>
              <a:srgbClr val="9FA2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4AA06DE-B7CF-8A65-499A-DE6E02302A7A}"/>
                </a:ext>
              </a:extLst>
            </p:cNvPr>
            <p:cNvSpPr/>
            <p:nvPr userDrawn="1"/>
          </p:nvSpPr>
          <p:spPr>
            <a:xfrm>
              <a:off x="13533629" y="2633472"/>
              <a:ext cx="147667" cy="511155"/>
            </a:xfrm>
            <a:prstGeom prst="rect">
              <a:avLst/>
            </a:prstGeom>
            <a:solidFill>
              <a:srgbClr val="5D5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437DD1D4-B80F-2A3E-BC67-61EA94E6EB19}"/>
                </a:ext>
              </a:extLst>
            </p:cNvPr>
            <p:cNvSpPr/>
            <p:nvPr userDrawn="1"/>
          </p:nvSpPr>
          <p:spPr>
            <a:xfrm>
              <a:off x="13351885" y="2633472"/>
              <a:ext cx="147667" cy="511155"/>
            </a:xfrm>
            <a:prstGeom prst="rect">
              <a:avLst/>
            </a:prstGeom>
            <a:solidFill>
              <a:srgbClr val="352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75621079"/>
      </p:ext>
    </p:extLst>
  </p:cSld>
  <p:clrMap bg1="lt1" tx1="dk1" bg2="lt2" tx2="dk2" accent1="accent1" accent2="accent2" accent3="accent3" accent4="accent4" accent5="accent5" accent6="accent6" hlink="hlink" folHlink="folHlink"/>
  <p:sldLayoutIdLst>
    <p:sldLayoutId id="2147492673" r:id="rId1"/>
    <p:sldLayoutId id="2147492675" r:id="rId2"/>
    <p:sldLayoutId id="2147492679" r:id="rId3"/>
    <p:sldLayoutId id="2147492680" r:id="rId4"/>
    <p:sldLayoutId id="2147492681" r:id="rId5"/>
    <p:sldLayoutId id="2147492682" r:id="rId6"/>
    <p:sldLayoutId id="2147492687" r:id="rId7"/>
    <p:sldLayoutId id="2147492688" r:id="rId8"/>
    <p:sldLayoutId id="2147492697" r:id="rId9"/>
    <p:sldLayoutId id="2147492703" r:id="rId10"/>
    <p:sldLayoutId id="2147492722" r:id="rId11"/>
    <p:sldLayoutId id="2147492749" r:id="rId12"/>
    <p:sldLayoutId id="2147492801" r:id="rId13"/>
    <p:sldLayoutId id="2147492802" r:id="rId14"/>
    <p:sldLayoutId id="2147492819" r:id="rId15"/>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540">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
        <p:nvSpPr>
          <p:cNvPr id="6" name="TextBox 5">
            <a:extLst>
              <a:ext uri="{FF2B5EF4-FFF2-40B4-BE49-F238E27FC236}">
                <a16:creationId xmlns:a16="http://schemas.microsoft.com/office/drawing/2014/main" id="{8545D07A-BB00-5FA6-F16F-934EA8AAEDEE}"/>
              </a:ext>
            </a:extLst>
          </p:cNvPr>
          <p:cNvSpPr txBox="1"/>
          <p:nvPr userDrawn="1">
            <p:extLst>
              <p:ext uri="{1162E1C5-73C7-4A58-AE30-91384D911F3F}">
                <p184:classification xmlns:p184="http://schemas.microsoft.com/office/powerpoint/2018/4/main" val="ftr"/>
              </p:ext>
            </p:extLst>
          </p:nvPr>
        </p:nvSpPr>
        <p:spPr>
          <a:xfrm>
            <a:off x="63500" y="6642100"/>
            <a:ext cx="182880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400938582"/>
      </p:ext>
    </p:extLst>
  </p:cSld>
  <p:clrMap bg1="lt1" tx1="dk1" bg2="lt2" tx2="dk2" accent1="accent1" accent2="accent2" accent3="accent3" accent4="accent4" accent5="accent5" accent6="accent6" hlink="hlink" folHlink="folHlink"/>
  <p:sldLayoutIdLst>
    <p:sldLayoutId id="2147492812" r:id="rId1"/>
    <p:sldLayoutId id="2147492813" r:id="rId2"/>
    <p:sldLayoutId id="2147492815" r:id="rId3"/>
    <p:sldLayoutId id="2147492816" r:id="rId4"/>
    <p:sldLayoutId id="2147492817" r:id="rId5"/>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14.xml.rels><?xml version="1.0" encoding="UTF-8" standalone="yes"?>
<Relationships xmlns="http://schemas.openxmlformats.org/package/2006/relationships"><Relationship Id="rId8" Type="http://schemas.openxmlformats.org/officeDocument/2006/relationships/hyperlink" Target="https://www.microsoft.com/security/blog/2019/08/20/one-simple-action-you-can-take-to-prevent-99-9-percent-of-account-attacks/" TargetMode="External"/><Relationship Id="rId3" Type="http://schemas.openxmlformats.org/officeDocument/2006/relationships/image" Target="../media/image20.jpeg"/><Relationship Id="rId7" Type="http://schemas.openxmlformats.org/officeDocument/2006/relationships/image" Target="../media/image23.sv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2.png"/><Relationship Id="rId5" Type="http://schemas.microsoft.com/office/2007/relationships/hdphoto" Target="../media/hdphoto1.wdp"/><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hyperlink" Target="https://techcommunity.microsoft.com/t5/small-and-medium-business-blog/azure-active-directory-premium-p1-is-coming-to-microsoft-365/ba-p/1275496"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5" Type="http://schemas.openxmlformats.org/officeDocument/2006/relationships/image" Target="../media/image48.png"/><Relationship Id="rId2" Type="http://schemas.openxmlformats.org/officeDocument/2006/relationships/notesSlide" Target="../notesSlides/notesSlide17.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34.png"/><Relationship Id="rId24" Type="http://schemas.openxmlformats.org/officeDocument/2006/relationships/image" Target="../media/image47.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46.jpeg"/><Relationship Id="rId10" Type="http://schemas.openxmlformats.org/officeDocument/2006/relationships/image" Target="../media/image33.svg"/><Relationship Id="rId19" Type="http://schemas.openxmlformats.org/officeDocument/2006/relationships/image" Target="../media/image42.pn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hyperlink" Target="https://aka.ms/Microsoft365/E3/TEI"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2.emf"/></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aka.ms/Microsoft365/E3/TEI"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59.png"/><Relationship Id="rId4" Type="http://schemas.openxmlformats.org/officeDocument/2006/relationships/image" Target="../media/image58.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63.jpeg"/><Relationship Id="rId4" Type="http://schemas.openxmlformats.org/officeDocument/2006/relationships/image" Target="../media/image62.jpeg"/></Relationships>
</file>

<file path=ppt/slides/_rels/slide33.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18" Type="http://schemas.openxmlformats.org/officeDocument/2006/relationships/image" Target="../media/image80.png"/><Relationship Id="rId3" Type="http://schemas.openxmlformats.org/officeDocument/2006/relationships/image" Target="../media/image65.png"/><Relationship Id="rId21" Type="http://schemas.openxmlformats.org/officeDocument/2006/relationships/image" Target="../media/image83.png"/><Relationship Id="rId7" Type="http://schemas.openxmlformats.org/officeDocument/2006/relationships/image" Target="../media/image69.svg"/><Relationship Id="rId12" Type="http://schemas.openxmlformats.org/officeDocument/2006/relationships/image" Target="../media/image74.png"/><Relationship Id="rId17" Type="http://schemas.openxmlformats.org/officeDocument/2006/relationships/image" Target="../media/image79.jpeg"/><Relationship Id="rId2" Type="http://schemas.openxmlformats.org/officeDocument/2006/relationships/image" Target="../media/image64.png"/><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13.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jpeg"/><Relationship Id="rId15" Type="http://schemas.openxmlformats.org/officeDocument/2006/relationships/image" Target="../media/image77.png"/><Relationship Id="rId23" Type="http://schemas.openxmlformats.org/officeDocument/2006/relationships/image" Target="../media/image85.png"/><Relationship Id="rId10" Type="http://schemas.openxmlformats.org/officeDocument/2006/relationships/image" Target="../media/image72.png"/><Relationship Id="rId19" Type="http://schemas.openxmlformats.org/officeDocument/2006/relationships/image" Target="../media/image81.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 Id="rId22" Type="http://schemas.openxmlformats.org/officeDocument/2006/relationships/image" Target="../media/image84.gif"/></Relationships>
</file>

<file path=ppt/slides/_rels/slide34.xml.rels><?xml version="1.0" encoding="UTF-8" standalone="yes"?>
<Relationships xmlns="http://schemas.openxmlformats.org/package/2006/relationships"><Relationship Id="rId3" Type="http://schemas.openxmlformats.org/officeDocument/2006/relationships/hyperlink" Target="https://aka.ms/Microsoft365/E3/TEI" TargetMode="External"/><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hyperlink" Target="https://news.microsoft.com/2023/03/16/introducing-microsoft-365-copilot-your-copilot-for-work/"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hyperlink" Target="https://nam06.safelinks.protection.outlook.com/?url=https%3A%2F%2Fgo.kaspersky.com%2Frs%2F802-IJN-240%2Fimages%2FGL_Kaspersky_Report-IT-Security-Economics_report_2019.pdf&amp;data=04%7C01%7Cv-katdi%40microsoft.com%7C332c18ec13134f52a70208d897b86f2c%7C72f988bf86f141af91ab2d7cd011db47%7C1%7C1%7C637426165676867138%7CUnknown%7CTWFpbGZsb3d8eyJWIjoiMC4wLjAwMDAiLCJQIjoiV2luMzIiLCJBTiI6Ik1haWwiLCJXVCI6Mn0%3D%7C1000&amp;sdata=2q%2BI0o7YiAaDVj4TRbicILZtP9gnd5jTHBP9BlIpxvs%3D&amp;reserved=0" TargetMode="External"/><Relationship Id="rId4" Type="http://schemas.openxmlformats.org/officeDocument/2006/relationships/hyperlink" Target="https://abcnews.go.com/Politics/dhs-secretary-warns-ransomware-attacks-rise-targets-include/story?id=77512872"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microsoft.com/en-us/worklab/work-trend-index/will-ai-fix-work"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24FAF0E-AF4F-C3F4-7067-A3C57B4BABCA}"/>
              </a:ext>
            </a:extLst>
          </p:cNvPr>
          <p:cNvSpPr>
            <a:spLocks noGrp="1"/>
          </p:cNvSpPr>
          <p:nvPr>
            <p:ph type="title"/>
          </p:nvPr>
        </p:nvSpPr>
        <p:spPr>
          <a:xfrm>
            <a:off x="574816" y="510988"/>
            <a:ext cx="11018520" cy="430887"/>
          </a:xfrm>
        </p:spPr>
        <p:txBody>
          <a:bodyPr/>
          <a:lstStyle/>
          <a:p>
            <a:r>
              <a:rPr lang="en-US"/>
              <a:t>Secure Productivity</a:t>
            </a:r>
          </a:p>
        </p:txBody>
      </p:sp>
      <p:sp>
        <p:nvSpPr>
          <p:cNvPr id="11" name="Text Placeholder 10">
            <a:extLst>
              <a:ext uri="{FF2B5EF4-FFF2-40B4-BE49-F238E27FC236}">
                <a16:creationId xmlns:a16="http://schemas.microsoft.com/office/drawing/2014/main" id="{BE71D7DD-1DCD-0E7E-3A6D-2FDDFD335CB7}"/>
              </a:ext>
            </a:extLst>
          </p:cNvPr>
          <p:cNvSpPr>
            <a:spLocks noGrp="1"/>
          </p:cNvSpPr>
          <p:nvPr>
            <p:ph type="body" sz="quarter" idx="11"/>
          </p:nvPr>
        </p:nvSpPr>
        <p:spPr>
          <a:xfrm>
            <a:off x="574675" y="941388"/>
            <a:ext cx="11018520" cy="307777"/>
          </a:xfrm>
        </p:spPr>
        <p:txBody>
          <a:bodyPr/>
          <a:lstStyle/>
          <a:p>
            <a:r>
              <a:rPr lang="en-US" dirty="0"/>
              <a:t>SMB customer pitch deck</a:t>
            </a:r>
          </a:p>
        </p:txBody>
      </p:sp>
      <p:graphicFrame>
        <p:nvGraphicFramePr>
          <p:cNvPr id="15" name="Table 14">
            <a:extLst>
              <a:ext uri="{FF2B5EF4-FFF2-40B4-BE49-F238E27FC236}">
                <a16:creationId xmlns:a16="http://schemas.microsoft.com/office/drawing/2014/main" id="{800B4734-D147-8DD4-0BF9-DFE94920C4CF}"/>
              </a:ext>
            </a:extLst>
          </p:cNvPr>
          <p:cNvGraphicFramePr>
            <a:graphicFrameLocks noGrp="1"/>
          </p:cNvGraphicFramePr>
          <p:nvPr>
            <p:extLst>
              <p:ext uri="{D42A27DB-BD31-4B8C-83A1-F6EECF244321}">
                <p14:modId xmlns:p14="http://schemas.microsoft.com/office/powerpoint/2010/main" val="3213720056"/>
              </p:ext>
            </p:extLst>
          </p:nvPr>
        </p:nvGraphicFramePr>
        <p:xfrm>
          <a:off x="574675" y="1679576"/>
          <a:ext cx="6024191" cy="4023360"/>
        </p:xfrm>
        <a:graphic>
          <a:graphicData uri="http://schemas.openxmlformats.org/drawingml/2006/table">
            <a:tbl>
              <a:tblPr firstRow="1" bandRow="1"/>
              <a:tblGrid>
                <a:gridCol w="1554480">
                  <a:extLst>
                    <a:ext uri="{9D8B030D-6E8A-4147-A177-3AD203B41FA5}">
                      <a16:colId xmlns:a16="http://schemas.microsoft.com/office/drawing/2014/main" val="2358886734"/>
                    </a:ext>
                  </a:extLst>
                </a:gridCol>
                <a:gridCol w="4469711">
                  <a:extLst>
                    <a:ext uri="{9D8B030D-6E8A-4147-A177-3AD203B41FA5}">
                      <a16:colId xmlns:a16="http://schemas.microsoft.com/office/drawing/2014/main" val="284332350"/>
                    </a:ext>
                  </a:extLst>
                </a:gridCol>
              </a:tblGrid>
              <a:tr h="0">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algn="l" defTabSz="699463" rtl="0" eaLnBrk="1" latinLnBrk="0" hangingPunct="1">
                        <a:lnSpc>
                          <a:spcPct val="100000"/>
                        </a:lnSpc>
                      </a:pPr>
                      <a:r>
                        <a:rPr lang="en-US" sz="1400" b="0" i="0" kern="1200">
                          <a:solidFill>
                            <a:schemeClr val="accent1"/>
                          </a:solidFill>
                          <a:latin typeface="+mj-lt"/>
                          <a:ea typeface="+mn-ea"/>
                          <a:cs typeface="Segoe UI"/>
                        </a:rPr>
                        <a:t>Disclosure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algn="l" defTabSz="699463" rtl="0" eaLnBrk="1" latinLnBrk="0" hangingPunct="1">
                        <a:lnSpc>
                          <a:spcPct val="100000"/>
                        </a:lnSpc>
                      </a:pPr>
                      <a:r>
                        <a:rPr lang="en-US" sz="1200" kern="1200">
                          <a:solidFill>
                            <a:schemeClr val="tx1"/>
                          </a:solidFill>
                          <a:latin typeface="+mn-lt"/>
                          <a:ea typeface="+mn-ea"/>
                          <a:cs typeface="+mn-cs"/>
                        </a:rPr>
                        <a:t>Customer-ready pitch deck</a:t>
                      </a:r>
                    </a:p>
                  </a:txBody>
                  <a:tcPr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0200886"/>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Objective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Accelerate renewal and upsell to Microsoft 365 E3</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Acquire non-Microsoft 365 customers with Microsoft 365 E3</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3456780"/>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Hero products</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n-NO" sz="1200">
                          <a:solidFill>
                            <a:schemeClr val="tx1"/>
                          </a:solidFill>
                          <a:latin typeface="+mn-lt"/>
                        </a:rPr>
                        <a:t>Microsoft 365 E3</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n-NO" sz="1200">
                          <a:solidFill>
                            <a:schemeClr val="tx1"/>
                          </a:solidFill>
                          <a:latin typeface="+mn-lt"/>
                        </a:rPr>
                        <a:t>Microsoft 365 Copilot</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63305438"/>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Audience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1200">
                          <a:solidFill>
                            <a:schemeClr val="tx1"/>
                          </a:solidFill>
                          <a:effectLst/>
                          <a:latin typeface="+mn-lt"/>
                          <a:ea typeface="Calibri" panose="020F0502020204030204" pitchFamily="34" charset="0"/>
                          <a:cs typeface="Arial" panose="020B0604020202020204" pitchFamily="34" charset="0"/>
                        </a:rPr>
                        <a:t>Business or IT decision makers for SMB</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8946270"/>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Solution play definition</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mn-lt"/>
                          <a:ea typeface="Calibri" panose="020F0502020204030204" pitchFamily="34" charset="0"/>
                          <a:cs typeface="Arial" panose="020B0604020202020204" pitchFamily="34" charset="0"/>
                        </a:rPr>
                        <a:t>Safely run your business from anywhere with a secure, comprehensive, AI-powered cloud solution that makes hybrid work, work. </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9800853"/>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Message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mn-lt"/>
                          <a:ea typeface="Calibri" panose="020F0502020204030204" pitchFamily="34" charset="0"/>
                          <a:cs typeface="Arial" panose="020B0604020202020204" pitchFamily="34" charset="0"/>
                        </a:rPr>
                        <a:t>Build a foundation of secure productivity to get AI-ready</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0814284"/>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Business impact</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mn-lt"/>
                          <a:ea typeface="Calibri" panose="020F0502020204030204" pitchFamily="34" charset="0"/>
                          <a:cs typeface="Arial" panose="020B0604020202020204" pitchFamily="34" charset="0"/>
                        </a:rPr>
                        <a:t>Enable a new way to work with Microsoft 365 by building a Zero-Trust foundation, simplifying endpoint management, and unleashing intelligent productivity.</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1349874"/>
                  </a:ext>
                </a:extLst>
              </a:tr>
            </a:tbl>
          </a:graphicData>
        </a:graphic>
      </p:graphicFrame>
      <p:pic>
        <p:nvPicPr>
          <p:cNvPr id="8" name="Picture Placeholder 5">
            <a:extLst>
              <a:ext uri="{FF2B5EF4-FFF2-40B4-BE49-F238E27FC236}">
                <a16:creationId xmlns:a16="http://schemas.microsoft.com/office/drawing/2014/main" id="{DAD102F5-5155-29F0-A87C-6647B0CB5954}"/>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01452" y="-1"/>
            <a:ext cx="4890548" cy="6858001"/>
          </a:xfrm>
          <a:prstGeom prst="rect">
            <a:avLst/>
          </a:prstGeom>
        </p:spPr>
      </p:pic>
      <p:grpSp>
        <p:nvGrpSpPr>
          <p:cNvPr id="5" name="Group 4" descr="Text box with 'hidden' labeled on it" title="Label">
            <a:extLst>
              <a:ext uri="{FF2B5EF4-FFF2-40B4-BE49-F238E27FC236}">
                <a16:creationId xmlns:a16="http://schemas.microsoft.com/office/drawing/2014/main" id="{B916C75C-99CB-F211-7B83-0FA480C659DA}"/>
              </a:ext>
              <a:ext uri="{C183D7F6-B498-43B3-948B-1728B52AA6E4}">
                <adec:decorative xmlns:adec="http://schemas.microsoft.com/office/drawing/2017/decorative" val="1"/>
              </a:ext>
            </a:extLst>
          </p:cNvPr>
          <p:cNvGrpSpPr/>
          <p:nvPr/>
        </p:nvGrpSpPr>
        <p:grpSpPr>
          <a:xfrm>
            <a:off x="10814385" y="499"/>
            <a:ext cx="1377616" cy="1219186"/>
            <a:chOff x="10404657" y="488"/>
            <a:chExt cx="1786476" cy="1955102"/>
          </a:xfrm>
          <a:solidFill>
            <a:schemeClr val="accent5"/>
          </a:solidFill>
        </p:grpSpPr>
        <p:sp>
          <p:nvSpPr>
            <p:cNvPr id="6" name="Diagonal Stripe 5">
              <a:extLst>
                <a:ext uri="{FF2B5EF4-FFF2-40B4-BE49-F238E27FC236}">
                  <a16:creationId xmlns:a16="http://schemas.microsoft.com/office/drawing/2014/main" id="{625BC1D4-19DE-6E62-B357-D00B552987C6}"/>
                </a:ext>
              </a:extLst>
            </p:cNvPr>
            <p:cNvSpPr/>
            <p:nvPr/>
          </p:nvSpPr>
          <p:spPr bwMode="auto">
            <a:xfrm rot="5400000">
              <a:off x="10320344" y="84801"/>
              <a:ext cx="1955102" cy="1786476"/>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de-AT"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sym typeface="Arial"/>
              </a:endParaRPr>
            </a:p>
          </p:txBody>
        </p:sp>
        <p:sp>
          <p:nvSpPr>
            <p:cNvPr id="7" name="TextBox 6">
              <a:extLst>
                <a:ext uri="{FF2B5EF4-FFF2-40B4-BE49-F238E27FC236}">
                  <a16:creationId xmlns:a16="http://schemas.microsoft.com/office/drawing/2014/main" id="{D11D9947-AA1E-6057-4694-25023B2BC072}"/>
                </a:ext>
              </a:extLst>
            </p:cNvPr>
            <p:cNvSpPr txBox="1"/>
            <p:nvPr/>
          </p:nvSpPr>
          <p:spPr>
            <a:xfrm rot="2421255">
              <a:off x="10946913" y="407432"/>
              <a:ext cx="1090931" cy="631750"/>
            </a:xfrm>
            <a:prstGeom prst="rect">
              <a:avLst/>
            </a:prstGeom>
            <a:noFill/>
          </p:spPr>
          <p:txBody>
            <a:bodyPr wrap="none" lIns="0" tIns="0" rIns="0" bIns="0" rtlCol="0" anchor="ctr" anchorCtr="0">
              <a:spAutoFit/>
            </a:bodyPr>
            <a:lstStyle/>
            <a:p>
              <a:pPr marL="0" marR="0" lvl="0" indent="0" algn="l" defTabSz="932509" rtl="0" eaLnBrk="1" fontAlgn="auto" latinLnBrk="0" hangingPunct="1">
                <a:lnSpc>
                  <a:spcPct val="80000"/>
                </a:lnSpc>
                <a:spcBef>
                  <a:spcPts val="0"/>
                </a:spcBef>
                <a:spcAft>
                  <a:spcPts val="0"/>
                </a:spcAft>
                <a:buClrTx/>
                <a:buSzTx/>
                <a:buFontTx/>
                <a:buNone/>
                <a:tabLst/>
                <a:defRPr/>
              </a:pPr>
              <a:r>
                <a:rPr kumimoji="0" lang="en-US" sz="1600" b="0" i="0" u="none" strike="noStrike" kern="1200" cap="none" spc="-30" normalizeH="0" baseline="0" noProof="0" dirty="0">
                  <a:ln>
                    <a:noFill/>
                  </a:ln>
                  <a:solidFill>
                    <a:srgbClr val="0078D4"/>
                  </a:solidFill>
                  <a:effectLst/>
                  <a:uLnTx/>
                  <a:uFillTx/>
                  <a:latin typeface="Segoe UI Semibold"/>
                  <a:ea typeface="+mn-ea"/>
                  <a:cs typeface="Arial"/>
                  <a:sym typeface="Arial"/>
                </a:rPr>
                <a:t>Guidance</a:t>
              </a:r>
              <a:br>
                <a:rPr kumimoji="0" lang="en-US" sz="1600" b="0" i="0" u="none" strike="noStrike" kern="1200" cap="none" spc="-30" normalizeH="0" baseline="0" noProof="0" dirty="0">
                  <a:ln>
                    <a:noFill/>
                  </a:ln>
                  <a:solidFill>
                    <a:srgbClr val="0078D4"/>
                  </a:solidFill>
                  <a:effectLst/>
                  <a:uLnTx/>
                  <a:uFillTx/>
                  <a:latin typeface="Segoe UI Semibold"/>
                  <a:ea typeface="+mn-ea"/>
                  <a:cs typeface="Arial"/>
                  <a:sym typeface="Arial"/>
                </a:rPr>
              </a:br>
              <a:r>
                <a:rPr kumimoji="0" lang="en-US" sz="1600" b="0" i="0" u="none" strike="noStrike" kern="1200" cap="none" spc="-30" normalizeH="0" baseline="0" noProof="0" dirty="0">
                  <a:ln>
                    <a:noFill/>
                  </a:ln>
                  <a:solidFill>
                    <a:srgbClr val="0078D4"/>
                  </a:solidFill>
                  <a:effectLst/>
                  <a:uLnTx/>
                  <a:uFillTx/>
                  <a:latin typeface="Segoe UI Semibold"/>
                  <a:ea typeface="+mn-ea"/>
                  <a:cs typeface="Arial"/>
                  <a:sym typeface="Arial"/>
                </a:rPr>
                <a:t>use only</a:t>
              </a:r>
            </a:p>
          </p:txBody>
        </p:sp>
      </p:grpSp>
    </p:spTree>
    <p:extLst>
      <p:ext uri="{BB962C8B-B14F-4D97-AF65-F5344CB8AC3E}">
        <p14:creationId xmlns:p14="http://schemas.microsoft.com/office/powerpoint/2010/main" val="34049927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339CA-FE71-689B-20F1-FADA03EB4979}"/>
              </a:ext>
            </a:extLst>
          </p:cNvPr>
          <p:cNvSpPr>
            <a:spLocks noGrp="1"/>
          </p:cNvSpPr>
          <p:nvPr>
            <p:ph type="title"/>
          </p:nvPr>
        </p:nvSpPr>
        <p:spPr>
          <a:xfrm>
            <a:off x="588263" y="2425541"/>
            <a:ext cx="4167887" cy="1107996"/>
          </a:xfrm>
        </p:spPr>
        <p:txBody>
          <a:bodyPr wrap="square" anchor="b">
            <a:normAutofit/>
          </a:bodyPr>
          <a:lstStyle/>
          <a:p>
            <a:pPr>
              <a:lnSpc>
                <a:spcPct val="90000"/>
              </a:lnSpc>
            </a:pPr>
            <a:r>
              <a:rPr lang="en-US" sz="2500" noProof="0"/>
              <a:t>Build a Zero-Trust foundation</a:t>
            </a:r>
            <a:br>
              <a:rPr lang="en-US" sz="2500" noProof="0"/>
            </a:br>
            <a:endParaRPr lang="en-US" sz="2500"/>
          </a:p>
        </p:txBody>
      </p:sp>
      <p:sp>
        <p:nvSpPr>
          <p:cNvPr id="7" name="Text Placeholder 6">
            <a:extLst>
              <a:ext uri="{FF2B5EF4-FFF2-40B4-BE49-F238E27FC236}">
                <a16:creationId xmlns:a16="http://schemas.microsoft.com/office/drawing/2014/main" id="{7201AC41-A957-0030-518A-49A4410C3529}"/>
              </a:ext>
            </a:extLst>
          </p:cNvPr>
          <p:cNvSpPr>
            <a:spLocks noGrp="1"/>
          </p:cNvSpPr>
          <p:nvPr>
            <p:ph type="body" sz="quarter" idx="12"/>
          </p:nvPr>
        </p:nvSpPr>
        <p:spPr>
          <a:xfrm>
            <a:off x="591567" y="3287316"/>
            <a:ext cx="4164583" cy="572651"/>
          </a:xfrm>
        </p:spPr>
        <p:txBody>
          <a:bodyPr wrap="square">
            <a:noAutofit/>
          </a:bodyPr>
          <a:lstStyle/>
          <a:p>
            <a:pPr>
              <a:lnSpc>
                <a:spcPct val="90000"/>
              </a:lnSpc>
              <a:spcAft>
                <a:spcPts val="600"/>
              </a:spcAft>
            </a:pPr>
            <a:r>
              <a:rPr lang="en-US" sz="1800" noProof="0">
                <a:solidFill>
                  <a:srgbClr val="0078D4"/>
                </a:solidFill>
              </a:rPr>
              <a:t>Keep your data safe and defend against advanced cyberthreats </a:t>
            </a:r>
          </a:p>
          <a:p>
            <a:pPr>
              <a:lnSpc>
                <a:spcPct val="90000"/>
              </a:lnSpc>
              <a:spcAft>
                <a:spcPts val="600"/>
              </a:spcAft>
            </a:pPr>
            <a:endParaRPr lang="en-US" sz="1800" dirty="0">
              <a:solidFill>
                <a:srgbClr val="0078D4"/>
              </a:solidFill>
            </a:endParaRPr>
          </a:p>
          <a:p>
            <a:pPr>
              <a:lnSpc>
                <a:spcPct val="90000"/>
              </a:lnSpc>
              <a:spcAft>
                <a:spcPts val="600"/>
              </a:spcAft>
            </a:pPr>
            <a:endParaRPr lang="en-US" sz="1800" noProof="0" dirty="0">
              <a:solidFill>
                <a:srgbClr val="0078D4"/>
              </a:solidFill>
            </a:endParaRPr>
          </a:p>
          <a:p>
            <a:pPr>
              <a:lnSpc>
                <a:spcPct val="90000"/>
              </a:lnSpc>
              <a:spcAft>
                <a:spcPts val="600"/>
              </a:spcAft>
            </a:pPr>
            <a:endParaRPr lang="en-US" sz="1100" dirty="0"/>
          </a:p>
        </p:txBody>
      </p:sp>
      <p:sp>
        <p:nvSpPr>
          <p:cNvPr id="8" name="TextBox 7">
            <a:extLst>
              <a:ext uri="{FF2B5EF4-FFF2-40B4-BE49-F238E27FC236}">
                <a16:creationId xmlns:a16="http://schemas.microsoft.com/office/drawing/2014/main" id="{7D70F8C0-0191-CEBA-737B-2BC70ECF6BF6}"/>
              </a:ext>
            </a:extLst>
          </p:cNvPr>
          <p:cNvSpPr txBox="1"/>
          <p:nvPr/>
        </p:nvSpPr>
        <p:spPr>
          <a:xfrm>
            <a:off x="510917" y="2425541"/>
            <a:ext cx="6816776" cy="369332"/>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A1A1A"/>
                </a:solidFill>
                <a:effectLst/>
                <a:uLnTx/>
                <a:uFillTx/>
                <a:latin typeface="Segoe UI"/>
                <a:ea typeface="+mn-ea"/>
                <a:cs typeface="+mn-cs"/>
              </a:rPr>
              <a:t>01</a:t>
            </a: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pic>
        <p:nvPicPr>
          <p:cNvPr id="5" name="Picture 4" descr="A group of people sitting in chairs&#10;&#10;Description automatically generated with medium confidence">
            <a:extLst>
              <a:ext uri="{FF2B5EF4-FFF2-40B4-BE49-F238E27FC236}">
                <a16:creationId xmlns:a16="http://schemas.microsoft.com/office/drawing/2014/main" id="{D8F24B52-8038-567F-1D49-594F25CE615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09579" y="0"/>
            <a:ext cx="6982421" cy="6858000"/>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noFill/>
          <a:ln>
            <a:noFill/>
          </a:ln>
        </p:spPr>
      </p:pic>
    </p:spTree>
    <p:extLst>
      <p:ext uri="{BB962C8B-B14F-4D97-AF65-F5344CB8AC3E}">
        <p14:creationId xmlns:p14="http://schemas.microsoft.com/office/powerpoint/2010/main" val="248457161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B2A85D6-D1F5-2713-D01D-369F6028A1B6}"/>
              </a:ext>
              <a:ext uri="{C183D7F6-B498-43B3-948B-1728B52AA6E4}">
                <adec:decorative xmlns:adec="http://schemas.microsoft.com/office/drawing/2017/decorative" val="1"/>
              </a:ext>
            </a:extLst>
          </p:cNvPr>
          <p:cNvSpPr/>
          <p:nvPr/>
        </p:nvSpPr>
        <p:spPr bwMode="auto">
          <a:xfrm>
            <a:off x="7766301" y="3853512"/>
            <a:ext cx="2394620" cy="2351424"/>
          </a:xfrm>
          <a:prstGeom prst="roundRect">
            <a:avLst>
              <a:gd name="adj" fmla="val 7406"/>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5CF70C5A-1C59-4274-55D6-BF5FB059EB92}"/>
              </a:ext>
              <a:ext uri="{C183D7F6-B498-43B3-948B-1728B52AA6E4}">
                <adec:decorative xmlns:adec="http://schemas.microsoft.com/office/drawing/2017/decorative" val="1"/>
              </a:ext>
            </a:extLst>
          </p:cNvPr>
          <p:cNvSpPr/>
          <p:nvPr/>
        </p:nvSpPr>
        <p:spPr bwMode="auto">
          <a:xfrm>
            <a:off x="0" y="1646450"/>
            <a:ext cx="12192000" cy="1729741"/>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grpSp>
        <p:nvGrpSpPr>
          <p:cNvPr id="7" name="Group 6">
            <a:extLst>
              <a:ext uri="{FF2B5EF4-FFF2-40B4-BE49-F238E27FC236}">
                <a16:creationId xmlns:a16="http://schemas.microsoft.com/office/drawing/2014/main" id="{88B11AAF-ABAA-635F-3814-FC825C6D20C1}"/>
              </a:ext>
              <a:ext uri="{C183D7F6-B498-43B3-948B-1728B52AA6E4}">
                <adec:decorative xmlns:adec="http://schemas.microsoft.com/office/drawing/2017/decorative" val="1"/>
              </a:ext>
            </a:extLst>
          </p:cNvPr>
          <p:cNvGrpSpPr/>
          <p:nvPr/>
        </p:nvGrpSpPr>
        <p:grpSpPr>
          <a:xfrm>
            <a:off x="0" y="2475504"/>
            <a:ext cx="11322590" cy="423079"/>
            <a:chOff x="0" y="3205095"/>
            <a:chExt cx="11322590" cy="423079"/>
          </a:xfrm>
          <a:solidFill>
            <a:schemeClr val="bg1"/>
          </a:solidFill>
        </p:grpSpPr>
        <p:cxnSp>
          <p:nvCxnSpPr>
            <p:cNvPr id="8" name="Straight Connector 7">
              <a:extLst>
                <a:ext uri="{FF2B5EF4-FFF2-40B4-BE49-F238E27FC236}">
                  <a16:creationId xmlns:a16="http://schemas.microsoft.com/office/drawing/2014/main" id="{1F2E7788-7867-72D6-1CB4-FAFB63224CF7}"/>
                </a:ext>
              </a:extLst>
            </p:cNvPr>
            <p:cNvCxnSpPr>
              <a:cxnSpLocks/>
            </p:cNvCxnSpPr>
            <p:nvPr/>
          </p:nvCxnSpPr>
          <p:spPr>
            <a:xfrm>
              <a:off x="0" y="3417278"/>
              <a:ext cx="11092852" cy="0"/>
            </a:xfrm>
            <a:prstGeom prst="line">
              <a:avLst/>
            </a:prstGeom>
            <a:grpFill/>
            <a:ln w="15367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Isosceles Triangle 8">
              <a:extLst>
                <a:ext uri="{FF2B5EF4-FFF2-40B4-BE49-F238E27FC236}">
                  <a16:creationId xmlns:a16="http://schemas.microsoft.com/office/drawing/2014/main" id="{1AFBEB00-635F-40D8-0442-6126A4289BEC}"/>
                </a:ext>
              </a:extLst>
            </p:cNvPr>
            <p:cNvSpPr>
              <a:spLocks/>
            </p:cNvSpPr>
            <p:nvPr/>
          </p:nvSpPr>
          <p:spPr>
            <a:xfrm rot="5400000">
              <a:off x="10996181" y="3301766"/>
              <a:ext cx="423079" cy="22973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10" name="Oval 9">
            <a:extLst>
              <a:ext uri="{FF2B5EF4-FFF2-40B4-BE49-F238E27FC236}">
                <a16:creationId xmlns:a16="http://schemas.microsoft.com/office/drawing/2014/main" id="{26616989-906C-9E86-ACC6-1AF82981DD01}"/>
              </a:ext>
              <a:ext uri="{C183D7F6-B498-43B3-948B-1728B52AA6E4}">
                <adec:decorative xmlns:adec="http://schemas.microsoft.com/office/drawing/2017/decorative" val="1"/>
              </a:ext>
            </a:extLst>
          </p:cNvPr>
          <p:cNvSpPr>
            <a:spLocks/>
          </p:cNvSpPr>
          <p:nvPr/>
        </p:nvSpPr>
        <p:spPr>
          <a:xfrm>
            <a:off x="2028146" y="2562456"/>
            <a:ext cx="249819" cy="249819"/>
          </a:xfrm>
          <a:prstGeom prst="ellipse">
            <a:avLst/>
          </a:prstGeom>
          <a:solidFill>
            <a:schemeClr val="accent3"/>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2" name="Title 1">
            <a:extLst>
              <a:ext uri="{FF2B5EF4-FFF2-40B4-BE49-F238E27FC236}">
                <a16:creationId xmlns:a16="http://schemas.microsoft.com/office/drawing/2014/main" id="{7ECFA5C9-167B-DE1D-D562-836CED1F58D7}"/>
              </a:ext>
            </a:extLst>
          </p:cNvPr>
          <p:cNvSpPr>
            <a:spLocks noGrp="1"/>
          </p:cNvSpPr>
          <p:nvPr>
            <p:ph type="title"/>
          </p:nvPr>
        </p:nvSpPr>
        <p:spPr/>
        <p:txBody>
          <a:bodyPr/>
          <a:lstStyle/>
          <a:p>
            <a:r>
              <a:rPr lang="en-US"/>
              <a:t>Zero-Trust is </a:t>
            </a:r>
            <a:r>
              <a:rPr lang="en-US" dirty="0"/>
              <a:t>the foundation of </a:t>
            </a:r>
            <a:r>
              <a:rPr lang="en-US"/>
              <a:t>great security </a:t>
            </a:r>
            <a:endParaRPr lang="en-US">
              <a:highlight>
                <a:srgbClr val="FFFF00"/>
              </a:highlight>
            </a:endParaRPr>
          </a:p>
        </p:txBody>
      </p:sp>
      <p:sp>
        <p:nvSpPr>
          <p:cNvPr id="17" name="Text Placeholder 16">
            <a:extLst>
              <a:ext uri="{FF2B5EF4-FFF2-40B4-BE49-F238E27FC236}">
                <a16:creationId xmlns:a16="http://schemas.microsoft.com/office/drawing/2014/main" id="{A5336DA5-B57C-C000-1C33-146087959420}"/>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11" name="Rectangle 10">
            <a:extLst>
              <a:ext uri="{FF2B5EF4-FFF2-40B4-BE49-F238E27FC236}">
                <a16:creationId xmlns:a16="http://schemas.microsoft.com/office/drawing/2014/main" id="{0FF19843-432E-A46F-8121-C921CD399A17}"/>
              </a:ext>
            </a:extLst>
          </p:cNvPr>
          <p:cNvSpPr>
            <a:spLocks/>
          </p:cNvSpPr>
          <p:nvPr/>
        </p:nvSpPr>
        <p:spPr>
          <a:xfrm>
            <a:off x="1210134" y="1827200"/>
            <a:ext cx="1886201" cy="584775"/>
          </a:xfrm>
          <a:prstGeom prst="rect">
            <a:avLst/>
          </a:prstGeom>
        </p:spPr>
        <p:txBody>
          <a:bodyPr wrap="square" lIns="91440" tIns="45720" rIns="91440" bIns="45720"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Segoe UI Semibold"/>
              </a:rPr>
              <a:t>Secure and manage identities</a:t>
            </a:r>
          </a:p>
        </p:txBody>
      </p:sp>
      <p:sp>
        <p:nvSpPr>
          <p:cNvPr id="12" name="Oval 11">
            <a:extLst>
              <a:ext uri="{FF2B5EF4-FFF2-40B4-BE49-F238E27FC236}">
                <a16:creationId xmlns:a16="http://schemas.microsoft.com/office/drawing/2014/main" id="{D56D2172-90F1-CBE0-792D-93882C8C7AA5}"/>
              </a:ext>
              <a:ext uri="{C183D7F6-B498-43B3-948B-1728B52AA6E4}">
                <adec:decorative xmlns:adec="http://schemas.microsoft.com/office/drawing/2017/decorative" val="1"/>
              </a:ext>
            </a:extLst>
          </p:cNvPr>
          <p:cNvSpPr>
            <a:spLocks/>
          </p:cNvSpPr>
          <p:nvPr/>
        </p:nvSpPr>
        <p:spPr>
          <a:xfrm>
            <a:off x="5370108" y="2562456"/>
            <a:ext cx="249819" cy="249819"/>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13" name="Rectangle 12">
            <a:extLst>
              <a:ext uri="{FF2B5EF4-FFF2-40B4-BE49-F238E27FC236}">
                <a16:creationId xmlns:a16="http://schemas.microsoft.com/office/drawing/2014/main" id="{C217123F-22F0-C1C8-9433-4DE1DEF1D00A}"/>
              </a:ext>
            </a:extLst>
          </p:cNvPr>
          <p:cNvSpPr>
            <a:spLocks/>
          </p:cNvSpPr>
          <p:nvPr/>
        </p:nvSpPr>
        <p:spPr>
          <a:xfrm>
            <a:off x="4316554" y="1827200"/>
            <a:ext cx="2286000"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Defend against threats on </a:t>
            </a: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multi-platforms</a:t>
            </a: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4" name="Oval 13">
            <a:extLst>
              <a:ext uri="{FF2B5EF4-FFF2-40B4-BE49-F238E27FC236}">
                <a16:creationId xmlns:a16="http://schemas.microsoft.com/office/drawing/2014/main" id="{09CBF17C-D28E-AFBF-009A-7A2A9804F798}"/>
              </a:ext>
              <a:ext uri="{C183D7F6-B498-43B3-948B-1728B52AA6E4}">
                <adec:decorative xmlns:adec="http://schemas.microsoft.com/office/drawing/2017/decorative" val="1"/>
              </a:ext>
            </a:extLst>
          </p:cNvPr>
          <p:cNvSpPr>
            <a:spLocks/>
          </p:cNvSpPr>
          <p:nvPr/>
        </p:nvSpPr>
        <p:spPr>
          <a:xfrm>
            <a:off x="8641142" y="2562456"/>
            <a:ext cx="249819" cy="249819"/>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15" name="Rectangle 14">
            <a:extLst>
              <a:ext uri="{FF2B5EF4-FFF2-40B4-BE49-F238E27FC236}">
                <a16:creationId xmlns:a16="http://schemas.microsoft.com/office/drawing/2014/main" id="{B79CAB9B-DFF6-A749-8AD4-66BD175E9719}"/>
              </a:ext>
            </a:extLst>
          </p:cNvPr>
          <p:cNvSpPr>
            <a:spLocks/>
          </p:cNvSpPr>
          <p:nvPr/>
        </p:nvSpPr>
        <p:spPr>
          <a:xfrm>
            <a:off x="7308669" y="1815522"/>
            <a:ext cx="2914772" cy="584775"/>
          </a:xfrm>
          <a:prstGeom prst="rect">
            <a:avLst/>
          </a:prstGeom>
        </p:spPr>
        <p:txBody>
          <a:bodyPr wrap="none" lIns="91440" tIns="45720" rIns="91440" bIns="45720"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Segoe UI Semibold"/>
              </a:rPr>
              <a:t>Protect sensitive information </a:t>
            </a:r>
            <a:br>
              <a:rPr kumimoji="0" lang="en-US" sz="1600" b="0" i="0" u="none" strike="noStrike" kern="1200" cap="none" spc="0" normalizeH="0" baseline="0" noProof="0">
                <a:ln>
                  <a:noFill/>
                </a:ln>
                <a:solidFill>
                  <a:srgbClr val="FFFFFF"/>
                </a:solidFill>
                <a:effectLst/>
                <a:uLnTx/>
                <a:uFillTx/>
                <a:latin typeface="Segoe UI Semibold"/>
                <a:ea typeface="+mn-ea"/>
                <a:cs typeface="Segoe UI Semibold"/>
              </a:rPr>
            </a:br>
            <a:r>
              <a:rPr kumimoji="0" lang="en-US" sz="1600" b="0" i="0" u="none" strike="noStrike" kern="1200" cap="none" spc="0" normalizeH="0" baseline="0" noProof="0">
                <a:ln>
                  <a:noFill/>
                </a:ln>
                <a:solidFill>
                  <a:srgbClr val="FFFFFF"/>
                </a:solidFill>
                <a:effectLst/>
                <a:uLnTx/>
                <a:uFillTx/>
                <a:latin typeface="Segoe UI Semibold"/>
                <a:ea typeface="+mn-ea"/>
                <a:cs typeface="Segoe UI Semibold"/>
              </a:rPr>
              <a:t>across data estate</a:t>
            </a: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50" name="Text Placeholder 3">
            <a:extLst>
              <a:ext uri="{FF2B5EF4-FFF2-40B4-BE49-F238E27FC236}">
                <a16:creationId xmlns:a16="http://schemas.microsoft.com/office/drawing/2014/main" id="{3A9AC8D2-E104-5A6B-E450-5E8C5BFB4324}"/>
              </a:ext>
            </a:extLst>
          </p:cNvPr>
          <p:cNvSpPr txBox="1">
            <a:spLocks/>
          </p:cNvSpPr>
          <p:nvPr/>
        </p:nvSpPr>
        <p:spPr>
          <a:xfrm>
            <a:off x="1087244" y="4307055"/>
            <a:ext cx="5601132" cy="138499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rgbClr val="1A1A1A"/>
                </a:solidFill>
                <a:effectLst/>
                <a:uLnTx/>
                <a:uFillTx/>
                <a:latin typeface="Segoe UI"/>
                <a:ea typeface="+mn-ea"/>
                <a:cs typeface="Segoe UI" panose="020B0502040204020203" pitchFamily="34" charset="0"/>
              </a:rPr>
              <a:t>Keep your data safe from unauthorized access when passwords are lost or stolen with multi-factor authentication. </a:t>
            </a:r>
          </a:p>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rgbClr val="1A1A1A"/>
                </a:solidFill>
                <a:effectLst/>
                <a:uLnTx/>
                <a:uFillTx/>
                <a:latin typeface="Segoe UI"/>
                <a:ea typeface="+mn-ea"/>
                <a:cs typeface="Segoe UI" panose="020B0502040204020203" pitchFamily="34" charset="0"/>
              </a:rPr>
              <a:t>Defend against advanced cyberthreats and safeguard business data with enterprise-grade protection against phishing, ransomware, and data loss. </a:t>
            </a:r>
          </a:p>
        </p:txBody>
      </p:sp>
      <p:pic>
        <p:nvPicPr>
          <p:cNvPr id="29" name="Graphic 28">
            <a:extLst>
              <a:ext uri="{FF2B5EF4-FFF2-40B4-BE49-F238E27FC236}">
                <a16:creationId xmlns:a16="http://schemas.microsoft.com/office/drawing/2014/main" id="{4DE20A9F-33DD-894A-E796-EB9B2C4CF8E0}"/>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42408" t="-42408" r="-42408" b="-42408"/>
          <a:stretch/>
        </p:blipFill>
        <p:spPr>
          <a:xfrm>
            <a:off x="9077275" y="3853512"/>
            <a:ext cx="926294" cy="926285"/>
          </a:xfrm>
          <a:prstGeom prst="rect">
            <a:avLst/>
          </a:prstGeom>
        </p:spPr>
      </p:pic>
      <p:pic>
        <p:nvPicPr>
          <p:cNvPr id="41" name="Graphic 40">
            <a:extLst>
              <a:ext uri="{FF2B5EF4-FFF2-40B4-BE49-F238E27FC236}">
                <a16:creationId xmlns:a16="http://schemas.microsoft.com/office/drawing/2014/main" id="{5626C45F-BAD0-F38B-EB75-FD42BA784109}"/>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l="-53261" t="-53261" r="-53261" b="-53261"/>
          <a:stretch/>
        </p:blipFill>
        <p:spPr>
          <a:xfrm>
            <a:off x="7893594" y="4779797"/>
            <a:ext cx="1068668" cy="1068662"/>
          </a:xfrm>
          <a:prstGeom prst="rect">
            <a:avLst/>
          </a:prstGeom>
        </p:spPr>
      </p:pic>
      <p:pic>
        <p:nvPicPr>
          <p:cNvPr id="1026" name="Picture 2">
            <a:extLst>
              <a:ext uri="{FF2B5EF4-FFF2-40B4-BE49-F238E27FC236}">
                <a16:creationId xmlns:a16="http://schemas.microsoft.com/office/drawing/2014/main" id="{9DCA0517-5052-59AD-7D1B-52325577ACA8}"/>
              </a:ext>
              <a:ext uri="{C183D7F6-B498-43B3-948B-1728B52AA6E4}">
                <adec:decorative xmlns:adec="http://schemas.microsoft.com/office/drawing/2017/decorative" val="1"/>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024782" y="5046837"/>
            <a:ext cx="1068668" cy="5619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B65FE37-3B3A-BB4E-17FF-4E439CEE54CD}"/>
              </a:ext>
              <a:ext uri="{C183D7F6-B498-43B3-948B-1728B52AA6E4}">
                <adec:decorative xmlns:adec="http://schemas.microsoft.com/office/drawing/2017/decorative" val="1"/>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89919" y="3981121"/>
            <a:ext cx="671068" cy="671068"/>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a:extLst>
              <a:ext uri="{FF2B5EF4-FFF2-40B4-BE49-F238E27FC236}">
                <a16:creationId xmlns:a16="http://schemas.microsoft.com/office/drawing/2014/main" id="{8E897C35-9683-A5EE-1AC9-67FF074FB47B}"/>
              </a:ext>
            </a:extLst>
          </p:cNvPr>
          <p:cNvSpPr txBox="1"/>
          <p:nvPr/>
        </p:nvSpPr>
        <p:spPr>
          <a:xfrm>
            <a:off x="7826123" y="4623203"/>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dirty="0">
                <a:ln>
                  <a:noFill/>
                </a:ln>
                <a:solidFill>
                  <a:srgbClr val="2E2F2E">
                    <a:lumMod val="90000"/>
                    <a:lumOff val="10000"/>
                  </a:srgbClr>
                </a:solidFill>
                <a:effectLst/>
                <a:highlight>
                  <a:srgbClr val="00FF00"/>
                </a:highlight>
                <a:uLnTx/>
                <a:uFillTx/>
                <a:latin typeface="Segoe UI" panose="020B0502040204020203" pitchFamily="34" charset="0"/>
                <a:ea typeface="Segoe UI" panose="020B0502040204020203" pitchFamily="34" charset="0"/>
                <a:cs typeface="Segoe UI" panose="020B0502040204020203" pitchFamily="34" charset="0"/>
              </a:rPr>
              <a:t>Microsoft Defender for Endpoint P1 </a:t>
            </a:r>
            <a:endParaRPr kumimoji="0" lang="en-US" sz="1000" b="0" i="0" u="none" strike="noStrike" kern="1200" cap="none" spc="0" normalizeH="0" baseline="0" noProof="0" dirty="0">
              <a:ln>
                <a:noFill/>
              </a:ln>
              <a:solidFill>
                <a:srgbClr val="1A1A1A"/>
              </a:solidFill>
              <a:effectLst/>
              <a:highlight>
                <a:srgbClr val="00FF00"/>
              </a:highlight>
              <a:uLnTx/>
              <a:uFillTx/>
              <a:latin typeface="Segoe UI"/>
              <a:ea typeface="+mn-ea"/>
              <a:cs typeface="+mn-cs"/>
            </a:endParaRPr>
          </a:p>
        </p:txBody>
      </p:sp>
      <p:sp>
        <p:nvSpPr>
          <p:cNvPr id="53" name="TextBox 52">
            <a:extLst>
              <a:ext uri="{FF2B5EF4-FFF2-40B4-BE49-F238E27FC236}">
                <a16:creationId xmlns:a16="http://schemas.microsoft.com/office/drawing/2014/main" id="{C58C84D3-B04A-F721-448B-3CAD9F685D31}"/>
              </a:ext>
            </a:extLst>
          </p:cNvPr>
          <p:cNvSpPr txBox="1"/>
          <p:nvPr/>
        </p:nvSpPr>
        <p:spPr>
          <a:xfrm>
            <a:off x="9024782" y="4642541"/>
            <a:ext cx="1198659" cy="246221"/>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Microsoft Intune </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
        <p:nvSpPr>
          <p:cNvPr id="54" name="TextBox 53">
            <a:extLst>
              <a:ext uri="{FF2B5EF4-FFF2-40B4-BE49-F238E27FC236}">
                <a16:creationId xmlns:a16="http://schemas.microsoft.com/office/drawing/2014/main" id="{B75139E5-0D6B-B165-013A-82B574AC3491}"/>
              </a:ext>
            </a:extLst>
          </p:cNvPr>
          <p:cNvSpPr txBox="1"/>
          <p:nvPr/>
        </p:nvSpPr>
        <p:spPr>
          <a:xfrm>
            <a:off x="7826123" y="5616722"/>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Azure Information Protection </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
        <p:nvSpPr>
          <p:cNvPr id="55" name="TextBox 54">
            <a:extLst>
              <a:ext uri="{FF2B5EF4-FFF2-40B4-BE49-F238E27FC236}">
                <a16:creationId xmlns:a16="http://schemas.microsoft.com/office/drawing/2014/main" id="{89B9E2AA-3C5E-C936-F728-8F7FFB249BAD}"/>
              </a:ext>
            </a:extLst>
          </p:cNvPr>
          <p:cNvSpPr txBox="1"/>
          <p:nvPr/>
        </p:nvSpPr>
        <p:spPr>
          <a:xfrm>
            <a:off x="8962262" y="5618046"/>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Azure AD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Premium P1</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
        <p:nvSpPr>
          <p:cNvPr id="4" name="Freeform 5">
            <a:extLst>
              <a:ext uri="{FF2B5EF4-FFF2-40B4-BE49-F238E27FC236}">
                <a16:creationId xmlns:a16="http://schemas.microsoft.com/office/drawing/2014/main" id="{2A211A7C-26F0-2BEC-2504-616D9F1FA7F4}"/>
              </a:ext>
              <a:ext uri="{C183D7F6-B498-43B3-948B-1728B52AA6E4}">
                <adec:decorative xmlns:adec="http://schemas.microsoft.com/office/drawing/2017/decorative" val="1"/>
              </a:ext>
            </a:extLst>
          </p:cNvPr>
          <p:cNvSpPr>
            <a:spLocks/>
          </p:cNvSpPr>
          <p:nvPr/>
        </p:nvSpPr>
        <p:spPr bwMode="auto">
          <a:xfrm>
            <a:off x="629405" y="4333227"/>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 name="Freeform 5">
            <a:extLst>
              <a:ext uri="{FF2B5EF4-FFF2-40B4-BE49-F238E27FC236}">
                <a16:creationId xmlns:a16="http://schemas.microsoft.com/office/drawing/2014/main" id="{7166E36C-EC89-1A34-1771-CECE118D9090}"/>
              </a:ext>
              <a:ext uri="{C183D7F6-B498-43B3-948B-1728B52AA6E4}">
                <adec:decorative xmlns:adec="http://schemas.microsoft.com/office/drawing/2017/decorative" val="1"/>
              </a:ext>
            </a:extLst>
          </p:cNvPr>
          <p:cNvSpPr>
            <a:spLocks/>
          </p:cNvSpPr>
          <p:nvPr/>
        </p:nvSpPr>
        <p:spPr bwMode="auto">
          <a:xfrm>
            <a:off x="629405" y="5046837"/>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Tree>
    <p:extLst>
      <p:ext uri="{BB962C8B-B14F-4D97-AF65-F5344CB8AC3E}">
        <p14:creationId xmlns:p14="http://schemas.microsoft.com/office/powerpoint/2010/main" val="426489475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DD8FF4-4E0D-55AA-1413-07CD47E525EF}"/>
              </a:ext>
            </a:extLst>
          </p:cNvPr>
          <p:cNvSpPr/>
          <p:nvPr/>
        </p:nvSpPr>
        <p:spPr bwMode="auto">
          <a:xfrm>
            <a:off x="0" y="1684421"/>
            <a:ext cx="12192000" cy="2719138"/>
          </a:xfrm>
          <a:prstGeom prst="rect">
            <a:avLst/>
          </a:prstGeom>
          <a:solidFill>
            <a:srgbClr val="F2F2F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8661C5"/>
              </a:solidFill>
              <a:effectLst/>
              <a:uLnTx/>
              <a:uFillTx/>
              <a:latin typeface="Calibri" panose="020F0502020204030204"/>
              <a:ea typeface="Segoe UI" pitchFamily="34" charset="0"/>
              <a:cs typeface="Segoe UI" pitchFamily="34" charset="0"/>
            </a:endParaRPr>
          </a:p>
        </p:txBody>
      </p:sp>
      <p:grpSp>
        <p:nvGrpSpPr>
          <p:cNvPr id="2" name="Group 1">
            <a:extLst>
              <a:ext uri="{FF2B5EF4-FFF2-40B4-BE49-F238E27FC236}">
                <a16:creationId xmlns:a16="http://schemas.microsoft.com/office/drawing/2014/main" id="{CF6F8BB5-6FE9-B75E-5B8A-A2567A4B31DC}"/>
              </a:ext>
              <a:ext uri="{C183D7F6-B498-43B3-948B-1728B52AA6E4}">
                <adec:decorative xmlns:adec="http://schemas.microsoft.com/office/drawing/2017/decorative" val="1"/>
              </a:ext>
            </a:extLst>
          </p:cNvPr>
          <p:cNvGrpSpPr/>
          <p:nvPr/>
        </p:nvGrpSpPr>
        <p:grpSpPr>
          <a:xfrm>
            <a:off x="0" y="3205095"/>
            <a:ext cx="11322590" cy="423079"/>
            <a:chOff x="0" y="3205095"/>
            <a:chExt cx="11322590" cy="423079"/>
          </a:xfrm>
        </p:grpSpPr>
        <p:cxnSp>
          <p:nvCxnSpPr>
            <p:cNvPr id="14" name="Straight Connector 13">
              <a:extLst>
                <a:ext uri="{FF2B5EF4-FFF2-40B4-BE49-F238E27FC236}">
                  <a16:creationId xmlns:a16="http://schemas.microsoft.com/office/drawing/2014/main" id="{39F7242C-DBCF-E2E3-F5AA-FDB1329D4686}"/>
                </a:ext>
              </a:extLst>
            </p:cNvPr>
            <p:cNvCxnSpPr>
              <a:cxnSpLocks/>
            </p:cNvCxnSpPr>
            <p:nvPr/>
          </p:nvCxnSpPr>
          <p:spPr>
            <a:xfrm>
              <a:off x="0" y="3417278"/>
              <a:ext cx="11092852" cy="0"/>
            </a:xfrm>
            <a:prstGeom prst="line">
              <a:avLst/>
            </a:prstGeom>
            <a:ln w="153670">
              <a:solidFill>
                <a:srgbClr val="D0CECE"/>
              </a:solidFill>
            </a:ln>
          </p:spPr>
          <p:style>
            <a:lnRef idx="1">
              <a:schemeClr val="accent1"/>
            </a:lnRef>
            <a:fillRef idx="0">
              <a:schemeClr val="accent1"/>
            </a:fillRef>
            <a:effectRef idx="0">
              <a:schemeClr val="accent1"/>
            </a:effectRef>
            <a:fontRef idx="minor">
              <a:schemeClr val="tx1"/>
            </a:fontRef>
          </p:style>
        </p:cxnSp>
        <p:sp>
          <p:nvSpPr>
            <p:cNvPr id="23" name="Isosceles Triangle 22">
              <a:extLst>
                <a:ext uri="{FF2B5EF4-FFF2-40B4-BE49-F238E27FC236}">
                  <a16:creationId xmlns:a16="http://schemas.microsoft.com/office/drawing/2014/main" id="{065BFA91-0430-8DFD-B34C-0B83C1A8CEC4}"/>
                </a:ext>
              </a:extLst>
            </p:cNvPr>
            <p:cNvSpPr>
              <a:spLocks/>
            </p:cNvSpPr>
            <p:nvPr/>
          </p:nvSpPr>
          <p:spPr>
            <a:xfrm rot="5400000">
              <a:off x="10996181" y="3301766"/>
              <a:ext cx="423079" cy="229738"/>
            </a:xfrm>
            <a:prstGeom prst="triangl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5" name="Oval 4">
            <a:extLst>
              <a:ext uri="{FF2B5EF4-FFF2-40B4-BE49-F238E27FC236}">
                <a16:creationId xmlns:a16="http://schemas.microsoft.com/office/drawing/2014/main" id="{0F0721F6-65E7-C771-4E36-C4E34D9CAFD5}"/>
              </a:ext>
              <a:ext uri="{C183D7F6-B498-43B3-948B-1728B52AA6E4}">
                <adec:decorative xmlns:adec="http://schemas.microsoft.com/office/drawing/2017/decorative" val="1"/>
              </a:ext>
            </a:extLst>
          </p:cNvPr>
          <p:cNvSpPr>
            <a:spLocks/>
          </p:cNvSpPr>
          <p:nvPr/>
        </p:nvSpPr>
        <p:spPr>
          <a:xfrm>
            <a:off x="2606621" y="3234076"/>
            <a:ext cx="365760" cy="365760"/>
          </a:xfrm>
          <a:prstGeom prst="ellipse">
            <a:avLst/>
          </a:prstGeom>
          <a:solidFill>
            <a:schemeClr val="accent1">
              <a:lumMod val="40000"/>
              <a:lumOff val="60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 name="Rectangle 3">
            <a:extLst>
              <a:ext uri="{FF2B5EF4-FFF2-40B4-BE49-F238E27FC236}">
                <a16:creationId xmlns:a16="http://schemas.microsoft.com/office/drawing/2014/main" id="{C31D1166-584C-38F2-01C8-585D1A82A612}"/>
              </a:ext>
            </a:extLst>
          </p:cNvPr>
          <p:cNvSpPr>
            <a:spLocks/>
          </p:cNvSpPr>
          <p:nvPr/>
        </p:nvSpPr>
        <p:spPr>
          <a:xfrm>
            <a:off x="1846580" y="2663471"/>
            <a:ext cx="1886201" cy="584775"/>
          </a:xfrm>
          <a:prstGeom prst="rect">
            <a:avLst/>
          </a:prstGeom>
        </p:spPr>
        <p:txBody>
          <a:bodyPr wrap="square" lIns="91440" tIns="45720" rIns="91440" bIns="45720"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a:ea typeface="+mn-ea"/>
                <a:cs typeface="Segoe UI Semibold"/>
              </a:rPr>
              <a:t>Secure and manage identities</a:t>
            </a:r>
          </a:p>
        </p:txBody>
      </p:sp>
      <p:sp>
        <p:nvSpPr>
          <p:cNvPr id="7" name="Oval 6">
            <a:extLst>
              <a:ext uri="{FF2B5EF4-FFF2-40B4-BE49-F238E27FC236}">
                <a16:creationId xmlns:a16="http://schemas.microsoft.com/office/drawing/2014/main" id="{C240AF68-F635-0A4E-4CAE-AE322292DC2C}"/>
              </a:ext>
              <a:ext uri="{C183D7F6-B498-43B3-948B-1728B52AA6E4}">
                <adec:decorative xmlns:adec="http://schemas.microsoft.com/office/drawing/2017/decorative" val="1"/>
              </a:ext>
            </a:extLst>
          </p:cNvPr>
          <p:cNvSpPr>
            <a:spLocks/>
          </p:cNvSpPr>
          <p:nvPr/>
        </p:nvSpPr>
        <p:spPr>
          <a:xfrm>
            <a:off x="5948583" y="3234076"/>
            <a:ext cx="365760" cy="365760"/>
          </a:xfrm>
          <a:prstGeom prst="ellipse">
            <a:avLst/>
          </a:prstGeom>
          <a:solidFill>
            <a:schemeClr val="accent1">
              <a:lumMod val="60000"/>
              <a:lumOff val="40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6" name="Rectangle 5">
            <a:extLst>
              <a:ext uri="{FF2B5EF4-FFF2-40B4-BE49-F238E27FC236}">
                <a16:creationId xmlns:a16="http://schemas.microsoft.com/office/drawing/2014/main" id="{642B94E0-D3E1-3D6A-CD16-DA94D250222F}"/>
              </a:ext>
            </a:extLst>
          </p:cNvPr>
          <p:cNvSpPr>
            <a:spLocks/>
          </p:cNvSpPr>
          <p:nvPr/>
        </p:nvSpPr>
        <p:spPr>
          <a:xfrm>
            <a:off x="4953000" y="2663471"/>
            <a:ext cx="2286000"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Defend against threats on multi platforms</a:t>
            </a:r>
          </a:p>
        </p:txBody>
      </p:sp>
      <p:sp>
        <p:nvSpPr>
          <p:cNvPr id="9" name="Oval 8">
            <a:extLst>
              <a:ext uri="{FF2B5EF4-FFF2-40B4-BE49-F238E27FC236}">
                <a16:creationId xmlns:a16="http://schemas.microsoft.com/office/drawing/2014/main" id="{215103E7-D9A4-7E12-C7E5-C768927F1F78}"/>
              </a:ext>
              <a:ext uri="{C183D7F6-B498-43B3-948B-1728B52AA6E4}">
                <adec:decorative xmlns:adec="http://schemas.microsoft.com/office/drawing/2017/decorative" val="1"/>
              </a:ext>
            </a:extLst>
          </p:cNvPr>
          <p:cNvSpPr>
            <a:spLocks/>
          </p:cNvSpPr>
          <p:nvPr/>
        </p:nvSpPr>
        <p:spPr>
          <a:xfrm>
            <a:off x="9219617" y="3234076"/>
            <a:ext cx="365760" cy="365760"/>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8" name="Rectangle 7">
            <a:extLst>
              <a:ext uri="{FF2B5EF4-FFF2-40B4-BE49-F238E27FC236}">
                <a16:creationId xmlns:a16="http://schemas.microsoft.com/office/drawing/2014/main" id="{96D13AAD-F431-52F9-0774-C38C2D2F0BBA}"/>
              </a:ext>
            </a:extLst>
          </p:cNvPr>
          <p:cNvSpPr>
            <a:spLocks/>
          </p:cNvSpPr>
          <p:nvPr/>
        </p:nvSpPr>
        <p:spPr>
          <a:xfrm>
            <a:off x="7945115" y="2651793"/>
            <a:ext cx="2914772" cy="584775"/>
          </a:xfrm>
          <a:prstGeom prst="rect">
            <a:avLst/>
          </a:prstGeom>
        </p:spPr>
        <p:txBody>
          <a:bodyPr wrap="none" lIns="91440" tIns="45720" rIns="91440" bIns="45720"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a:ea typeface="+mn-ea"/>
                <a:cs typeface="Segoe UI Semibold"/>
              </a:rPr>
              <a:t>Protect sensitive information </a:t>
            </a:r>
            <a:br>
              <a:rPr kumimoji="0" lang="en-US" sz="1600" b="0" i="0" u="none" strike="noStrike" kern="1200" cap="none" spc="0" normalizeH="0" baseline="0" noProof="0">
                <a:ln>
                  <a:noFill/>
                </a:ln>
                <a:solidFill>
                  <a:srgbClr val="505050"/>
                </a:solidFill>
                <a:effectLst/>
                <a:uLnTx/>
                <a:uFillTx/>
                <a:latin typeface="Segoe UI Semibold"/>
                <a:ea typeface="+mn-ea"/>
                <a:cs typeface="Segoe UI Semibold"/>
              </a:rPr>
            </a:br>
            <a:r>
              <a:rPr kumimoji="0" lang="en-US" sz="1600" b="0" i="0" u="none" strike="noStrike" kern="1200" cap="none" spc="0" normalizeH="0" baseline="0" noProof="0">
                <a:ln>
                  <a:noFill/>
                </a:ln>
                <a:solidFill>
                  <a:srgbClr val="505050"/>
                </a:solidFill>
                <a:effectLst/>
                <a:uLnTx/>
                <a:uFillTx/>
                <a:latin typeface="Segoe UI Semibold"/>
                <a:ea typeface="+mn-ea"/>
                <a:cs typeface="Segoe UI Semibold"/>
              </a:rPr>
              <a:t>across data estate</a:t>
            </a:r>
            <a:endParaRPr kumimoji="0" lang="en-US" sz="1600" b="0" i="0" u="none" strike="noStrike" kern="1200" cap="none" spc="0" normalizeH="0" baseline="0" noProof="0">
              <a:ln>
                <a:noFill/>
              </a:ln>
              <a:solidFill>
                <a:srgbClr val="000000"/>
              </a:solidFill>
              <a:effectLst/>
              <a:uLnTx/>
              <a:uFillTx/>
              <a:latin typeface="Segoe UI"/>
              <a:ea typeface="+mn-ea"/>
              <a:cs typeface="+mn-cs"/>
            </a:endParaRPr>
          </a:p>
        </p:txBody>
      </p:sp>
      <p:sp>
        <p:nvSpPr>
          <p:cNvPr id="11" name="TextBox 10">
            <a:extLst>
              <a:ext uri="{FF2B5EF4-FFF2-40B4-BE49-F238E27FC236}">
                <a16:creationId xmlns:a16="http://schemas.microsoft.com/office/drawing/2014/main" id="{99462928-BEBB-FCAC-6D2D-8A00741F6C9D}"/>
              </a:ext>
            </a:extLst>
          </p:cNvPr>
          <p:cNvSpPr txBox="1"/>
          <p:nvPr/>
        </p:nvSpPr>
        <p:spPr>
          <a:xfrm>
            <a:off x="1417901" y="5521825"/>
            <a:ext cx="2743200" cy="326243"/>
          </a:xfrm>
          <a:prstGeom prst="rect">
            <a:avLst/>
          </a:prstGeom>
          <a:noFill/>
        </p:spPr>
        <p:txBody>
          <a:bodyPr wrap="square" anchor="ctr">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Microsoft </a:t>
            </a:r>
            <a:r>
              <a:rPr kumimoji="0" lang="en-US" sz="1600" b="0" i="0" u="none" strike="noStrike" kern="0" cap="none" spc="0" normalizeH="0" baseline="0" noProof="0" err="1">
                <a:ln>
                  <a:noFill/>
                </a:ln>
                <a:solidFill>
                  <a:srgbClr val="0078D4"/>
                </a:solidFill>
                <a:effectLst/>
                <a:uLnTx/>
                <a:uFillTx/>
                <a:latin typeface="Segoe UI Semibold" panose="020B0702040204020203" pitchFamily="34" charset="0"/>
                <a:ea typeface="+mn-ea"/>
                <a:cs typeface="Segoe UI Semibold" panose="020B0702040204020203" pitchFamily="34" charset="0"/>
              </a:rPr>
              <a:t>Entra</a:t>
            </a: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 ID</a:t>
            </a:r>
          </a:p>
        </p:txBody>
      </p:sp>
      <p:cxnSp>
        <p:nvCxnSpPr>
          <p:cNvPr id="16" name="Straight Connector 15">
            <a:extLst>
              <a:ext uri="{FF2B5EF4-FFF2-40B4-BE49-F238E27FC236}">
                <a16:creationId xmlns:a16="http://schemas.microsoft.com/office/drawing/2014/main" id="{3352EAB0-59A3-B7EF-D1EF-E3D5CACA426D}"/>
              </a:ext>
            </a:extLst>
          </p:cNvPr>
          <p:cNvCxnSpPr>
            <a:cxnSpLocks/>
          </p:cNvCxnSpPr>
          <p:nvPr/>
        </p:nvCxnSpPr>
        <p:spPr>
          <a:xfrm>
            <a:off x="4341151" y="5369103"/>
            <a:ext cx="0" cy="6316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0A04946-C5EC-C2B5-E179-D700177E1255}"/>
              </a:ext>
            </a:extLst>
          </p:cNvPr>
          <p:cNvSpPr txBox="1"/>
          <p:nvPr/>
        </p:nvSpPr>
        <p:spPr>
          <a:xfrm>
            <a:off x="4521200" y="5054005"/>
            <a:ext cx="3203607" cy="1261884"/>
          </a:xfrm>
          <a:prstGeom prst="rect">
            <a:avLst/>
          </a:prstGeom>
          <a:noFill/>
        </p:spPr>
        <p:txBody>
          <a:bodyPr wrap="square" anchor="ctr">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Microsoft Defender for Endpoint</a:t>
            </a:r>
          </a:p>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Microsoft Intune</a:t>
            </a:r>
          </a:p>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Windows Autopatch</a:t>
            </a:r>
          </a:p>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Windows 11 Enterprise</a:t>
            </a:r>
          </a:p>
          <a:p>
            <a:pPr marL="0" marR="0" lvl="0" indent="0" algn="ctr" defTabSz="914102" rtl="0" eaLnBrk="1" fontAlgn="base" latinLnBrk="0" hangingPunct="1">
              <a:lnSpc>
                <a:spcPct val="95000"/>
              </a:lnSpc>
              <a:spcBef>
                <a:spcPts val="0"/>
              </a:spcBef>
              <a:spcAft>
                <a:spcPct val="0"/>
              </a:spcAft>
              <a:buClrTx/>
              <a:buSzTx/>
              <a:buFontTx/>
              <a:buNone/>
              <a:tabLst/>
              <a:defRPr/>
            </a:pPr>
            <a:endPar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endParaRPr>
          </a:p>
        </p:txBody>
      </p:sp>
      <p:cxnSp>
        <p:nvCxnSpPr>
          <p:cNvPr id="17" name="Straight Connector 16">
            <a:extLst>
              <a:ext uri="{FF2B5EF4-FFF2-40B4-BE49-F238E27FC236}">
                <a16:creationId xmlns:a16="http://schemas.microsoft.com/office/drawing/2014/main" id="{B192E1D2-A28D-C95C-0E8E-C209697A1EC1}"/>
              </a:ext>
            </a:extLst>
          </p:cNvPr>
          <p:cNvCxnSpPr>
            <a:cxnSpLocks/>
          </p:cNvCxnSpPr>
          <p:nvPr/>
        </p:nvCxnSpPr>
        <p:spPr>
          <a:xfrm>
            <a:off x="7904856" y="5369103"/>
            <a:ext cx="0" cy="6316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C1BD537-A410-9CF1-0ADB-5A259DB5A740}"/>
              </a:ext>
            </a:extLst>
          </p:cNvPr>
          <p:cNvSpPr txBox="1"/>
          <p:nvPr/>
        </p:nvSpPr>
        <p:spPr>
          <a:xfrm>
            <a:off x="8084906" y="5404870"/>
            <a:ext cx="2635182" cy="560153"/>
          </a:xfrm>
          <a:prstGeom prst="rect">
            <a:avLst/>
          </a:prstGeom>
          <a:noFill/>
        </p:spPr>
        <p:txBody>
          <a:bodyPr wrap="square" anchor="ctr">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Microsoft Purview Information Protection</a:t>
            </a:r>
          </a:p>
        </p:txBody>
      </p:sp>
      <p:sp>
        <p:nvSpPr>
          <p:cNvPr id="18" name="Rectangle 17">
            <a:extLst>
              <a:ext uri="{FF2B5EF4-FFF2-40B4-BE49-F238E27FC236}">
                <a16:creationId xmlns:a16="http://schemas.microsoft.com/office/drawing/2014/main" id="{AB5F8D87-8D57-645E-6BE6-89C4D8011F0E}"/>
              </a:ext>
              <a:ext uri="{C183D7F6-B498-43B3-948B-1728B52AA6E4}">
                <adec:decorative xmlns:adec="http://schemas.microsoft.com/office/drawing/2017/decorative" val="1"/>
              </a:ext>
            </a:extLst>
          </p:cNvPr>
          <p:cNvSpPr/>
          <p:nvPr/>
        </p:nvSpPr>
        <p:spPr bwMode="auto">
          <a:xfrm>
            <a:off x="13860346" y="1684421"/>
            <a:ext cx="12192000" cy="2719138"/>
          </a:xfrm>
          <a:prstGeom prst="rect">
            <a:avLst/>
          </a:prstGeom>
          <a:solidFill>
            <a:srgbClr val="F2F2F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8661C5"/>
              </a:solidFill>
              <a:effectLst/>
              <a:uLnTx/>
              <a:uFillTx/>
              <a:latin typeface="Calibri" panose="020F0502020204030204"/>
              <a:ea typeface="Segoe UI" pitchFamily="34" charset="0"/>
              <a:cs typeface="Segoe UI" pitchFamily="34" charset="0"/>
            </a:endParaRPr>
          </a:p>
        </p:txBody>
      </p:sp>
      <p:sp>
        <p:nvSpPr>
          <p:cNvPr id="19" name="Title 1">
            <a:extLst>
              <a:ext uri="{FF2B5EF4-FFF2-40B4-BE49-F238E27FC236}">
                <a16:creationId xmlns:a16="http://schemas.microsoft.com/office/drawing/2014/main" id="{82A4ED46-F1D0-ACA7-50DF-01D64064F6FF}"/>
              </a:ext>
            </a:extLst>
          </p:cNvPr>
          <p:cNvSpPr txBox="1">
            <a:spLocks/>
          </p:cNvSpPr>
          <p:nvPr/>
        </p:nvSpPr>
        <p:spPr>
          <a:xfrm>
            <a:off x="701276" y="594056"/>
            <a:ext cx="11018520" cy="430887"/>
          </a:xfrm>
          <a:prstGeom prst="rect">
            <a:avLst/>
          </a:prstGeom>
        </p:spPr>
        <p:txBody>
          <a:bodyPr vert="horz" wrap="square" lIns="0" tIns="0" rIns="0" bIns="0" rtlCol="0" anchor="t">
            <a:spAutoFit/>
          </a:bodyPr>
          <a:lstStyle>
            <a:lvl1pPr defTabSz="932742">
              <a:lnSpc>
                <a:spcPct val="100000"/>
              </a:lnSpc>
              <a:spcBef>
                <a:spcPct val="0"/>
              </a:spcBef>
              <a:buNone/>
              <a:defRPr lang="en-US" sz="2800" b="0" cap="none" spc="-50" baseline="0" dirty="0" smtClean="0">
                <a:ln w="3175">
                  <a:noFill/>
                </a:ln>
                <a:solidFill>
                  <a:srgbClr val="000000"/>
                </a:solidFill>
                <a:effectLst/>
                <a:latin typeface="+mj-lt"/>
                <a:cs typeface="Segoe UI" pitchFamily="34" charset="0"/>
              </a:defRPr>
            </a:lvl1pPr>
          </a:lstStyle>
          <a:p>
            <a:r>
              <a:rPr lang="en-US" dirty="0"/>
              <a:t>Zero-Trust is the foundation of great security </a:t>
            </a:r>
          </a:p>
        </p:txBody>
      </p:sp>
      <p:sp>
        <p:nvSpPr>
          <p:cNvPr id="20" name="Text Placeholder 16">
            <a:extLst>
              <a:ext uri="{FF2B5EF4-FFF2-40B4-BE49-F238E27FC236}">
                <a16:creationId xmlns:a16="http://schemas.microsoft.com/office/drawing/2014/main" id="{4BA3B7A7-50B6-B3CF-088D-50193B5C1092}"/>
              </a:ext>
            </a:extLst>
          </p:cNvPr>
          <p:cNvSpPr txBox="1">
            <a:spLocks/>
          </p:cNvSpPr>
          <p:nvPr/>
        </p:nvSpPr>
        <p:spPr>
          <a:xfrm>
            <a:off x="613584" y="241743"/>
            <a:ext cx="11018838" cy="246221"/>
          </a:xfrm>
        </p:spPr>
        <p:txBody>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sz="1600" dirty="0"/>
              <a:t>01 </a:t>
            </a:r>
            <a:r>
              <a:rPr lang="en-US" sz="1600" dirty="0">
                <a:solidFill>
                  <a:schemeClr val="accent1"/>
                </a:solidFill>
              </a:rPr>
              <a:t>Zero-Trust foundations</a:t>
            </a:r>
          </a:p>
        </p:txBody>
      </p:sp>
    </p:spTree>
    <p:extLst>
      <p:ext uri="{BB962C8B-B14F-4D97-AF65-F5344CB8AC3E}">
        <p14:creationId xmlns:p14="http://schemas.microsoft.com/office/powerpoint/2010/main" val="102375464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6D5104-16B3-4442-8794-C8A6C9065B87}"/>
              </a:ext>
              <a:ext uri="{C183D7F6-B498-43B3-948B-1728B52AA6E4}">
                <adec:decorative xmlns:adec="http://schemas.microsoft.com/office/drawing/2017/decorative" val="1"/>
              </a:ext>
            </a:extLst>
          </p:cNvPr>
          <p:cNvSpPr/>
          <p:nvPr/>
        </p:nvSpPr>
        <p:spPr bwMode="auto">
          <a:xfrm>
            <a:off x="1" y="0"/>
            <a:ext cx="5549218"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10" name="Title 9">
            <a:extLst>
              <a:ext uri="{FF2B5EF4-FFF2-40B4-BE49-F238E27FC236}">
                <a16:creationId xmlns:a16="http://schemas.microsoft.com/office/drawing/2014/main" id="{86D8D4AF-C1B5-E705-3535-DCD33D215FD9}"/>
              </a:ext>
            </a:extLst>
          </p:cNvPr>
          <p:cNvSpPr>
            <a:spLocks noGrp="1"/>
          </p:cNvSpPr>
          <p:nvPr>
            <p:ph type="title"/>
          </p:nvPr>
        </p:nvSpPr>
        <p:spPr>
          <a:xfrm>
            <a:off x="574816" y="510988"/>
            <a:ext cx="3554498" cy="430887"/>
          </a:xfrm>
        </p:spPr>
        <p:txBody>
          <a:bodyPr/>
          <a:lstStyle/>
          <a:p>
            <a:r>
              <a:rPr lang="en-US"/>
              <a:t>Secure and manage identities</a:t>
            </a:r>
          </a:p>
        </p:txBody>
      </p:sp>
      <p:sp>
        <p:nvSpPr>
          <p:cNvPr id="3" name="Text Placeholder 2">
            <a:extLst>
              <a:ext uri="{FF2B5EF4-FFF2-40B4-BE49-F238E27FC236}">
                <a16:creationId xmlns:a16="http://schemas.microsoft.com/office/drawing/2014/main" id="{5ECB237F-BB1B-6049-BEAE-1781086F9022}"/>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15" name="Rectangle 14">
            <a:extLst>
              <a:ext uri="{FF2B5EF4-FFF2-40B4-BE49-F238E27FC236}">
                <a16:creationId xmlns:a16="http://schemas.microsoft.com/office/drawing/2014/main" id="{2F7DE317-0C50-B30B-5B08-F0325BC55F76}"/>
              </a:ext>
            </a:extLst>
          </p:cNvPr>
          <p:cNvSpPr/>
          <p:nvPr/>
        </p:nvSpPr>
        <p:spPr>
          <a:xfrm>
            <a:off x="574816" y="2010629"/>
            <a:ext cx="4480799" cy="677108"/>
          </a:xfrm>
          <a:prstGeom prst="rect">
            <a:avLst/>
          </a:prstGeom>
          <a:noFill/>
        </p:spPr>
        <p:txBody>
          <a:bodyPr wrap="square" lIns="0" tIns="0" rIns="0" bIns="0" anchor="ctr" anchorCtr="0">
            <a:spAutoFit/>
          </a:bodyPr>
          <a:lstStyle/>
          <a:p>
            <a:pPr marL="457200" marR="0" lvl="0" indent="-457200" algn="l" defTabSz="914102" rtl="0" eaLnBrk="1" fontAlgn="base" latinLnBrk="0" hangingPunct="1">
              <a:lnSpc>
                <a:spcPct val="100000"/>
              </a:lnSpc>
              <a:spcBef>
                <a:spcPts val="1200"/>
              </a:spcBef>
              <a:spcAft>
                <a:spcPts val="1200"/>
              </a:spcAft>
              <a:buClrTx/>
              <a:buSzPct val="90000"/>
              <a:buFontTx/>
              <a:buNone/>
              <a:tabLst/>
              <a:defRPr/>
            </a:pPr>
            <a:r>
              <a:rPr kumimoji="0" lang="en-US" sz="1600" b="1" i="0" u="none" strike="noStrike" kern="1200" cap="none" spc="0" normalizeH="0" baseline="0" noProof="0">
                <a:ln>
                  <a:noFill/>
                </a:ln>
                <a:effectLst/>
                <a:uLnTx/>
                <a:uFillTx/>
                <a:latin typeface="+mj-lt"/>
                <a:ea typeface="+mn-ea"/>
                <a:cs typeface="Segoe UI"/>
              </a:rPr>
              <a:t>01</a:t>
            </a:r>
            <a:r>
              <a:rPr kumimoji="0" lang="en-US" sz="1600" b="1" i="0" u="none" strike="noStrike" kern="1200" cap="none" spc="0" normalizeH="0" baseline="0" noProof="0">
                <a:ln>
                  <a:noFill/>
                </a:ln>
                <a:solidFill>
                  <a:schemeClr val="accent1"/>
                </a:solidFill>
                <a:effectLst/>
                <a:uLnTx/>
                <a:uFillTx/>
                <a:latin typeface="+mj-lt"/>
                <a:ea typeface="+mn-ea"/>
                <a:cs typeface="Segoe UI"/>
              </a:rPr>
              <a:t>	Enhance security, simplify access: </a:t>
            </a:r>
            <a:r>
              <a:rPr kumimoji="0" lang="en-US" sz="1400" b="0" i="0" u="none" strike="noStrike" kern="1200" cap="none" spc="0" normalizeH="0" baseline="0" noProof="0">
                <a:ln>
                  <a:noFill/>
                </a:ln>
                <a:solidFill>
                  <a:srgbClr val="000000"/>
                </a:solidFill>
                <a:effectLst/>
                <a:uLnTx/>
                <a:uFillTx/>
                <a:latin typeface="Segoe UI"/>
                <a:ea typeface="+mn-ea"/>
                <a:cs typeface="Segoe UI"/>
              </a:rPr>
              <a:t>Control “where, when, and who” connects to Office apps with Conditional Access.</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grpSp>
        <p:nvGrpSpPr>
          <p:cNvPr id="189" name="Group 188">
            <a:extLst>
              <a:ext uri="{FF2B5EF4-FFF2-40B4-BE49-F238E27FC236}">
                <a16:creationId xmlns:a16="http://schemas.microsoft.com/office/drawing/2014/main" id="{539482F6-03C7-2F83-2DDE-726550983E48}"/>
              </a:ext>
              <a:ext uri="{C183D7F6-B498-43B3-948B-1728B52AA6E4}">
                <adec:decorative xmlns:adec="http://schemas.microsoft.com/office/drawing/2017/decorative" val="1"/>
              </a:ext>
            </a:extLst>
          </p:cNvPr>
          <p:cNvGrpSpPr/>
          <p:nvPr/>
        </p:nvGrpSpPr>
        <p:grpSpPr>
          <a:xfrm>
            <a:off x="7694843" y="1832548"/>
            <a:ext cx="1578455" cy="3453245"/>
            <a:chOff x="7694843" y="1832548"/>
            <a:chExt cx="1578455" cy="3453245"/>
          </a:xfrm>
        </p:grpSpPr>
        <p:sp>
          <p:nvSpPr>
            <p:cNvPr id="135" name="TextBox 134">
              <a:extLst>
                <a:ext uri="{FF2B5EF4-FFF2-40B4-BE49-F238E27FC236}">
                  <a16:creationId xmlns:a16="http://schemas.microsoft.com/office/drawing/2014/main" id="{BB4D38F0-A819-E254-758A-04B3C7087C8D}"/>
                </a:ext>
              </a:extLst>
            </p:cNvPr>
            <p:cNvSpPr txBox="1"/>
            <p:nvPr/>
          </p:nvSpPr>
          <p:spPr>
            <a:xfrm>
              <a:off x="8127402" y="1832548"/>
              <a:ext cx="713336" cy="221599"/>
            </a:xfrm>
            <a:prstGeom prst="rect">
              <a:avLst/>
            </a:prstGeom>
            <a:noFill/>
          </p:spPr>
          <p:txBody>
            <a:bodyPr wrap="none" lIns="0" tIns="0" rIns="0" bIns="0" rtlCol="0">
              <a:spAutoFit/>
            </a:bodyPr>
            <a:lstStyle/>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gradFill>
                    <a:gsLst>
                      <a:gs pos="0">
                        <a:srgbClr val="000000"/>
                      </a:gs>
                      <a:gs pos="100000">
                        <a:srgbClr val="000000"/>
                      </a:gs>
                    </a:gsLst>
                    <a:lin ang="5400000" scaled="0"/>
                  </a:gradFill>
                  <a:effectLst/>
                  <a:uLnTx/>
                  <a:uFillTx/>
                  <a:latin typeface="+mj-lt"/>
                  <a:ea typeface="+mn-ea"/>
                  <a:cs typeface="Segoe UI Semilight" panose="020B0402040204020203" pitchFamily="34" charset="0"/>
                </a:rPr>
                <a:t> Signals</a:t>
              </a:r>
            </a:p>
          </p:txBody>
        </p:sp>
        <p:sp>
          <p:nvSpPr>
            <p:cNvPr id="136" name="Title 1">
              <a:extLst>
                <a:ext uri="{FF2B5EF4-FFF2-40B4-BE49-F238E27FC236}">
                  <a16:creationId xmlns:a16="http://schemas.microsoft.com/office/drawing/2014/main" id="{71237A4B-FC3C-BD82-3428-CD15E57B2E73}"/>
                </a:ext>
              </a:extLst>
            </p:cNvPr>
            <p:cNvSpPr txBox="1">
              <a:spLocks/>
            </p:cNvSpPr>
            <p:nvPr/>
          </p:nvSpPr>
          <p:spPr>
            <a:xfrm>
              <a:off x="7977754" y="2215678"/>
              <a:ext cx="1012633" cy="88485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User and Location</a:t>
              </a:r>
            </a:p>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Device</a:t>
              </a:r>
            </a:p>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Application</a:t>
              </a:r>
            </a:p>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Real- time risk</a:t>
              </a:r>
            </a:p>
          </p:txBody>
        </p:sp>
        <p:grpSp>
          <p:nvGrpSpPr>
            <p:cNvPr id="49" name="Group 48">
              <a:extLst>
                <a:ext uri="{FF2B5EF4-FFF2-40B4-BE49-F238E27FC236}">
                  <a16:creationId xmlns:a16="http://schemas.microsoft.com/office/drawing/2014/main" id="{E4E4F1FD-59C5-D4A2-FE11-F89B50160228}"/>
                </a:ext>
              </a:extLst>
            </p:cNvPr>
            <p:cNvGrpSpPr/>
            <p:nvPr/>
          </p:nvGrpSpPr>
          <p:grpSpPr>
            <a:xfrm>
              <a:off x="7694843" y="3210883"/>
              <a:ext cx="1578455" cy="1578455"/>
              <a:chOff x="7694843" y="3140975"/>
              <a:chExt cx="1578455" cy="1578455"/>
            </a:xfrm>
          </p:grpSpPr>
          <p:pic>
            <p:nvPicPr>
              <p:cNvPr id="137" name="Graphic 136" descr="Gear icon">
                <a:extLst>
                  <a:ext uri="{FF2B5EF4-FFF2-40B4-BE49-F238E27FC236}">
                    <a16:creationId xmlns:a16="http://schemas.microsoft.com/office/drawing/2014/main" id="{1FEA5D9F-377D-CAEF-9866-8057753B004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694843" y="3140975"/>
                <a:ext cx="1578455" cy="1578455"/>
              </a:xfrm>
              <a:prstGeom prst="rect">
                <a:avLst/>
              </a:prstGeom>
            </p:spPr>
          </p:pic>
          <p:sp>
            <p:nvSpPr>
              <p:cNvPr id="138" name="Oval 137">
                <a:extLst>
                  <a:ext uri="{FF2B5EF4-FFF2-40B4-BE49-F238E27FC236}">
                    <a16:creationId xmlns:a16="http://schemas.microsoft.com/office/drawing/2014/main" id="{4EFB7A67-977D-23C0-2170-3A768303F910}"/>
                  </a:ext>
                </a:extLst>
              </p:cNvPr>
              <p:cNvSpPr/>
              <p:nvPr/>
            </p:nvSpPr>
            <p:spPr bwMode="auto">
              <a:xfrm>
                <a:off x="8137103" y="3583235"/>
                <a:ext cx="693935" cy="693935"/>
              </a:xfrm>
              <a:prstGeom prst="ellipse">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300"/>
                  </a:spcAft>
                  <a:buClrTx/>
                  <a:buSzTx/>
                  <a:buFontTx/>
                  <a:buNone/>
                  <a:tabLst/>
                  <a:defRPr/>
                </a:pPr>
                <a:r>
                  <a:rPr kumimoji="0" lang="en-US" sz="1000" b="0" i="0" u="none" strike="noStrike" kern="0" cap="none" spc="0" normalizeH="0" baseline="0" noProof="0">
                    <a:ln>
                      <a:noFill/>
                    </a:ln>
                    <a:solidFill>
                      <a:srgbClr val="000000"/>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Policy engine</a:t>
                </a:r>
                <a:endParaRPr kumimoji="0" lang="en-US" sz="650" b="0" i="0" u="none" strike="noStrike" kern="0" cap="none" spc="0" normalizeH="0" baseline="0" noProof="0">
                  <a:ln>
                    <a:noFill/>
                  </a:ln>
                  <a:solidFill>
                    <a:srgbClr val="000000"/>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sp>
          <p:nvSpPr>
            <p:cNvPr id="139" name="Title 1">
              <a:extLst>
                <a:ext uri="{FF2B5EF4-FFF2-40B4-BE49-F238E27FC236}">
                  <a16:creationId xmlns:a16="http://schemas.microsoft.com/office/drawing/2014/main" id="{D0E0FE85-D133-1379-7908-7BB8D2189F9F}"/>
                </a:ext>
              </a:extLst>
            </p:cNvPr>
            <p:cNvSpPr txBox="1">
              <a:spLocks/>
            </p:cNvSpPr>
            <p:nvPr/>
          </p:nvSpPr>
          <p:spPr>
            <a:xfrm>
              <a:off x="7733385" y="4824128"/>
              <a:ext cx="1501371" cy="461665"/>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1" i="0" u="none" strike="noStrike" kern="1200" cap="none" spc="0" normalizeH="0" baseline="0" noProof="0">
                  <a:ln w="3175">
                    <a:noFill/>
                  </a:ln>
                  <a:solidFill>
                    <a:srgbClr val="000000"/>
                  </a:solidFill>
                  <a:effectLst/>
                  <a:uLnTx/>
                  <a:uFillTx/>
                  <a:ea typeface="+mn-ea"/>
                  <a:cs typeface="Segoe UI" pitchFamily="34" charset="0"/>
                </a:rPr>
                <a:t>Conditional Access + Continuous Access Evaluation</a:t>
              </a:r>
              <a:endParaRPr kumimoji="0" lang="en-US" sz="1000" b="1" i="1" u="none" strike="noStrike" kern="1200" cap="none" spc="0" normalizeH="0" baseline="0" noProof="0">
                <a:ln w="3175">
                  <a:noFill/>
                </a:ln>
                <a:solidFill>
                  <a:srgbClr val="000000"/>
                </a:solidFill>
                <a:effectLst/>
                <a:uLnTx/>
                <a:uFillTx/>
                <a:ea typeface="+mn-ea"/>
                <a:cs typeface="Segoe UI" pitchFamily="34" charset="0"/>
              </a:endParaRPr>
            </a:p>
          </p:txBody>
        </p:sp>
      </p:grpSp>
      <p:sp>
        <p:nvSpPr>
          <p:cNvPr id="12" name="Rectangle 11">
            <a:extLst>
              <a:ext uri="{FF2B5EF4-FFF2-40B4-BE49-F238E27FC236}">
                <a16:creationId xmlns:a16="http://schemas.microsoft.com/office/drawing/2014/main" id="{3D5DDCB7-5B9E-19D5-7579-CE416019EB98}"/>
              </a:ext>
            </a:extLst>
          </p:cNvPr>
          <p:cNvSpPr/>
          <p:nvPr/>
        </p:nvSpPr>
        <p:spPr>
          <a:xfrm>
            <a:off x="563118" y="3018711"/>
            <a:ext cx="4594264"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02</a:t>
            </a:r>
            <a:r>
              <a:rPr lang="en-US" sz="1600" b="1">
                <a:solidFill>
                  <a:schemeClr val="accent1"/>
                </a:solidFill>
                <a:cs typeface="Segoe UI"/>
              </a:rPr>
              <a:t>	</a:t>
            </a:r>
            <a:r>
              <a:rPr kumimoji="0" lang="en-US" sz="1600" b="1" i="0" u="none" strike="noStrike" kern="1200" cap="none" spc="0" normalizeH="0" baseline="0" noProof="0">
                <a:ln>
                  <a:noFill/>
                </a:ln>
                <a:solidFill>
                  <a:schemeClr val="accent1"/>
                </a:solidFill>
                <a:effectLst/>
                <a:uLnTx/>
                <a:uFillTx/>
                <a:latin typeface="+mj-lt"/>
                <a:ea typeface="+mn-ea"/>
                <a:cs typeface="Segoe UI"/>
              </a:rPr>
              <a:t>Craft your path to passwordless</a:t>
            </a:r>
            <a:r>
              <a:rPr kumimoji="0" lang="en-US" sz="1600" b="0" i="0" u="none" strike="noStrike" kern="1200" cap="none" spc="0" normalizeH="0" baseline="0" noProof="0">
                <a:ln>
                  <a:noFill/>
                </a:ln>
                <a:solidFill>
                  <a:schemeClr val="accent1"/>
                </a:solidFill>
                <a:effectLst/>
                <a:uLnTx/>
                <a:uFillTx/>
                <a:latin typeface="+mj-lt"/>
                <a:ea typeface="+mn-ea"/>
                <a:cs typeface="Segoe UI"/>
              </a:rPr>
              <a:t> </a:t>
            </a:r>
            <a:r>
              <a:rPr kumimoji="0" lang="en-US" sz="1400" b="0" i="0" u="none" strike="noStrike" kern="1200" cap="none" spc="0" normalizeH="0" baseline="0" noProof="0">
                <a:ln>
                  <a:noFill/>
                </a:ln>
                <a:solidFill>
                  <a:srgbClr val="000000"/>
                </a:solidFill>
                <a:effectLst/>
                <a:uLnTx/>
                <a:uFillTx/>
                <a:latin typeface="Segoe UI"/>
                <a:ea typeface="+mn-ea"/>
                <a:cs typeface="Segoe UI"/>
              </a:rPr>
              <a:t>with adaptive policies requiring multifactor authentication and phishing protection.</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sp>
        <p:nvSpPr>
          <p:cNvPr id="16" name="Rectangle 15">
            <a:extLst>
              <a:ext uri="{FF2B5EF4-FFF2-40B4-BE49-F238E27FC236}">
                <a16:creationId xmlns:a16="http://schemas.microsoft.com/office/drawing/2014/main" id="{DBF1F794-E9F8-4362-CFC6-98C3DCEBB292}"/>
              </a:ext>
            </a:extLst>
          </p:cNvPr>
          <p:cNvSpPr/>
          <p:nvPr/>
        </p:nvSpPr>
        <p:spPr>
          <a:xfrm>
            <a:off x="563118" y="4026793"/>
            <a:ext cx="4594264"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03</a:t>
            </a:r>
            <a:r>
              <a:rPr lang="en-US" sz="1600" b="1">
                <a:solidFill>
                  <a:schemeClr val="accent1"/>
                </a:solidFill>
                <a:cs typeface="Segoe UI"/>
              </a:rPr>
              <a:t>	</a:t>
            </a:r>
            <a:r>
              <a:rPr kumimoji="0" lang="en-US" sz="1600" b="1" i="0" u="none" strike="noStrike" kern="1200" cap="none" spc="0" normalizeH="0" baseline="0" noProof="0">
                <a:ln>
                  <a:noFill/>
                </a:ln>
                <a:solidFill>
                  <a:schemeClr val="accent1"/>
                </a:solidFill>
                <a:effectLst/>
                <a:uLnTx/>
                <a:uFillTx/>
                <a:latin typeface="+mj-lt"/>
                <a:ea typeface="+mn-ea"/>
                <a:cs typeface="Segoe UI"/>
              </a:rPr>
              <a:t>Give users prompts </a:t>
            </a:r>
            <a:r>
              <a:rPr kumimoji="0" lang="en-US" sz="1400" b="0" i="0" u="none" strike="noStrike" kern="1200" cap="none" spc="0" normalizeH="0" baseline="0" noProof="0">
                <a:ln>
                  <a:noFill/>
                </a:ln>
                <a:solidFill>
                  <a:srgbClr val="000000"/>
                </a:solidFill>
                <a:effectLst/>
                <a:uLnTx/>
                <a:uFillTx/>
                <a:latin typeface="Segoe UI"/>
                <a:ea typeface="+mn-ea"/>
                <a:cs typeface="Segoe UI"/>
              </a:rPr>
              <a:t>to unblock themselves and get back to work with password change or reset—no admin or help desk needed.</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sp>
        <p:nvSpPr>
          <p:cNvPr id="17" name="Rectangle 16">
            <a:extLst>
              <a:ext uri="{FF2B5EF4-FFF2-40B4-BE49-F238E27FC236}">
                <a16:creationId xmlns:a16="http://schemas.microsoft.com/office/drawing/2014/main" id="{C2CF24CA-09A3-F814-DFE9-BA16C887DEB7}"/>
              </a:ext>
            </a:extLst>
          </p:cNvPr>
          <p:cNvSpPr/>
          <p:nvPr/>
        </p:nvSpPr>
        <p:spPr>
          <a:xfrm>
            <a:off x="563118" y="5111820"/>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04</a:t>
            </a:r>
            <a:r>
              <a:rPr lang="en-US" sz="1600" b="1">
                <a:solidFill>
                  <a:schemeClr val="accent1"/>
                </a:solidFill>
                <a:cs typeface="Segoe UI"/>
              </a:rPr>
              <a:t>	</a:t>
            </a:r>
            <a:r>
              <a:rPr kumimoji="0" lang="en-US" sz="1600" b="1" i="0" u="none" strike="noStrike" kern="1200" cap="none" spc="0" normalizeH="0" baseline="0" noProof="0">
                <a:ln>
                  <a:noFill/>
                </a:ln>
                <a:solidFill>
                  <a:schemeClr val="accent1"/>
                </a:solidFill>
                <a:effectLst/>
                <a:uLnTx/>
                <a:uFillTx/>
                <a:latin typeface="+mj-lt"/>
                <a:ea typeface="+mn-ea"/>
                <a:cs typeface="Segoe UI"/>
              </a:rPr>
              <a:t>Perform Continuous Access Evaluation </a:t>
            </a:r>
            <a:r>
              <a:rPr kumimoji="0" lang="en-US" sz="1400" b="0" i="0" u="none" strike="noStrike" kern="1200" cap="none" spc="0" normalizeH="0" baseline="0" noProof="0">
                <a:ln>
                  <a:noFill/>
                </a:ln>
                <a:solidFill>
                  <a:srgbClr val="000000"/>
                </a:solidFill>
                <a:effectLst/>
                <a:uLnTx/>
                <a:uFillTx/>
                <a:latin typeface="Segoe UI"/>
                <a:ea typeface="+mn-ea"/>
                <a:cs typeface="Segoe UI"/>
              </a:rPr>
              <a:t>to remediate potential compromise in real-time.</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grpSp>
        <p:nvGrpSpPr>
          <p:cNvPr id="193" name="Group 192">
            <a:extLst>
              <a:ext uri="{FF2B5EF4-FFF2-40B4-BE49-F238E27FC236}">
                <a16:creationId xmlns:a16="http://schemas.microsoft.com/office/drawing/2014/main" id="{0A251A7D-180F-329E-6440-8BE54B241AC1}"/>
              </a:ext>
              <a:ext uri="{C183D7F6-B498-43B3-948B-1728B52AA6E4}">
                <adec:decorative xmlns:adec="http://schemas.microsoft.com/office/drawing/2017/decorative" val="1"/>
              </a:ext>
            </a:extLst>
          </p:cNvPr>
          <p:cNvGrpSpPr/>
          <p:nvPr/>
        </p:nvGrpSpPr>
        <p:grpSpPr>
          <a:xfrm>
            <a:off x="9273298" y="1283621"/>
            <a:ext cx="2230118" cy="4854243"/>
            <a:chOff x="9273298" y="1283621"/>
            <a:chExt cx="2230118" cy="4854243"/>
          </a:xfrm>
        </p:grpSpPr>
        <p:sp>
          <p:nvSpPr>
            <p:cNvPr id="147" name="TextBox 146">
              <a:extLst>
                <a:ext uri="{FF2B5EF4-FFF2-40B4-BE49-F238E27FC236}">
                  <a16:creationId xmlns:a16="http://schemas.microsoft.com/office/drawing/2014/main" id="{61627952-7974-FED1-8D4F-C16F1ECE33EC}"/>
                </a:ext>
              </a:extLst>
            </p:cNvPr>
            <p:cNvSpPr txBox="1"/>
            <p:nvPr/>
          </p:nvSpPr>
          <p:spPr>
            <a:xfrm>
              <a:off x="10120025" y="1283621"/>
              <a:ext cx="1383391" cy="443198"/>
            </a:xfrm>
            <a:prstGeom prst="rect">
              <a:avLst/>
            </a:prstGeom>
            <a:noFill/>
          </p:spPr>
          <p:txBody>
            <a:bodyPr wrap="none" lIns="0" tIns="0" rIns="0" bIns="0" rtlCol="0">
              <a:spAutoFit/>
            </a:bodyPr>
            <a:lstStyle/>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gradFill>
                    <a:gsLst>
                      <a:gs pos="0">
                        <a:srgbClr val="000000"/>
                      </a:gs>
                      <a:gs pos="100000">
                        <a:srgbClr val="000000"/>
                      </a:gs>
                    </a:gsLst>
                    <a:lin ang="5400000" scaled="0"/>
                  </a:gradFill>
                  <a:effectLst/>
                  <a:uLnTx/>
                  <a:uFillTx/>
                  <a:latin typeface="+mj-lt"/>
                  <a:ea typeface="+mn-ea"/>
                  <a:cs typeface="Segoe UI Semilight" panose="020B0402040204020203" pitchFamily="34" charset="0"/>
                </a:rPr>
                <a:t> Verify every </a:t>
              </a:r>
            </a:p>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gradFill>
                    <a:gsLst>
                      <a:gs pos="0">
                        <a:srgbClr val="000000"/>
                      </a:gs>
                      <a:gs pos="100000">
                        <a:srgbClr val="000000"/>
                      </a:gs>
                    </a:gsLst>
                    <a:lin ang="5400000" scaled="0"/>
                  </a:gradFill>
                  <a:effectLst/>
                  <a:uLnTx/>
                  <a:uFillTx/>
                  <a:latin typeface="+mj-lt"/>
                  <a:ea typeface="+mn-ea"/>
                  <a:cs typeface="Segoe UI Semilight" panose="020B0402040204020203" pitchFamily="34" charset="0"/>
                </a:rPr>
                <a:t>access attempt</a:t>
              </a:r>
            </a:p>
          </p:txBody>
        </p:sp>
        <p:grpSp>
          <p:nvGrpSpPr>
            <p:cNvPr id="191" name="Group 190">
              <a:extLst>
                <a:ext uri="{FF2B5EF4-FFF2-40B4-BE49-F238E27FC236}">
                  <a16:creationId xmlns:a16="http://schemas.microsoft.com/office/drawing/2014/main" id="{D57D5068-29A5-09A3-7C8B-20C96C6B3412}"/>
                </a:ext>
              </a:extLst>
            </p:cNvPr>
            <p:cNvGrpSpPr/>
            <p:nvPr/>
          </p:nvGrpSpPr>
          <p:grpSpPr>
            <a:xfrm>
              <a:off x="10263242" y="1862356"/>
              <a:ext cx="1096968" cy="4275508"/>
              <a:chOff x="10263242" y="1862356"/>
              <a:chExt cx="1096968" cy="4275508"/>
            </a:xfrm>
          </p:grpSpPr>
          <p:grpSp>
            <p:nvGrpSpPr>
              <p:cNvPr id="148" name="Group 147" descr="Icon representing allow access">
                <a:extLst>
                  <a:ext uri="{FF2B5EF4-FFF2-40B4-BE49-F238E27FC236}">
                    <a16:creationId xmlns:a16="http://schemas.microsoft.com/office/drawing/2014/main" id="{67C34245-396A-1BF6-B95F-CC72723EE942}"/>
                  </a:ext>
                </a:extLst>
              </p:cNvPr>
              <p:cNvGrpSpPr/>
              <p:nvPr/>
            </p:nvGrpSpPr>
            <p:grpSpPr>
              <a:xfrm>
                <a:off x="10263242" y="1862356"/>
                <a:ext cx="1096968" cy="683642"/>
                <a:chOff x="10881056" y="2160087"/>
                <a:chExt cx="1096968" cy="683642"/>
              </a:xfrm>
            </p:grpSpPr>
            <p:sp>
              <p:nvSpPr>
                <p:cNvPr id="172" name="TextBox 171">
                  <a:extLst>
                    <a:ext uri="{FF2B5EF4-FFF2-40B4-BE49-F238E27FC236}">
                      <a16:creationId xmlns:a16="http://schemas.microsoft.com/office/drawing/2014/main" id="{82D4D95D-500B-3C13-2271-CC46B5BEEAAF}"/>
                    </a:ext>
                  </a:extLst>
                </p:cNvPr>
                <p:cNvSpPr txBox="1"/>
                <p:nvPr/>
              </p:nvSpPr>
              <p:spPr>
                <a:xfrm>
                  <a:off x="10881056" y="2677530"/>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Allow access</a:t>
                  </a:r>
                </a:p>
              </p:txBody>
            </p:sp>
            <p:grpSp>
              <p:nvGrpSpPr>
                <p:cNvPr id="173" name="Group 172">
                  <a:extLst>
                    <a:ext uri="{FF2B5EF4-FFF2-40B4-BE49-F238E27FC236}">
                      <a16:creationId xmlns:a16="http://schemas.microsoft.com/office/drawing/2014/main" id="{1BDB8C86-9B38-C7AC-7A5D-72816EE718B6}"/>
                    </a:ext>
                    <a:ext uri="{C183D7F6-B498-43B3-948B-1728B52AA6E4}">
                      <adec:decorative xmlns:adec="http://schemas.microsoft.com/office/drawing/2017/decorative" val="1"/>
                    </a:ext>
                  </a:extLst>
                </p:cNvPr>
                <p:cNvGrpSpPr/>
                <p:nvPr/>
              </p:nvGrpSpPr>
              <p:grpSpPr>
                <a:xfrm>
                  <a:off x="11216180" y="2160087"/>
                  <a:ext cx="426720" cy="426720"/>
                  <a:chOff x="6706743" y="2438596"/>
                  <a:chExt cx="426720" cy="426720"/>
                </a:xfrm>
              </p:grpSpPr>
              <p:sp>
                <p:nvSpPr>
                  <p:cNvPr id="174" name="Oval 173">
                    <a:extLst>
                      <a:ext uri="{FF2B5EF4-FFF2-40B4-BE49-F238E27FC236}">
                        <a16:creationId xmlns:a16="http://schemas.microsoft.com/office/drawing/2014/main" id="{5F7B941E-EFBA-4C8E-CFBD-9E7BBC79D0E1}"/>
                      </a:ext>
                    </a:extLst>
                  </p:cNvPr>
                  <p:cNvSpPr/>
                  <p:nvPr/>
                </p:nvSpPr>
                <p:spPr bwMode="auto">
                  <a:xfrm>
                    <a:off x="6706743" y="2438596"/>
                    <a:ext cx="426720" cy="426720"/>
                  </a:xfrm>
                  <a:prstGeom prst="ellipse">
                    <a:avLst/>
                  </a:prstGeom>
                  <a:solidFill>
                    <a:srgbClr val="107C10"/>
                  </a:solidFill>
                  <a:ln w="19050" cap="flat" cmpd="sng" algn="ctr">
                    <a:noFill/>
                    <a:prstDash val="solid"/>
                    <a:headEnd type="none" w="med" len="med"/>
                    <a:tailEnd type="none" w="med" len="med"/>
                  </a:ln>
                  <a:effectLst/>
                </p:spPr>
                <p:txBody>
                  <a:bodyPr rot="0" spcFirstLastPara="0" vertOverflow="overflow" horzOverflow="overflow" vert="horz" wrap="square" lIns="243840" tIns="195072" rIns="243840" bIns="195072" numCol="1" spcCol="0" rtlCol="0" fromWordArt="0" anchor="t" anchorCtr="0" forceAA="0" compatLnSpc="1">
                    <a:prstTxWarp prst="textNoShape">
                      <a:avLst/>
                    </a:prstTxWarp>
                    <a:noAutofit/>
                  </a:bodyPr>
                  <a:lstStyle/>
                  <a:p>
                    <a:pPr marL="0" marR="0" lvl="0" indent="0" algn="l" defTabSz="1243265" rtl="0" eaLnBrk="1" fontAlgn="base" latinLnBrk="0" hangingPunct="1">
                      <a:lnSpc>
                        <a:spcPct val="100000"/>
                      </a:lnSpc>
                      <a:spcBef>
                        <a:spcPct val="0"/>
                      </a:spcBef>
                      <a:spcAft>
                        <a:spcPct val="0"/>
                      </a:spcAft>
                      <a:buClrTx/>
                      <a:buSzTx/>
                      <a:buFontTx/>
                      <a:buNone/>
                      <a:tabLst/>
                      <a:defRPr/>
                    </a:pPr>
                    <a:endParaRPr kumimoji="0" lang="en-US" sz="2667"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5" name="check">
                    <a:extLst>
                      <a:ext uri="{FF2B5EF4-FFF2-40B4-BE49-F238E27FC236}">
                        <a16:creationId xmlns:a16="http://schemas.microsoft.com/office/drawing/2014/main" id="{13115748-CFAB-1F00-BFAE-19E6C928BE89}"/>
                      </a:ext>
                    </a:extLst>
                  </p:cNvPr>
                  <p:cNvSpPr>
                    <a:spLocks noChangeAspect="1"/>
                  </p:cNvSpPr>
                  <p:nvPr/>
                </p:nvSpPr>
                <p:spPr bwMode="auto">
                  <a:xfrm>
                    <a:off x="6819255" y="2580746"/>
                    <a:ext cx="201696" cy="142421"/>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952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grpSp>
            <p:nvGrpSpPr>
              <p:cNvPr id="149" name="Group 148" descr="Icon representing require MFA">
                <a:extLst>
                  <a:ext uri="{FF2B5EF4-FFF2-40B4-BE49-F238E27FC236}">
                    <a16:creationId xmlns:a16="http://schemas.microsoft.com/office/drawing/2014/main" id="{B2F96345-93D2-319B-08B1-43745D292EFA}"/>
                  </a:ext>
                </a:extLst>
              </p:cNvPr>
              <p:cNvGrpSpPr/>
              <p:nvPr/>
            </p:nvGrpSpPr>
            <p:grpSpPr>
              <a:xfrm>
                <a:off x="10263242" y="2775396"/>
                <a:ext cx="1096968" cy="663542"/>
                <a:chOff x="10881056" y="2934453"/>
                <a:chExt cx="1096968" cy="663542"/>
              </a:xfrm>
            </p:grpSpPr>
            <p:sp>
              <p:nvSpPr>
                <p:cNvPr id="168" name="TextBox 167">
                  <a:extLst>
                    <a:ext uri="{FF2B5EF4-FFF2-40B4-BE49-F238E27FC236}">
                      <a16:creationId xmlns:a16="http://schemas.microsoft.com/office/drawing/2014/main" id="{0A9DBE2A-336A-3ADF-2B1C-5AFB756B16E5}"/>
                    </a:ext>
                  </a:extLst>
                </p:cNvPr>
                <p:cNvSpPr txBox="1"/>
                <p:nvPr/>
              </p:nvSpPr>
              <p:spPr>
                <a:xfrm>
                  <a:off x="10881056" y="3431796"/>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Require MFA</a:t>
                  </a:r>
                </a:p>
              </p:txBody>
            </p:sp>
            <p:grpSp>
              <p:nvGrpSpPr>
                <p:cNvPr id="169" name="Group 168">
                  <a:extLst>
                    <a:ext uri="{FF2B5EF4-FFF2-40B4-BE49-F238E27FC236}">
                      <a16:creationId xmlns:a16="http://schemas.microsoft.com/office/drawing/2014/main" id="{2EACF4A2-F1DF-D429-74A9-A8C324A7A1D5}"/>
                    </a:ext>
                    <a:ext uri="{C183D7F6-B498-43B3-948B-1728B52AA6E4}">
                      <adec:decorative xmlns:adec="http://schemas.microsoft.com/office/drawing/2017/decorative" val="1"/>
                    </a:ext>
                  </a:extLst>
                </p:cNvPr>
                <p:cNvGrpSpPr/>
                <p:nvPr/>
              </p:nvGrpSpPr>
              <p:grpSpPr>
                <a:xfrm>
                  <a:off x="11226230" y="2934453"/>
                  <a:ext cx="406620" cy="406620"/>
                  <a:chOff x="6716794" y="3212962"/>
                  <a:chExt cx="406620" cy="406620"/>
                </a:xfrm>
              </p:grpSpPr>
              <p:sp>
                <p:nvSpPr>
                  <p:cNvPr id="170" name="Oval 169">
                    <a:extLst>
                      <a:ext uri="{FF2B5EF4-FFF2-40B4-BE49-F238E27FC236}">
                        <a16:creationId xmlns:a16="http://schemas.microsoft.com/office/drawing/2014/main" id="{95E5988B-3E62-621B-7220-1723CA0C0766}"/>
                      </a:ext>
                    </a:extLst>
                  </p:cNvPr>
                  <p:cNvSpPr/>
                  <p:nvPr/>
                </p:nvSpPr>
                <p:spPr bwMode="auto">
                  <a:xfrm>
                    <a:off x="6716794" y="3212962"/>
                    <a:ext cx="406620" cy="406620"/>
                  </a:xfrm>
                  <a:prstGeom prst="ellipse">
                    <a:avLst/>
                  </a:prstGeom>
                  <a:solidFill>
                    <a:srgbClr val="0078D4"/>
                  </a:solidFill>
                  <a:ln w="19050"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73"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1" name="Graphic 11">
                    <a:extLst>
                      <a:ext uri="{FF2B5EF4-FFF2-40B4-BE49-F238E27FC236}">
                        <a16:creationId xmlns:a16="http://schemas.microsoft.com/office/drawing/2014/main" id="{C4E23B3E-590A-93D4-7A2B-B359EF4B9144}"/>
                      </a:ext>
                    </a:extLst>
                  </p:cNvPr>
                  <p:cNvSpPr/>
                  <p:nvPr/>
                </p:nvSpPr>
                <p:spPr>
                  <a:xfrm>
                    <a:off x="6831622" y="3289898"/>
                    <a:ext cx="176965" cy="252749"/>
                  </a:xfrm>
                  <a:custGeom>
                    <a:avLst/>
                    <a:gdLst>
                      <a:gd name="connsiteX0" fmla="*/ 318214 w 318214"/>
                      <a:gd name="connsiteY0" fmla="*/ 454486 h 454486"/>
                      <a:gd name="connsiteX1" fmla="*/ 0 w 318214"/>
                      <a:gd name="connsiteY1" fmla="*/ 454486 h 454486"/>
                      <a:gd name="connsiteX2" fmla="*/ 0 w 318214"/>
                      <a:gd name="connsiteY2" fmla="*/ 212879 h 454486"/>
                      <a:gd name="connsiteX3" fmla="*/ 318214 w 318214"/>
                      <a:gd name="connsiteY3" fmla="*/ 212879 h 454486"/>
                      <a:gd name="connsiteX4" fmla="*/ 318214 w 318214"/>
                      <a:gd name="connsiteY4" fmla="*/ 454486 h 454486"/>
                      <a:gd name="connsiteX5" fmla="*/ 318214 w 318214"/>
                      <a:gd name="connsiteY5" fmla="*/ 454486 h 454486"/>
                      <a:gd name="connsiteX6" fmla="*/ 318214 w 318214"/>
                      <a:gd name="connsiteY6" fmla="*/ 454486 h 454486"/>
                      <a:gd name="connsiteX7" fmla="*/ 261053 w 318214"/>
                      <a:gd name="connsiteY7" fmla="*/ 213027 h 454486"/>
                      <a:gd name="connsiteX8" fmla="*/ 261053 w 318214"/>
                      <a:gd name="connsiteY8" fmla="*/ 101799 h 454486"/>
                      <a:gd name="connsiteX9" fmla="*/ 161170 w 318214"/>
                      <a:gd name="connsiteY9" fmla="*/ 0 h 454486"/>
                      <a:gd name="connsiteX10" fmla="*/ 61286 w 318214"/>
                      <a:gd name="connsiteY10" fmla="*/ 101652 h 454486"/>
                      <a:gd name="connsiteX11" fmla="*/ 61286 w 318214"/>
                      <a:gd name="connsiteY11" fmla="*/ 212879 h 454486"/>
                      <a:gd name="connsiteX0" fmla="*/ 318214 w 318214"/>
                      <a:gd name="connsiteY0" fmla="*/ 454486 h 454486"/>
                      <a:gd name="connsiteX1" fmla="*/ 0 w 318214"/>
                      <a:gd name="connsiteY1" fmla="*/ 454486 h 454486"/>
                      <a:gd name="connsiteX2" fmla="*/ 0 w 318214"/>
                      <a:gd name="connsiteY2" fmla="*/ 212879 h 454486"/>
                      <a:gd name="connsiteX3" fmla="*/ 318214 w 318214"/>
                      <a:gd name="connsiteY3" fmla="*/ 212879 h 454486"/>
                      <a:gd name="connsiteX4" fmla="*/ 318214 w 318214"/>
                      <a:gd name="connsiteY4" fmla="*/ 454486 h 454486"/>
                      <a:gd name="connsiteX5" fmla="*/ 318214 w 318214"/>
                      <a:gd name="connsiteY5" fmla="*/ 454486 h 454486"/>
                      <a:gd name="connsiteX6" fmla="*/ 318214 w 318214"/>
                      <a:gd name="connsiteY6" fmla="*/ 454486 h 454486"/>
                      <a:gd name="connsiteX7" fmla="*/ 261053 w 318214"/>
                      <a:gd name="connsiteY7" fmla="*/ 213027 h 454486"/>
                      <a:gd name="connsiteX8" fmla="*/ 261053 w 318214"/>
                      <a:gd name="connsiteY8" fmla="*/ 101799 h 454486"/>
                      <a:gd name="connsiteX9" fmla="*/ 161170 w 318214"/>
                      <a:gd name="connsiteY9" fmla="*/ 0 h 454486"/>
                      <a:gd name="connsiteX10" fmla="*/ 61286 w 318214"/>
                      <a:gd name="connsiteY10" fmla="*/ 101652 h 454486"/>
                      <a:gd name="connsiteX11" fmla="*/ 61286 w 318214"/>
                      <a:gd name="connsiteY11" fmla="*/ 212879 h 4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214" h="454486">
                        <a:moveTo>
                          <a:pt x="318214" y="454486"/>
                        </a:moveTo>
                        <a:lnTo>
                          <a:pt x="0" y="454486"/>
                        </a:lnTo>
                        <a:lnTo>
                          <a:pt x="0" y="212879"/>
                        </a:lnTo>
                        <a:lnTo>
                          <a:pt x="318214" y="212879"/>
                        </a:lnTo>
                        <a:lnTo>
                          <a:pt x="318214" y="454486"/>
                        </a:lnTo>
                        <a:lnTo>
                          <a:pt x="318214" y="454486"/>
                        </a:lnTo>
                        <a:lnTo>
                          <a:pt x="318214" y="454486"/>
                        </a:lnTo>
                        <a:close/>
                        <a:moveTo>
                          <a:pt x="261053" y="213027"/>
                        </a:moveTo>
                        <a:lnTo>
                          <a:pt x="261053" y="101799"/>
                        </a:lnTo>
                        <a:cubicBezTo>
                          <a:pt x="261053" y="46112"/>
                          <a:pt x="217152" y="0"/>
                          <a:pt x="161170" y="0"/>
                        </a:cubicBezTo>
                        <a:cubicBezTo>
                          <a:pt x="105187" y="0"/>
                          <a:pt x="61286" y="46112"/>
                          <a:pt x="61286" y="101652"/>
                        </a:cubicBezTo>
                        <a:lnTo>
                          <a:pt x="61286" y="212879"/>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grpSp>
            <p:nvGrpSpPr>
              <p:cNvPr id="150" name="Group 149" descr="Icon representing limit access">
                <a:extLst>
                  <a:ext uri="{FF2B5EF4-FFF2-40B4-BE49-F238E27FC236}">
                    <a16:creationId xmlns:a16="http://schemas.microsoft.com/office/drawing/2014/main" id="{42CA0E66-23D4-22AB-9D2D-63951E692A4D}"/>
                  </a:ext>
                </a:extLst>
              </p:cNvPr>
              <p:cNvGrpSpPr/>
              <p:nvPr/>
            </p:nvGrpSpPr>
            <p:grpSpPr>
              <a:xfrm>
                <a:off x="10263242" y="3668336"/>
                <a:ext cx="1096968" cy="683642"/>
                <a:chOff x="10881056" y="3688718"/>
                <a:chExt cx="1096968" cy="683642"/>
              </a:xfrm>
            </p:grpSpPr>
            <p:sp>
              <p:nvSpPr>
                <p:cNvPr id="161" name="TextBox 160">
                  <a:extLst>
                    <a:ext uri="{FF2B5EF4-FFF2-40B4-BE49-F238E27FC236}">
                      <a16:creationId xmlns:a16="http://schemas.microsoft.com/office/drawing/2014/main" id="{72A59970-7476-E06F-91BB-9AC7F12DD1F1}"/>
                    </a:ext>
                  </a:extLst>
                </p:cNvPr>
                <p:cNvSpPr txBox="1"/>
                <p:nvPr/>
              </p:nvSpPr>
              <p:spPr>
                <a:xfrm>
                  <a:off x="10881056" y="4206161"/>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Limit access</a:t>
                  </a:r>
                </a:p>
              </p:txBody>
            </p:sp>
            <p:grpSp>
              <p:nvGrpSpPr>
                <p:cNvPr id="162" name="Group 161">
                  <a:extLst>
                    <a:ext uri="{FF2B5EF4-FFF2-40B4-BE49-F238E27FC236}">
                      <a16:creationId xmlns:a16="http://schemas.microsoft.com/office/drawing/2014/main" id="{0CFD420D-9C1E-2133-C702-3141A584604F}"/>
                    </a:ext>
                    <a:ext uri="{C183D7F6-B498-43B3-948B-1728B52AA6E4}">
                      <adec:decorative xmlns:adec="http://schemas.microsoft.com/office/drawing/2017/decorative" val="1"/>
                    </a:ext>
                  </a:extLst>
                </p:cNvPr>
                <p:cNvGrpSpPr/>
                <p:nvPr/>
              </p:nvGrpSpPr>
              <p:grpSpPr>
                <a:xfrm>
                  <a:off x="11216180" y="3688718"/>
                  <a:ext cx="426720" cy="426720"/>
                  <a:chOff x="5027794" y="3041215"/>
                  <a:chExt cx="320040" cy="320040"/>
                </a:xfrm>
              </p:grpSpPr>
              <p:sp>
                <p:nvSpPr>
                  <p:cNvPr id="163" name="Oval 162">
                    <a:extLst>
                      <a:ext uri="{FF2B5EF4-FFF2-40B4-BE49-F238E27FC236}">
                        <a16:creationId xmlns:a16="http://schemas.microsoft.com/office/drawing/2014/main" id="{B5B31900-34BB-9787-4371-DF839DF3A57B}"/>
                      </a:ext>
                    </a:extLst>
                  </p:cNvPr>
                  <p:cNvSpPr/>
                  <p:nvPr/>
                </p:nvSpPr>
                <p:spPr bwMode="auto">
                  <a:xfrm>
                    <a:off x="5027794" y="3041215"/>
                    <a:ext cx="320040" cy="320040"/>
                  </a:xfrm>
                  <a:prstGeom prst="ellipse">
                    <a:avLst/>
                  </a:prstGeom>
                  <a:solidFill>
                    <a:srgbClr val="FFB900"/>
                  </a:solidFill>
                  <a:ln w="19050" cap="flat" cmpd="sng" algn="ctr">
                    <a:noFill/>
                    <a:prstDash val="solid"/>
                    <a:headEnd type="none" w="med" len="med"/>
                    <a:tailEnd type="none" w="med" len="med"/>
                  </a:ln>
                  <a:effectLst/>
                </p:spPr>
                <p:txBody>
                  <a:bodyPr rot="0" spcFirstLastPara="0" vertOverflow="overflow" horzOverflow="overflow" vert="horz" wrap="square" lIns="243840" tIns="195072" rIns="243840" bIns="195072" numCol="1" spcCol="0" rtlCol="0" fromWordArt="0" anchor="t" anchorCtr="0" forceAA="0" compatLnSpc="1">
                    <a:prstTxWarp prst="textNoShape">
                      <a:avLst/>
                    </a:prstTxWarp>
                    <a:noAutofit/>
                  </a:bodyPr>
                  <a:lstStyle/>
                  <a:p>
                    <a:pPr marL="0" marR="0" lvl="0" indent="0" algn="l" defTabSz="1243265" rtl="0" eaLnBrk="1" fontAlgn="base" latinLnBrk="0" hangingPunct="1">
                      <a:lnSpc>
                        <a:spcPct val="100000"/>
                      </a:lnSpc>
                      <a:spcBef>
                        <a:spcPct val="0"/>
                      </a:spcBef>
                      <a:spcAft>
                        <a:spcPct val="0"/>
                      </a:spcAft>
                      <a:buClrTx/>
                      <a:buSzTx/>
                      <a:buFontTx/>
                      <a:buNone/>
                      <a:tabLst/>
                      <a:defRPr/>
                    </a:pPr>
                    <a:endParaRPr kumimoji="0" lang="en-US" sz="2667"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164" name="Group 163">
                    <a:extLst>
                      <a:ext uri="{FF2B5EF4-FFF2-40B4-BE49-F238E27FC236}">
                        <a16:creationId xmlns:a16="http://schemas.microsoft.com/office/drawing/2014/main" id="{E36BE025-D274-393C-7D86-5BEA765F79EC}"/>
                      </a:ext>
                    </a:extLst>
                  </p:cNvPr>
                  <p:cNvGrpSpPr/>
                  <p:nvPr/>
                </p:nvGrpSpPr>
                <p:grpSpPr>
                  <a:xfrm>
                    <a:off x="5102860" y="3122388"/>
                    <a:ext cx="169909" cy="146474"/>
                    <a:chOff x="5039331" y="3002178"/>
                    <a:chExt cx="301490" cy="259907"/>
                  </a:xfrm>
                </p:grpSpPr>
                <p:sp>
                  <p:nvSpPr>
                    <p:cNvPr id="165" name="Isosceles Triangle 164">
                      <a:extLst>
                        <a:ext uri="{FF2B5EF4-FFF2-40B4-BE49-F238E27FC236}">
                          <a16:creationId xmlns:a16="http://schemas.microsoft.com/office/drawing/2014/main" id="{3F84EC18-9C87-6EC1-2FE4-662FEBDEBD2E}"/>
                        </a:ext>
                      </a:extLst>
                    </p:cNvPr>
                    <p:cNvSpPr/>
                    <p:nvPr/>
                  </p:nvSpPr>
                  <p:spPr bwMode="auto">
                    <a:xfrm>
                      <a:off x="5039331" y="3002178"/>
                      <a:ext cx="301490" cy="259907"/>
                    </a:xfrm>
                    <a:prstGeom prst="triangle">
                      <a:avLst/>
                    </a:prstGeom>
                    <a:noFill/>
                    <a:ln w="12700" cap="sq">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89643" tIns="44821" rIns="89643" bIns="44821" numCol="1" anchor="t" anchorCtr="0" compatLnSpc="1">
                      <a:prstTxWarp prst="textNoShape">
                        <a:avLst/>
                      </a:prstTxWarp>
                    </a:bodyPr>
                    <a:lstStyle/>
                    <a:p>
                      <a:pPr marL="0" marR="0" lvl="0" indent="0" algn="l" defTabSz="91443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282828"/>
                        </a:solidFill>
                        <a:effectLst/>
                        <a:uLnTx/>
                        <a:uFillTx/>
                        <a:latin typeface="Segoe UI"/>
                        <a:ea typeface="+mn-ea"/>
                        <a:cs typeface="+mn-cs"/>
                      </a:endParaRPr>
                    </a:p>
                  </p:txBody>
                </p:sp>
                <p:cxnSp>
                  <p:nvCxnSpPr>
                    <p:cNvPr id="166" name="Straight Connector 165">
                      <a:extLst>
                        <a:ext uri="{FF2B5EF4-FFF2-40B4-BE49-F238E27FC236}">
                          <a16:creationId xmlns:a16="http://schemas.microsoft.com/office/drawing/2014/main" id="{88BCF2D2-10DA-EF85-85FF-18A9549B4C0B}"/>
                        </a:ext>
                      </a:extLst>
                    </p:cNvPr>
                    <p:cNvCxnSpPr>
                      <a:cxnSpLocks/>
                    </p:cNvCxnSpPr>
                    <p:nvPr/>
                  </p:nvCxnSpPr>
                  <p:spPr>
                    <a:xfrm>
                      <a:off x="5190069" y="3102908"/>
                      <a:ext cx="0" cy="64556"/>
                    </a:xfrm>
                    <a:prstGeom prst="line">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cxnSp>
                <p:cxnSp>
                  <p:nvCxnSpPr>
                    <p:cNvPr id="167" name="Straight Connector 166">
                      <a:extLst>
                        <a:ext uri="{FF2B5EF4-FFF2-40B4-BE49-F238E27FC236}">
                          <a16:creationId xmlns:a16="http://schemas.microsoft.com/office/drawing/2014/main" id="{E8B5D6E0-C4C3-8DD9-9B1E-29499F177C7B}"/>
                        </a:ext>
                      </a:extLst>
                    </p:cNvPr>
                    <p:cNvCxnSpPr>
                      <a:cxnSpLocks/>
                    </p:cNvCxnSpPr>
                    <p:nvPr/>
                  </p:nvCxnSpPr>
                  <p:spPr>
                    <a:xfrm>
                      <a:off x="5190076" y="3216170"/>
                      <a:ext cx="0" cy="0"/>
                    </a:xfrm>
                    <a:prstGeom prst="line">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cxnSp>
              </p:grpSp>
            </p:grpSp>
          </p:grpSp>
          <p:grpSp>
            <p:nvGrpSpPr>
              <p:cNvPr id="151" name="Group 150" descr="Icon representing password reset">
                <a:extLst>
                  <a:ext uri="{FF2B5EF4-FFF2-40B4-BE49-F238E27FC236}">
                    <a16:creationId xmlns:a16="http://schemas.microsoft.com/office/drawing/2014/main" id="{18DEDEF2-D43D-02BC-4DD6-27B1AF290FB1}"/>
                  </a:ext>
                </a:extLst>
              </p:cNvPr>
              <p:cNvGrpSpPr/>
              <p:nvPr/>
            </p:nvGrpSpPr>
            <p:grpSpPr>
              <a:xfrm>
                <a:off x="10263242" y="4581377"/>
                <a:ext cx="1096968" cy="663541"/>
                <a:chOff x="10881056" y="4463084"/>
                <a:chExt cx="1096968" cy="663541"/>
              </a:xfrm>
            </p:grpSpPr>
            <p:sp>
              <p:nvSpPr>
                <p:cNvPr id="157" name="TextBox 156">
                  <a:extLst>
                    <a:ext uri="{FF2B5EF4-FFF2-40B4-BE49-F238E27FC236}">
                      <a16:creationId xmlns:a16="http://schemas.microsoft.com/office/drawing/2014/main" id="{BBFC8A49-BCD2-EE69-4FF8-893EEA7CFA53}"/>
                    </a:ext>
                  </a:extLst>
                </p:cNvPr>
                <p:cNvSpPr txBox="1"/>
                <p:nvPr/>
              </p:nvSpPr>
              <p:spPr>
                <a:xfrm>
                  <a:off x="10881056" y="4960426"/>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Password reset</a:t>
                  </a:r>
                </a:p>
              </p:txBody>
            </p:sp>
            <p:grpSp>
              <p:nvGrpSpPr>
                <p:cNvPr id="158" name="Group 157">
                  <a:extLst>
                    <a:ext uri="{FF2B5EF4-FFF2-40B4-BE49-F238E27FC236}">
                      <a16:creationId xmlns:a16="http://schemas.microsoft.com/office/drawing/2014/main" id="{AFB4A30B-342A-2372-4ECA-AA9C3322ABCD}"/>
                    </a:ext>
                    <a:ext uri="{C183D7F6-B498-43B3-948B-1728B52AA6E4}">
                      <adec:decorative xmlns:adec="http://schemas.microsoft.com/office/drawing/2017/decorative" val="1"/>
                    </a:ext>
                  </a:extLst>
                </p:cNvPr>
                <p:cNvGrpSpPr/>
                <p:nvPr/>
              </p:nvGrpSpPr>
              <p:grpSpPr>
                <a:xfrm>
                  <a:off x="11226230" y="4463084"/>
                  <a:ext cx="406620" cy="406620"/>
                  <a:chOff x="5037593" y="3559107"/>
                  <a:chExt cx="304965" cy="304965"/>
                </a:xfrm>
              </p:grpSpPr>
              <p:sp>
                <p:nvSpPr>
                  <p:cNvPr id="159" name="Oval 158">
                    <a:extLst>
                      <a:ext uri="{FF2B5EF4-FFF2-40B4-BE49-F238E27FC236}">
                        <a16:creationId xmlns:a16="http://schemas.microsoft.com/office/drawing/2014/main" id="{55DF73C9-8378-FA3A-AEC8-C40EFBC92669}"/>
                      </a:ext>
                    </a:extLst>
                  </p:cNvPr>
                  <p:cNvSpPr/>
                  <p:nvPr/>
                </p:nvSpPr>
                <p:spPr bwMode="auto">
                  <a:xfrm>
                    <a:off x="5037593" y="3559107"/>
                    <a:ext cx="304965" cy="304965"/>
                  </a:xfrm>
                  <a:prstGeom prst="ellipse">
                    <a:avLst/>
                  </a:prstGeom>
                  <a:solidFill>
                    <a:srgbClr val="737373"/>
                  </a:solidFill>
                  <a:ln w="19050"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73"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0" name="arrow_14" title="Icon of a circle made of a curved arrow pointing counterclockwise">
                    <a:extLst>
                      <a:ext uri="{FF2B5EF4-FFF2-40B4-BE49-F238E27FC236}">
                        <a16:creationId xmlns:a16="http://schemas.microsoft.com/office/drawing/2014/main" id="{44E5C0DA-C47E-DD04-D0CE-96FF4DF6D1B9}"/>
                      </a:ext>
                    </a:extLst>
                  </p:cNvPr>
                  <p:cNvSpPr>
                    <a:spLocks noChangeAspect="1" noEditPoints="1"/>
                  </p:cNvSpPr>
                  <p:nvPr/>
                </p:nvSpPr>
                <p:spPr bwMode="auto">
                  <a:xfrm>
                    <a:off x="5122378" y="3643239"/>
                    <a:ext cx="135394" cy="136702"/>
                  </a:xfrm>
                  <a:custGeom>
                    <a:avLst/>
                    <a:gdLst>
                      <a:gd name="T0" fmla="*/ 0 w 293"/>
                      <a:gd name="T1" fmla="*/ 110 h 298"/>
                      <a:gd name="T2" fmla="*/ 144 w 293"/>
                      <a:gd name="T3" fmla="*/ 0 h 298"/>
                      <a:gd name="T4" fmla="*/ 293 w 293"/>
                      <a:gd name="T5" fmla="*/ 149 h 298"/>
                      <a:gd name="T6" fmla="*/ 144 w 293"/>
                      <a:gd name="T7" fmla="*/ 298 h 298"/>
                      <a:gd name="T8" fmla="*/ 0 w 293"/>
                      <a:gd name="T9" fmla="*/ 187 h 298"/>
                      <a:gd name="T10" fmla="*/ 0 w 293"/>
                      <a:gd name="T11" fmla="*/ 36 h 298"/>
                      <a:gd name="T12" fmla="*/ 0 w 293"/>
                      <a:gd name="T13" fmla="*/ 109 h 298"/>
                      <a:gd name="T14" fmla="*/ 73 w 293"/>
                      <a:gd name="T15" fmla="*/ 10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298">
                        <a:moveTo>
                          <a:pt x="0" y="110"/>
                        </a:moveTo>
                        <a:cubicBezTo>
                          <a:pt x="17" y="46"/>
                          <a:pt x="75" y="0"/>
                          <a:pt x="144" y="0"/>
                        </a:cubicBezTo>
                        <a:cubicBezTo>
                          <a:pt x="226" y="0"/>
                          <a:pt x="293" y="66"/>
                          <a:pt x="293" y="149"/>
                        </a:cubicBezTo>
                        <a:cubicBezTo>
                          <a:pt x="293" y="231"/>
                          <a:pt x="226" y="298"/>
                          <a:pt x="144" y="298"/>
                        </a:cubicBezTo>
                        <a:cubicBezTo>
                          <a:pt x="75" y="298"/>
                          <a:pt x="17" y="251"/>
                          <a:pt x="0" y="187"/>
                        </a:cubicBezTo>
                        <a:moveTo>
                          <a:pt x="0" y="36"/>
                        </a:moveTo>
                        <a:cubicBezTo>
                          <a:pt x="0" y="109"/>
                          <a:pt x="0" y="109"/>
                          <a:pt x="0" y="109"/>
                        </a:cubicBezTo>
                        <a:cubicBezTo>
                          <a:pt x="73" y="109"/>
                          <a:pt x="73" y="109"/>
                          <a:pt x="73" y="109"/>
                        </a:cubicBezTo>
                      </a:path>
                    </a:pathLst>
                  </a:custGeom>
                  <a:noFill/>
                  <a:ln w="9525" cap="sq">
                    <a:solidFill>
                      <a:srgbClr val="FFFFFF"/>
                    </a:solidFill>
                    <a:prstDash val="solid"/>
                    <a:miter lim="800000"/>
                    <a:headEnd/>
                    <a:tailEnd/>
                  </a:ln>
                </p:spPr>
                <p:txBody>
                  <a:bodyPr vert="horz" wrap="square" lIns="89643" tIns="44821" rIns="89643" bIns="44821" numCol="1" anchor="t" anchorCtr="0" compatLnSpc="1">
                    <a:prstTxWarp prst="textNoShape">
                      <a:avLst/>
                    </a:prstTxWarp>
                  </a:bodyPr>
                  <a:lstStyle/>
                  <a:p>
                    <a:pPr marL="0" marR="0" lvl="0" indent="0" algn="l" defTabSz="91443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282828"/>
                      </a:solidFill>
                      <a:effectLst/>
                      <a:uLnTx/>
                      <a:uFillTx/>
                      <a:latin typeface="Segoe UI"/>
                      <a:ea typeface="+mn-ea"/>
                      <a:cs typeface="+mn-cs"/>
                    </a:endParaRPr>
                  </a:p>
                </p:txBody>
              </p:sp>
            </p:grpSp>
          </p:grpSp>
          <p:grpSp>
            <p:nvGrpSpPr>
              <p:cNvPr id="152" name="Group 151" descr="Icon representing monitor access">
                <a:extLst>
                  <a:ext uri="{FF2B5EF4-FFF2-40B4-BE49-F238E27FC236}">
                    <a16:creationId xmlns:a16="http://schemas.microsoft.com/office/drawing/2014/main" id="{30F0DA1F-3124-A764-E240-F2DC14C5138E}"/>
                  </a:ext>
                </a:extLst>
              </p:cNvPr>
              <p:cNvGrpSpPr/>
              <p:nvPr/>
            </p:nvGrpSpPr>
            <p:grpSpPr>
              <a:xfrm>
                <a:off x="10263242" y="5474317"/>
                <a:ext cx="1096968" cy="663547"/>
                <a:chOff x="10881056" y="5217349"/>
                <a:chExt cx="1096968" cy="663547"/>
              </a:xfrm>
            </p:grpSpPr>
            <p:sp>
              <p:nvSpPr>
                <p:cNvPr id="153" name="TextBox 152">
                  <a:extLst>
                    <a:ext uri="{FF2B5EF4-FFF2-40B4-BE49-F238E27FC236}">
                      <a16:creationId xmlns:a16="http://schemas.microsoft.com/office/drawing/2014/main" id="{DB64DE89-7BD1-CC53-825D-E5B82356CBE4}"/>
                    </a:ext>
                  </a:extLst>
                </p:cNvPr>
                <p:cNvSpPr txBox="1"/>
                <p:nvPr/>
              </p:nvSpPr>
              <p:spPr>
                <a:xfrm>
                  <a:off x="10881056" y="5714697"/>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Monitor access</a:t>
                  </a:r>
                </a:p>
              </p:txBody>
            </p:sp>
            <p:grpSp>
              <p:nvGrpSpPr>
                <p:cNvPr id="154" name="Group 153">
                  <a:extLst>
                    <a:ext uri="{FF2B5EF4-FFF2-40B4-BE49-F238E27FC236}">
                      <a16:creationId xmlns:a16="http://schemas.microsoft.com/office/drawing/2014/main" id="{A01962E5-F9F0-BDF6-FA21-E9D621693311}"/>
                    </a:ext>
                    <a:ext uri="{C183D7F6-B498-43B3-948B-1728B52AA6E4}">
                      <adec:decorative xmlns:adec="http://schemas.microsoft.com/office/drawing/2017/decorative" val="1"/>
                    </a:ext>
                  </a:extLst>
                </p:cNvPr>
                <p:cNvGrpSpPr/>
                <p:nvPr/>
              </p:nvGrpSpPr>
              <p:grpSpPr>
                <a:xfrm>
                  <a:off x="11226230" y="5217349"/>
                  <a:ext cx="406620" cy="406620"/>
                  <a:chOff x="5037593" y="4150776"/>
                  <a:chExt cx="304965" cy="304965"/>
                </a:xfrm>
              </p:grpSpPr>
              <p:sp>
                <p:nvSpPr>
                  <p:cNvPr id="155" name="Oval 154">
                    <a:extLst>
                      <a:ext uri="{FF2B5EF4-FFF2-40B4-BE49-F238E27FC236}">
                        <a16:creationId xmlns:a16="http://schemas.microsoft.com/office/drawing/2014/main" id="{8AD10B05-73ED-651F-B7A1-A7C5C7F85C8B}"/>
                      </a:ext>
                    </a:extLst>
                  </p:cNvPr>
                  <p:cNvSpPr/>
                  <p:nvPr/>
                </p:nvSpPr>
                <p:spPr bwMode="auto">
                  <a:xfrm>
                    <a:off x="5037593" y="4150776"/>
                    <a:ext cx="304965" cy="304965"/>
                  </a:xfrm>
                  <a:prstGeom prst="ellipse">
                    <a:avLst/>
                  </a:prstGeom>
                  <a:solidFill>
                    <a:srgbClr val="D83B01"/>
                  </a:solidFill>
                  <a:ln w="19050"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73"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6" name="magnify" title="Icon of a magnifying glass">
                    <a:extLst>
                      <a:ext uri="{FF2B5EF4-FFF2-40B4-BE49-F238E27FC236}">
                        <a16:creationId xmlns:a16="http://schemas.microsoft.com/office/drawing/2014/main" id="{17375201-657C-B63F-3A00-EB2EF20AEAEA}"/>
                      </a:ext>
                    </a:extLst>
                  </p:cNvPr>
                  <p:cNvSpPr>
                    <a:spLocks noChangeAspect="1" noEditPoints="1"/>
                  </p:cNvSpPr>
                  <p:nvPr/>
                </p:nvSpPr>
                <p:spPr bwMode="auto">
                  <a:xfrm flipH="1">
                    <a:off x="5112710" y="4227372"/>
                    <a:ext cx="154730" cy="151773"/>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952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71"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282828"/>
                      </a:solidFill>
                      <a:effectLst/>
                      <a:uLnTx/>
                      <a:uFillTx/>
                      <a:latin typeface="Segoe UI"/>
                      <a:ea typeface="+mn-ea"/>
                      <a:cs typeface="+mn-cs"/>
                    </a:endParaRPr>
                  </a:p>
                </p:txBody>
              </p:sp>
            </p:grpSp>
          </p:grpSp>
        </p:grpSp>
        <p:grpSp>
          <p:nvGrpSpPr>
            <p:cNvPr id="192" name="Group 191">
              <a:extLst>
                <a:ext uri="{FF2B5EF4-FFF2-40B4-BE49-F238E27FC236}">
                  <a16:creationId xmlns:a16="http://schemas.microsoft.com/office/drawing/2014/main" id="{461C0EEC-1C2D-0AFD-667C-B1A7AA48FEA4}"/>
                </a:ext>
              </a:extLst>
            </p:cNvPr>
            <p:cNvGrpSpPr/>
            <p:nvPr/>
          </p:nvGrpSpPr>
          <p:grpSpPr>
            <a:xfrm>
              <a:off x="9273298" y="2075716"/>
              <a:ext cx="1175769" cy="3601911"/>
              <a:chOff x="9273298" y="2075716"/>
              <a:chExt cx="1335118" cy="3601911"/>
            </a:xfrm>
          </p:grpSpPr>
          <p:cxnSp>
            <p:nvCxnSpPr>
              <p:cNvPr id="50" name="Connector: Elbow 49">
                <a:extLst>
                  <a:ext uri="{FF2B5EF4-FFF2-40B4-BE49-F238E27FC236}">
                    <a16:creationId xmlns:a16="http://schemas.microsoft.com/office/drawing/2014/main" id="{B81F96E2-672D-B76D-4FFD-88D2AA7F6C43}"/>
                  </a:ext>
                </a:extLst>
              </p:cNvPr>
              <p:cNvCxnSpPr>
                <a:cxnSpLocks/>
                <a:stCxn id="137" idx="3"/>
                <a:endCxn id="174" idx="2"/>
              </p:cNvCxnSpPr>
              <p:nvPr/>
            </p:nvCxnSpPr>
            <p:spPr>
              <a:xfrm flipV="1">
                <a:off x="9273298" y="2075716"/>
                <a:ext cx="1325068" cy="1924395"/>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53" name="Connector: Elbow 52">
                <a:extLst>
                  <a:ext uri="{FF2B5EF4-FFF2-40B4-BE49-F238E27FC236}">
                    <a16:creationId xmlns:a16="http://schemas.microsoft.com/office/drawing/2014/main" id="{2A4AC625-EACC-11E8-5B72-04FBF589A49A}"/>
                  </a:ext>
                </a:extLst>
              </p:cNvPr>
              <p:cNvCxnSpPr>
                <a:cxnSpLocks/>
                <a:stCxn id="137" idx="3"/>
                <a:endCxn id="170" idx="2"/>
              </p:cNvCxnSpPr>
              <p:nvPr/>
            </p:nvCxnSpPr>
            <p:spPr>
              <a:xfrm flipV="1">
                <a:off x="9273298" y="2978706"/>
                <a:ext cx="1335118" cy="1021405"/>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56" name="Connector: Elbow 55">
                <a:extLst>
                  <a:ext uri="{FF2B5EF4-FFF2-40B4-BE49-F238E27FC236}">
                    <a16:creationId xmlns:a16="http://schemas.microsoft.com/office/drawing/2014/main" id="{BF0607A4-C28D-16F9-96C7-5E217995699A}"/>
                  </a:ext>
                </a:extLst>
              </p:cNvPr>
              <p:cNvCxnSpPr>
                <a:cxnSpLocks/>
                <a:stCxn id="137" idx="3"/>
                <a:endCxn id="163" idx="2"/>
              </p:cNvCxnSpPr>
              <p:nvPr/>
            </p:nvCxnSpPr>
            <p:spPr>
              <a:xfrm flipV="1">
                <a:off x="9273298" y="3881696"/>
                <a:ext cx="1325068" cy="118415"/>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59" name="Connector: Elbow 58">
                <a:extLst>
                  <a:ext uri="{FF2B5EF4-FFF2-40B4-BE49-F238E27FC236}">
                    <a16:creationId xmlns:a16="http://schemas.microsoft.com/office/drawing/2014/main" id="{D24012BB-4C0E-9BD2-C154-8360309694D2}"/>
                  </a:ext>
                </a:extLst>
              </p:cNvPr>
              <p:cNvCxnSpPr>
                <a:cxnSpLocks/>
                <a:stCxn id="137" idx="3"/>
                <a:endCxn id="159" idx="2"/>
              </p:cNvCxnSpPr>
              <p:nvPr/>
            </p:nvCxnSpPr>
            <p:spPr>
              <a:xfrm>
                <a:off x="9273298" y="4000111"/>
                <a:ext cx="1335118" cy="784576"/>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186" name="Connector: Elbow 185">
                <a:extLst>
                  <a:ext uri="{FF2B5EF4-FFF2-40B4-BE49-F238E27FC236}">
                    <a16:creationId xmlns:a16="http://schemas.microsoft.com/office/drawing/2014/main" id="{44E71719-F2D8-67F8-EDF4-CC54FC53E27D}"/>
                  </a:ext>
                </a:extLst>
              </p:cNvPr>
              <p:cNvCxnSpPr>
                <a:cxnSpLocks/>
                <a:stCxn id="137" idx="3"/>
                <a:endCxn id="155" idx="2"/>
              </p:cNvCxnSpPr>
              <p:nvPr/>
            </p:nvCxnSpPr>
            <p:spPr>
              <a:xfrm>
                <a:off x="9273298" y="4000111"/>
                <a:ext cx="1335118" cy="1677516"/>
              </a:xfrm>
              <a:prstGeom prst="bentConnector3">
                <a:avLst>
                  <a:gd name="adj1" fmla="val 50000"/>
                </a:avLst>
              </a:prstGeom>
              <a:noFill/>
              <a:ln w="9525" cap="flat" cmpd="sng" algn="ctr">
                <a:solidFill>
                  <a:srgbClr val="737373"/>
                </a:solidFill>
                <a:prstDash val="solid"/>
                <a:headEnd type="none" w="lg" len="med"/>
                <a:tailEnd type="arrow" w="med" len="sm"/>
              </a:ln>
              <a:effectLst/>
            </p:spPr>
          </p:cxnSp>
        </p:grpSp>
      </p:grpSp>
      <p:grpSp>
        <p:nvGrpSpPr>
          <p:cNvPr id="194" name="Group 193">
            <a:extLst>
              <a:ext uri="{FF2B5EF4-FFF2-40B4-BE49-F238E27FC236}">
                <a16:creationId xmlns:a16="http://schemas.microsoft.com/office/drawing/2014/main" id="{A603D4C5-D295-3800-7FCD-AADF0BB8045B}"/>
              </a:ext>
              <a:ext uri="{C183D7F6-B498-43B3-948B-1728B52AA6E4}">
                <adec:decorative xmlns:adec="http://schemas.microsoft.com/office/drawing/2017/decorative" val="1"/>
              </a:ext>
            </a:extLst>
          </p:cNvPr>
          <p:cNvGrpSpPr/>
          <p:nvPr/>
        </p:nvGrpSpPr>
        <p:grpSpPr>
          <a:xfrm>
            <a:off x="5737957" y="2355047"/>
            <a:ext cx="1956886" cy="3290126"/>
            <a:chOff x="5737957" y="2355047"/>
            <a:chExt cx="1956886" cy="3290126"/>
          </a:xfrm>
        </p:grpSpPr>
        <p:grpSp>
          <p:nvGrpSpPr>
            <p:cNvPr id="47" name="Group 46">
              <a:extLst>
                <a:ext uri="{FF2B5EF4-FFF2-40B4-BE49-F238E27FC236}">
                  <a16:creationId xmlns:a16="http://schemas.microsoft.com/office/drawing/2014/main" id="{FA47469D-D863-6749-CEEB-BBD51B451C1B}"/>
                </a:ext>
              </a:extLst>
            </p:cNvPr>
            <p:cNvGrpSpPr/>
            <p:nvPr/>
          </p:nvGrpSpPr>
          <p:grpSpPr>
            <a:xfrm>
              <a:off x="5912652" y="2355047"/>
              <a:ext cx="1782191" cy="3290126"/>
              <a:chOff x="5912652" y="2204177"/>
              <a:chExt cx="1782191" cy="3290126"/>
            </a:xfrm>
          </p:grpSpPr>
          <p:sp>
            <p:nvSpPr>
              <p:cNvPr id="39" name="Rectangle 38">
                <a:extLst>
                  <a:ext uri="{FF2B5EF4-FFF2-40B4-BE49-F238E27FC236}">
                    <a16:creationId xmlns:a16="http://schemas.microsoft.com/office/drawing/2014/main" id="{FCCC08B8-FA5C-7341-5A96-05D344CB3DA8}"/>
                  </a:ext>
                </a:extLst>
              </p:cNvPr>
              <p:cNvSpPr/>
              <p:nvPr/>
            </p:nvSpPr>
            <p:spPr bwMode="auto">
              <a:xfrm>
                <a:off x="5938135" y="2204177"/>
                <a:ext cx="862713" cy="13264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a:extLst>
                  <a:ext uri="{FF2B5EF4-FFF2-40B4-BE49-F238E27FC236}">
                    <a16:creationId xmlns:a16="http://schemas.microsoft.com/office/drawing/2014/main" id="{F5623517-FC33-BCCB-A6BF-03D9921F194E}"/>
                  </a:ext>
                </a:extLst>
              </p:cNvPr>
              <p:cNvSpPr/>
              <p:nvPr/>
            </p:nvSpPr>
            <p:spPr bwMode="auto">
              <a:xfrm>
                <a:off x="5938135" y="4167880"/>
                <a:ext cx="862713" cy="13264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83" name="Title 1">
                <a:extLst>
                  <a:ext uri="{FF2B5EF4-FFF2-40B4-BE49-F238E27FC236}">
                    <a16:creationId xmlns:a16="http://schemas.microsoft.com/office/drawing/2014/main" id="{5F7B4F2E-38D0-3937-47C6-C94648B368C9}"/>
                  </a:ext>
                </a:extLst>
              </p:cNvPr>
              <p:cNvSpPr txBox="1">
                <a:spLocks/>
              </p:cNvSpPr>
              <p:nvPr/>
            </p:nvSpPr>
            <p:spPr>
              <a:xfrm>
                <a:off x="5912652" y="2362377"/>
                <a:ext cx="913678" cy="15388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Identities</a:t>
                </a:r>
                <a:endParaRPr kumimoji="0" lang="en-US" sz="1000" b="0" i="1"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endParaRPr>
              </a:p>
            </p:txBody>
          </p:sp>
          <p:sp>
            <p:nvSpPr>
              <p:cNvPr id="182" name="Title 1">
                <a:extLst>
                  <a:ext uri="{FF2B5EF4-FFF2-40B4-BE49-F238E27FC236}">
                    <a16:creationId xmlns:a16="http://schemas.microsoft.com/office/drawing/2014/main" id="{21B995E6-A4AB-0A99-C552-86658DE91F93}"/>
                  </a:ext>
                </a:extLst>
              </p:cNvPr>
              <p:cNvSpPr txBox="1">
                <a:spLocks/>
              </p:cNvSpPr>
              <p:nvPr/>
            </p:nvSpPr>
            <p:spPr>
              <a:xfrm>
                <a:off x="5912652" y="3154239"/>
                <a:ext cx="913678" cy="307777"/>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1" i="0" u="none" strike="noStrike" kern="1200" cap="none" spc="0" normalizeH="0" baseline="0" noProof="0">
                    <a:ln w="3175">
                      <a:noFill/>
                    </a:ln>
                    <a:solidFill>
                      <a:srgbClr val="0078D4"/>
                    </a:solidFill>
                    <a:effectLst/>
                    <a:uLnTx/>
                    <a:uFillTx/>
                    <a:latin typeface="Segoe UI Semibold"/>
                    <a:ea typeface="+mn-ea"/>
                    <a:cs typeface="Segoe UI Semibold" panose="020B0702040204020203" pitchFamily="34" charset="0"/>
                  </a:rPr>
                  <a:t>Azure Active Directory</a:t>
                </a:r>
                <a:endParaRPr kumimoji="0" lang="en-US" sz="1000" b="1" i="1" u="none" strike="noStrike" kern="1200" cap="none" spc="0" normalizeH="0" baseline="0" noProof="0">
                  <a:ln w="3175">
                    <a:noFill/>
                  </a:ln>
                  <a:solidFill>
                    <a:srgbClr val="0078D4"/>
                  </a:solidFill>
                  <a:effectLst/>
                  <a:uLnTx/>
                  <a:uFillTx/>
                  <a:latin typeface="Segoe UI Semibold"/>
                  <a:ea typeface="+mn-ea"/>
                  <a:cs typeface="Segoe UI Semibold" panose="020B0702040204020203" pitchFamily="34" charset="0"/>
                </a:endParaRPr>
              </a:p>
            </p:txBody>
          </p:sp>
          <p:sp>
            <p:nvSpPr>
              <p:cNvPr id="177" name="Title 1">
                <a:extLst>
                  <a:ext uri="{FF2B5EF4-FFF2-40B4-BE49-F238E27FC236}">
                    <a16:creationId xmlns:a16="http://schemas.microsoft.com/office/drawing/2014/main" id="{9EB4C626-84C0-BECB-492C-DABD47B09A07}"/>
                  </a:ext>
                </a:extLst>
              </p:cNvPr>
              <p:cNvSpPr txBox="1">
                <a:spLocks/>
              </p:cNvSpPr>
              <p:nvPr/>
            </p:nvSpPr>
            <p:spPr>
              <a:xfrm>
                <a:off x="5912652" y="4351813"/>
                <a:ext cx="913678" cy="15388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Endpoints</a:t>
                </a:r>
                <a:endParaRPr kumimoji="0" lang="en-US" sz="1000" b="0" i="1"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endParaRPr>
              </a:p>
            </p:txBody>
          </p:sp>
          <p:grpSp>
            <p:nvGrpSpPr>
              <p:cNvPr id="24" name="Group 17">
                <a:extLst>
                  <a:ext uri="{FF2B5EF4-FFF2-40B4-BE49-F238E27FC236}">
                    <a16:creationId xmlns:a16="http://schemas.microsoft.com/office/drawing/2014/main" id="{55B7A337-CC82-39F7-77DC-E3E592AAD90A}"/>
                  </a:ext>
                  <a:ext uri="{C183D7F6-B498-43B3-948B-1728B52AA6E4}">
                    <adec:decorative xmlns:adec="http://schemas.microsoft.com/office/drawing/2017/decorative" val="1"/>
                  </a:ext>
                </a:extLst>
              </p:cNvPr>
              <p:cNvGrpSpPr>
                <a:grpSpLocks noChangeAspect="1"/>
              </p:cNvGrpSpPr>
              <p:nvPr/>
            </p:nvGrpSpPr>
            <p:grpSpPr bwMode="auto">
              <a:xfrm>
                <a:off x="6159941" y="2619583"/>
                <a:ext cx="419100" cy="417513"/>
                <a:chOff x="3405" y="1696"/>
                <a:chExt cx="264" cy="263"/>
              </a:xfrm>
            </p:grpSpPr>
            <p:sp>
              <p:nvSpPr>
                <p:cNvPr id="25" name="Freeform 18">
                  <a:extLst>
                    <a:ext uri="{FF2B5EF4-FFF2-40B4-BE49-F238E27FC236}">
                      <a16:creationId xmlns:a16="http://schemas.microsoft.com/office/drawing/2014/main" id="{C8BD1F96-2981-3498-4C68-776A9C60082A}"/>
                    </a:ext>
                  </a:extLst>
                </p:cNvPr>
                <p:cNvSpPr>
                  <a:spLocks/>
                </p:cNvSpPr>
                <p:nvPr/>
              </p:nvSpPr>
              <p:spPr bwMode="auto">
                <a:xfrm>
                  <a:off x="3405" y="1696"/>
                  <a:ext cx="66" cy="65"/>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26" name="Freeform 19">
                  <a:extLst>
                    <a:ext uri="{FF2B5EF4-FFF2-40B4-BE49-F238E27FC236}">
                      <a16:creationId xmlns:a16="http://schemas.microsoft.com/office/drawing/2014/main" id="{04C34A2D-1AC7-6866-6907-DA754924F1ED}"/>
                    </a:ext>
                  </a:extLst>
                </p:cNvPr>
                <p:cNvSpPr>
                  <a:spLocks/>
                </p:cNvSpPr>
                <p:nvPr/>
              </p:nvSpPr>
              <p:spPr bwMode="auto">
                <a:xfrm>
                  <a:off x="3405" y="1894"/>
                  <a:ext cx="66" cy="65"/>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27" name="Freeform 20">
                  <a:extLst>
                    <a:ext uri="{FF2B5EF4-FFF2-40B4-BE49-F238E27FC236}">
                      <a16:creationId xmlns:a16="http://schemas.microsoft.com/office/drawing/2014/main" id="{EFB86BC1-FC8C-A482-B8C4-723E585F51DD}"/>
                    </a:ext>
                  </a:extLst>
                </p:cNvPr>
                <p:cNvSpPr>
                  <a:spLocks/>
                </p:cNvSpPr>
                <p:nvPr/>
              </p:nvSpPr>
              <p:spPr bwMode="auto">
                <a:xfrm>
                  <a:off x="3604" y="1696"/>
                  <a:ext cx="65" cy="65"/>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28" name="Freeform 21">
                  <a:extLst>
                    <a:ext uri="{FF2B5EF4-FFF2-40B4-BE49-F238E27FC236}">
                      <a16:creationId xmlns:a16="http://schemas.microsoft.com/office/drawing/2014/main" id="{8A9F2758-AD0D-F754-0D80-46384B49929B}"/>
                    </a:ext>
                  </a:extLst>
                </p:cNvPr>
                <p:cNvSpPr>
                  <a:spLocks/>
                </p:cNvSpPr>
                <p:nvPr/>
              </p:nvSpPr>
              <p:spPr bwMode="auto">
                <a:xfrm>
                  <a:off x="3604" y="1894"/>
                  <a:ext cx="65" cy="65"/>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30" name="Freeform 22">
                  <a:extLst>
                    <a:ext uri="{FF2B5EF4-FFF2-40B4-BE49-F238E27FC236}">
                      <a16:creationId xmlns:a16="http://schemas.microsoft.com/office/drawing/2014/main" id="{A3585CEF-D216-2D9E-F7AE-7285E85F3599}"/>
                    </a:ext>
                  </a:extLst>
                </p:cNvPr>
                <p:cNvSpPr>
                  <a:spLocks/>
                </p:cNvSpPr>
                <p:nvPr/>
              </p:nvSpPr>
              <p:spPr bwMode="auto">
                <a:xfrm>
                  <a:off x="3503" y="1761"/>
                  <a:ext cx="67" cy="67"/>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31" name="Freeform 23">
                  <a:extLst>
                    <a:ext uri="{FF2B5EF4-FFF2-40B4-BE49-F238E27FC236}">
                      <a16:creationId xmlns:a16="http://schemas.microsoft.com/office/drawing/2014/main" id="{AC299C2C-3372-90C3-EB47-48333268FC49}"/>
                    </a:ext>
                  </a:extLst>
                </p:cNvPr>
                <p:cNvSpPr>
                  <a:spLocks/>
                </p:cNvSpPr>
                <p:nvPr/>
              </p:nvSpPr>
              <p:spPr bwMode="auto">
                <a:xfrm>
                  <a:off x="3486" y="1845"/>
                  <a:ext cx="101" cy="48"/>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grpSp>
          <p:grpSp>
            <p:nvGrpSpPr>
              <p:cNvPr id="32" name="Group 16">
                <a:extLst>
                  <a:ext uri="{FF2B5EF4-FFF2-40B4-BE49-F238E27FC236}">
                    <a16:creationId xmlns:a16="http://schemas.microsoft.com/office/drawing/2014/main" id="{7A87246D-A4DA-5017-B428-C1A1BCE597C0}"/>
                  </a:ext>
                  <a:ext uri="{C183D7F6-B498-43B3-948B-1728B52AA6E4}">
                    <adec:decorative xmlns:adec="http://schemas.microsoft.com/office/drawing/2017/decorative" val="1"/>
                  </a:ext>
                </a:extLst>
              </p:cNvPr>
              <p:cNvGrpSpPr>
                <a:grpSpLocks noChangeAspect="1"/>
              </p:cNvGrpSpPr>
              <p:nvPr/>
            </p:nvGrpSpPr>
            <p:grpSpPr bwMode="auto">
              <a:xfrm>
                <a:off x="6163116" y="4663901"/>
                <a:ext cx="412751" cy="396875"/>
                <a:chOff x="6402" y="4040"/>
                <a:chExt cx="312" cy="300"/>
              </a:xfrm>
            </p:grpSpPr>
            <p:sp>
              <p:nvSpPr>
                <p:cNvPr id="33" name="Freeform 17">
                  <a:extLst>
                    <a:ext uri="{FF2B5EF4-FFF2-40B4-BE49-F238E27FC236}">
                      <a16:creationId xmlns:a16="http://schemas.microsoft.com/office/drawing/2014/main" id="{2624EA46-71B3-F0B0-1808-E4BC9AFDF0C4}"/>
                    </a:ext>
                  </a:extLst>
                </p:cNvPr>
                <p:cNvSpPr>
                  <a:spLocks/>
                </p:cNvSpPr>
                <p:nvPr/>
              </p:nvSpPr>
              <p:spPr bwMode="auto">
                <a:xfrm>
                  <a:off x="6402" y="4101"/>
                  <a:ext cx="300" cy="239"/>
                </a:xfrm>
                <a:custGeom>
                  <a:avLst/>
                  <a:gdLst>
                    <a:gd name="T0" fmla="*/ 0 w 403"/>
                    <a:gd name="T1" fmla="*/ 99 h 320"/>
                    <a:gd name="T2" fmla="*/ 0 w 403"/>
                    <a:gd name="T3" fmla="*/ 99 h 320"/>
                    <a:gd name="T4" fmla="*/ 1 w 403"/>
                    <a:gd name="T5" fmla="*/ 99 h 320"/>
                    <a:gd name="T6" fmla="*/ 81 w 403"/>
                    <a:gd name="T7" fmla="*/ 99 h 320"/>
                    <a:gd name="T8" fmla="*/ 108 w 403"/>
                    <a:gd name="T9" fmla="*/ 126 h 320"/>
                    <a:gd name="T10" fmla="*/ 108 w 403"/>
                    <a:gd name="T11" fmla="*/ 254 h 320"/>
                    <a:gd name="T12" fmla="*/ 189 w 403"/>
                    <a:gd name="T13" fmla="*/ 254 h 320"/>
                    <a:gd name="T14" fmla="*/ 189 w 403"/>
                    <a:gd name="T15" fmla="*/ 293 h 320"/>
                    <a:gd name="T16" fmla="*/ 136 w 403"/>
                    <a:gd name="T17" fmla="*/ 293 h 320"/>
                    <a:gd name="T18" fmla="*/ 136 w 403"/>
                    <a:gd name="T19" fmla="*/ 320 h 320"/>
                    <a:gd name="T20" fmla="*/ 269 w 403"/>
                    <a:gd name="T21" fmla="*/ 320 h 320"/>
                    <a:gd name="T22" fmla="*/ 269 w 403"/>
                    <a:gd name="T23" fmla="*/ 294 h 320"/>
                    <a:gd name="T24" fmla="*/ 232 w 403"/>
                    <a:gd name="T25" fmla="*/ 294 h 320"/>
                    <a:gd name="T26" fmla="*/ 228 w 403"/>
                    <a:gd name="T27" fmla="*/ 293 h 320"/>
                    <a:gd name="T28" fmla="*/ 216 w 403"/>
                    <a:gd name="T29" fmla="*/ 288 h 320"/>
                    <a:gd name="T30" fmla="*/ 206 w 403"/>
                    <a:gd name="T31" fmla="*/ 267 h 320"/>
                    <a:gd name="T32" fmla="*/ 206 w 403"/>
                    <a:gd name="T33" fmla="*/ 254 h 320"/>
                    <a:gd name="T34" fmla="*/ 206 w 403"/>
                    <a:gd name="T35" fmla="*/ 134 h 320"/>
                    <a:gd name="T36" fmla="*/ 232 w 403"/>
                    <a:gd name="T37" fmla="*/ 107 h 320"/>
                    <a:gd name="T38" fmla="*/ 403 w 403"/>
                    <a:gd name="T39" fmla="*/ 107 h 320"/>
                    <a:gd name="T40" fmla="*/ 403 w 403"/>
                    <a:gd name="T41" fmla="*/ 0 h 320"/>
                    <a:gd name="T42" fmla="*/ 304 w 403"/>
                    <a:gd name="T43" fmla="*/ 0 h 320"/>
                    <a:gd name="T44" fmla="*/ 291 w 403"/>
                    <a:gd name="T45" fmla="*/ 13 h 320"/>
                    <a:gd name="T46" fmla="*/ 225 w 403"/>
                    <a:gd name="T47" fmla="*/ 80 h 320"/>
                    <a:gd name="T48" fmla="*/ 206 w 403"/>
                    <a:gd name="T49" fmla="*/ 99 h 320"/>
                    <a:gd name="T50" fmla="*/ 187 w 403"/>
                    <a:gd name="T51" fmla="*/ 80 h 320"/>
                    <a:gd name="T52" fmla="*/ 120 w 403"/>
                    <a:gd name="T53" fmla="*/ 13 h 320"/>
                    <a:gd name="T54" fmla="*/ 107 w 403"/>
                    <a:gd name="T55" fmla="*/ 0 h 320"/>
                    <a:gd name="T56" fmla="*/ 0 w 403"/>
                    <a:gd name="T57" fmla="*/ 0 h 320"/>
                    <a:gd name="T58" fmla="*/ 0 w 403"/>
                    <a:gd name="T59" fmla="*/ 9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3" h="320">
                      <a:moveTo>
                        <a:pt x="0" y="99"/>
                      </a:moveTo>
                      <a:lnTo>
                        <a:pt x="0" y="99"/>
                      </a:lnTo>
                      <a:cubicBezTo>
                        <a:pt x="1" y="99"/>
                        <a:pt x="1" y="99"/>
                        <a:pt x="1" y="99"/>
                      </a:cubicBezTo>
                      <a:lnTo>
                        <a:pt x="81" y="99"/>
                      </a:lnTo>
                      <a:cubicBezTo>
                        <a:pt x="96" y="99"/>
                        <a:pt x="108" y="111"/>
                        <a:pt x="108" y="126"/>
                      </a:cubicBezTo>
                      <a:lnTo>
                        <a:pt x="108" y="254"/>
                      </a:lnTo>
                      <a:lnTo>
                        <a:pt x="189" y="254"/>
                      </a:lnTo>
                      <a:lnTo>
                        <a:pt x="189" y="293"/>
                      </a:lnTo>
                      <a:lnTo>
                        <a:pt x="136" y="293"/>
                      </a:lnTo>
                      <a:lnTo>
                        <a:pt x="136" y="320"/>
                      </a:lnTo>
                      <a:lnTo>
                        <a:pt x="269" y="320"/>
                      </a:lnTo>
                      <a:lnTo>
                        <a:pt x="269" y="294"/>
                      </a:lnTo>
                      <a:lnTo>
                        <a:pt x="232" y="294"/>
                      </a:lnTo>
                      <a:cubicBezTo>
                        <a:pt x="231" y="294"/>
                        <a:pt x="229" y="294"/>
                        <a:pt x="228" y="293"/>
                      </a:cubicBezTo>
                      <a:cubicBezTo>
                        <a:pt x="223" y="293"/>
                        <a:pt x="219" y="291"/>
                        <a:pt x="216" y="288"/>
                      </a:cubicBezTo>
                      <a:cubicBezTo>
                        <a:pt x="210" y="283"/>
                        <a:pt x="206" y="276"/>
                        <a:pt x="206" y="267"/>
                      </a:cubicBezTo>
                      <a:lnTo>
                        <a:pt x="206" y="254"/>
                      </a:lnTo>
                      <a:lnTo>
                        <a:pt x="206" y="134"/>
                      </a:lnTo>
                      <a:cubicBezTo>
                        <a:pt x="206" y="119"/>
                        <a:pt x="218" y="107"/>
                        <a:pt x="232" y="107"/>
                      </a:cubicBezTo>
                      <a:lnTo>
                        <a:pt x="403" y="107"/>
                      </a:lnTo>
                      <a:lnTo>
                        <a:pt x="403" y="0"/>
                      </a:lnTo>
                      <a:lnTo>
                        <a:pt x="304" y="0"/>
                      </a:lnTo>
                      <a:lnTo>
                        <a:pt x="291" y="13"/>
                      </a:lnTo>
                      <a:lnTo>
                        <a:pt x="225" y="80"/>
                      </a:lnTo>
                      <a:lnTo>
                        <a:pt x="206" y="99"/>
                      </a:lnTo>
                      <a:lnTo>
                        <a:pt x="187" y="80"/>
                      </a:lnTo>
                      <a:lnTo>
                        <a:pt x="120" y="13"/>
                      </a:lnTo>
                      <a:lnTo>
                        <a:pt x="107" y="0"/>
                      </a:lnTo>
                      <a:lnTo>
                        <a:pt x="0" y="0"/>
                      </a:lnTo>
                      <a:lnTo>
                        <a:pt x="0" y="99"/>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sp>
              <p:nvSpPr>
                <p:cNvPr id="34" name="Freeform 18">
                  <a:extLst>
                    <a:ext uri="{FF2B5EF4-FFF2-40B4-BE49-F238E27FC236}">
                      <a16:creationId xmlns:a16="http://schemas.microsoft.com/office/drawing/2014/main" id="{DAAAB10C-B5B1-C0D5-3CF0-655577FAE399}"/>
                    </a:ext>
                  </a:extLst>
                </p:cNvPr>
                <p:cNvSpPr>
                  <a:spLocks noEditPoints="1"/>
                </p:cNvSpPr>
                <p:nvPr/>
              </p:nvSpPr>
              <p:spPr bwMode="auto">
                <a:xfrm>
                  <a:off x="6403" y="4195"/>
                  <a:ext cx="60" cy="109"/>
                </a:xfrm>
                <a:custGeom>
                  <a:avLst/>
                  <a:gdLst>
                    <a:gd name="T0" fmla="*/ 24 w 80"/>
                    <a:gd name="T1" fmla="*/ 128 h 147"/>
                    <a:gd name="T2" fmla="*/ 24 w 80"/>
                    <a:gd name="T3" fmla="*/ 128 h 147"/>
                    <a:gd name="T4" fmla="*/ 24 w 80"/>
                    <a:gd name="T5" fmla="*/ 107 h 147"/>
                    <a:gd name="T6" fmla="*/ 50 w 80"/>
                    <a:gd name="T7" fmla="*/ 107 h 147"/>
                    <a:gd name="T8" fmla="*/ 50 w 80"/>
                    <a:gd name="T9" fmla="*/ 128 h 147"/>
                    <a:gd name="T10" fmla="*/ 50 w 80"/>
                    <a:gd name="T11" fmla="*/ 133 h 147"/>
                    <a:gd name="T12" fmla="*/ 24 w 80"/>
                    <a:gd name="T13" fmla="*/ 133 h 147"/>
                    <a:gd name="T14" fmla="*/ 24 w 80"/>
                    <a:gd name="T15" fmla="*/ 128 h 147"/>
                    <a:gd name="T16" fmla="*/ 0 w 80"/>
                    <a:gd name="T17" fmla="*/ 147 h 147"/>
                    <a:gd name="T18" fmla="*/ 0 w 80"/>
                    <a:gd name="T19" fmla="*/ 147 h 147"/>
                    <a:gd name="T20" fmla="*/ 80 w 80"/>
                    <a:gd name="T21" fmla="*/ 146 h 147"/>
                    <a:gd name="T22" fmla="*/ 80 w 80"/>
                    <a:gd name="T23" fmla="*/ 128 h 147"/>
                    <a:gd name="T24" fmla="*/ 80 w 80"/>
                    <a:gd name="T25" fmla="*/ 0 h 147"/>
                    <a:gd name="T26" fmla="*/ 0 w 80"/>
                    <a:gd name="T27" fmla="*/ 0 h 147"/>
                    <a:gd name="T28" fmla="*/ 0 w 80"/>
                    <a:gd name="T29" fmla="*/ 128 h 147"/>
                    <a:gd name="T30" fmla="*/ 0 w 80"/>
                    <a:gd name="T3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7">
                      <a:moveTo>
                        <a:pt x="24" y="128"/>
                      </a:moveTo>
                      <a:lnTo>
                        <a:pt x="24" y="128"/>
                      </a:lnTo>
                      <a:lnTo>
                        <a:pt x="24" y="107"/>
                      </a:lnTo>
                      <a:lnTo>
                        <a:pt x="50" y="107"/>
                      </a:lnTo>
                      <a:lnTo>
                        <a:pt x="50" y="128"/>
                      </a:lnTo>
                      <a:lnTo>
                        <a:pt x="50" y="133"/>
                      </a:lnTo>
                      <a:lnTo>
                        <a:pt x="24" y="133"/>
                      </a:lnTo>
                      <a:lnTo>
                        <a:pt x="24" y="128"/>
                      </a:lnTo>
                      <a:close/>
                      <a:moveTo>
                        <a:pt x="0" y="147"/>
                      </a:moveTo>
                      <a:lnTo>
                        <a:pt x="0" y="147"/>
                      </a:lnTo>
                      <a:lnTo>
                        <a:pt x="80" y="146"/>
                      </a:lnTo>
                      <a:lnTo>
                        <a:pt x="80" y="128"/>
                      </a:lnTo>
                      <a:lnTo>
                        <a:pt x="80" y="0"/>
                      </a:lnTo>
                      <a:lnTo>
                        <a:pt x="0" y="0"/>
                      </a:lnTo>
                      <a:lnTo>
                        <a:pt x="0" y="128"/>
                      </a:lnTo>
                      <a:lnTo>
                        <a:pt x="0" y="147"/>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sp>
              <p:nvSpPr>
                <p:cNvPr id="35" name="Freeform 19">
                  <a:extLst>
                    <a:ext uri="{FF2B5EF4-FFF2-40B4-BE49-F238E27FC236}">
                      <a16:creationId xmlns:a16="http://schemas.microsoft.com/office/drawing/2014/main" id="{04DF3BA9-50BC-6838-9E41-E6C2006535C3}"/>
                    </a:ext>
                  </a:extLst>
                </p:cNvPr>
                <p:cNvSpPr>
                  <a:spLocks/>
                </p:cNvSpPr>
                <p:nvPr/>
              </p:nvSpPr>
              <p:spPr bwMode="auto">
                <a:xfrm>
                  <a:off x="6506" y="4040"/>
                  <a:ext cx="99" cy="107"/>
                </a:xfrm>
                <a:custGeom>
                  <a:avLst/>
                  <a:gdLst>
                    <a:gd name="T0" fmla="*/ 67 w 133"/>
                    <a:gd name="T1" fmla="*/ 143 h 143"/>
                    <a:gd name="T2" fmla="*/ 67 w 133"/>
                    <a:gd name="T3" fmla="*/ 143 h 143"/>
                    <a:gd name="T4" fmla="*/ 128 w 133"/>
                    <a:gd name="T5" fmla="*/ 82 h 143"/>
                    <a:gd name="T6" fmla="*/ 133 w 133"/>
                    <a:gd name="T7" fmla="*/ 76 h 143"/>
                    <a:gd name="T8" fmla="*/ 113 w 133"/>
                    <a:gd name="T9" fmla="*/ 56 h 143"/>
                    <a:gd name="T10" fmla="*/ 88 w 133"/>
                    <a:gd name="T11" fmla="*/ 82 h 143"/>
                    <a:gd name="T12" fmla="*/ 81 w 133"/>
                    <a:gd name="T13" fmla="*/ 89 h 143"/>
                    <a:gd name="T14" fmla="*/ 81 w 133"/>
                    <a:gd name="T15" fmla="*/ 82 h 143"/>
                    <a:gd name="T16" fmla="*/ 81 w 133"/>
                    <a:gd name="T17" fmla="*/ 0 h 143"/>
                    <a:gd name="T18" fmla="*/ 52 w 133"/>
                    <a:gd name="T19" fmla="*/ 0 h 143"/>
                    <a:gd name="T20" fmla="*/ 52 w 133"/>
                    <a:gd name="T21" fmla="*/ 82 h 143"/>
                    <a:gd name="T22" fmla="*/ 52 w 133"/>
                    <a:gd name="T23" fmla="*/ 89 h 143"/>
                    <a:gd name="T24" fmla="*/ 46 w 133"/>
                    <a:gd name="T25" fmla="*/ 82 h 143"/>
                    <a:gd name="T26" fmla="*/ 20 w 133"/>
                    <a:gd name="T27" fmla="*/ 56 h 143"/>
                    <a:gd name="T28" fmla="*/ 0 w 133"/>
                    <a:gd name="T29" fmla="*/ 76 h 143"/>
                    <a:gd name="T30" fmla="*/ 6 w 133"/>
                    <a:gd name="T31" fmla="*/ 82 h 143"/>
                    <a:gd name="T32" fmla="*/ 67 w 133"/>
                    <a:gd name="T33"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43">
                      <a:moveTo>
                        <a:pt x="67" y="143"/>
                      </a:moveTo>
                      <a:lnTo>
                        <a:pt x="67" y="143"/>
                      </a:lnTo>
                      <a:lnTo>
                        <a:pt x="128" y="82"/>
                      </a:lnTo>
                      <a:lnTo>
                        <a:pt x="133" y="76"/>
                      </a:lnTo>
                      <a:lnTo>
                        <a:pt x="113" y="56"/>
                      </a:lnTo>
                      <a:lnTo>
                        <a:pt x="88" y="82"/>
                      </a:lnTo>
                      <a:lnTo>
                        <a:pt x="81" y="89"/>
                      </a:lnTo>
                      <a:lnTo>
                        <a:pt x="81" y="82"/>
                      </a:lnTo>
                      <a:lnTo>
                        <a:pt x="81" y="0"/>
                      </a:lnTo>
                      <a:lnTo>
                        <a:pt x="52" y="0"/>
                      </a:lnTo>
                      <a:lnTo>
                        <a:pt x="52" y="82"/>
                      </a:lnTo>
                      <a:lnTo>
                        <a:pt x="52" y="89"/>
                      </a:lnTo>
                      <a:lnTo>
                        <a:pt x="46" y="82"/>
                      </a:lnTo>
                      <a:lnTo>
                        <a:pt x="20" y="56"/>
                      </a:lnTo>
                      <a:lnTo>
                        <a:pt x="0" y="76"/>
                      </a:lnTo>
                      <a:lnTo>
                        <a:pt x="6" y="82"/>
                      </a:lnTo>
                      <a:lnTo>
                        <a:pt x="67" y="143"/>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sp>
              <p:nvSpPr>
                <p:cNvPr id="36" name="Freeform 20">
                  <a:extLst>
                    <a:ext uri="{FF2B5EF4-FFF2-40B4-BE49-F238E27FC236}">
                      <a16:creationId xmlns:a16="http://schemas.microsoft.com/office/drawing/2014/main" id="{9D5DA1D1-B57D-F487-90E7-30A81AC103A0}"/>
                    </a:ext>
                  </a:extLst>
                </p:cNvPr>
                <p:cNvSpPr>
                  <a:spLocks noEditPoints="1"/>
                </p:cNvSpPr>
                <p:nvPr/>
              </p:nvSpPr>
              <p:spPr bwMode="auto">
                <a:xfrm>
                  <a:off x="6575" y="4201"/>
                  <a:ext cx="139" cy="99"/>
                </a:xfrm>
                <a:custGeom>
                  <a:avLst/>
                  <a:gdLst>
                    <a:gd name="T0" fmla="*/ 111 w 187"/>
                    <a:gd name="T1" fmla="*/ 120 h 133"/>
                    <a:gd name="T2" fmla="*/ 111 w 187"/>
                    <a:gd name="T3" fmla="*/ 120 h 133"/>
                    <a:gd name="T4" fmla="*/ 111 w 187"/>
                    <a:gd name="T5" fmla="*/ 120 h 133"/>
                    <a:gd name="T6" fmla="*/ 71 w 187"/>
                    <a:gd name="T7" fmla="*/ 120 h 133"/>
                    <a:gd name="T8" fmla="*/ 71 w 187"/>
                    <a:gd name="T9" fmla="*/ 120 h 133"/>
                    <a:gd name="T10" fmla="*/ 71 w 187"/>
                    <a:gd name="T11" fmla="*/ 93 h 133"/>
                    <a:gd name="T12" fmla="*/ 111 w 187"/>
                    <a:gd name="T13" fmla="*/ 93 h 133"/>
                    <a:gd name="T14" fmla="*/ 111 w 187"/>
                    <a:gd name="T15" fmla="*/ 120 h 133"/>
                    <a:gd name="T16" fmla="*/ 187 w 187"/>
                    <a:gd name="T17" fmla="*/ 0 h 133"/>
                    <a:gd name="T18" fmla="*/ 187 w 187"/>
                    <a:gd name="T19" fmla="*/ 0 h 133"/>
                    <a:gd name="T20" fmla="*/ 171 w 187"/>
                    <a:gd name="T21" fmla="*/ 0 h 133"/>
                    <a:gd name="T22" fmla="*/ 0 w 187"/>
                    <a:gd name="T23" fmla="*/ 0 h 133"/>
                    <a:gd name="T24" fmla="*/ 0 w 187"/>
                    <a:gd name="T25" fmla="*/ 120 h 133"/>
                    <a:gd name="T26" fmla="*/ 0 w 187"/>
                    <a:gd name="T27" fmla="*/ 133 h 133"/>
                    <a:gd name="T28" fmla="*/ 187 w 187"/>
                    <a:gd name="T29" fmla="*/ 133 h 133"/>
                    <a:gd name="T30" fmla="*/ 187 w 187"/>
                    <a:gd name="T3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33">
                      <a:moveTo>
                        <a:pt x="111" y="120"/>
                      </a:moveTo>
                      <a:lnTo>
                        <a:pt x="111" y="120"/>
                      </a:lnTo>
                      <a:lnTo>
                        <a:pt x="111" y="120"/>
                      </a:lnTo>
                      <a:lnTo>
                        <a:pt x="71" y="120"/>
                      </a:lnTo>
                      <a:lnTo>
                        <a:pt x="71" y="120"/>
                      </a:lnTo>
                      <a:lnTo>
                        <a:pt x="71" y="93"/>
                      </a:lnTo>
                      <a:lnTo>
                        <a:pt x="111" y="93"/>
                      </a:lnTo>
                      <a:lnTo>
                        <a:pt x="111" y="120"/>
                      </a:lnTo>
                      <a:close/>
                      <a:moveTo>
                        <a:pt x="187" y="0"/>
                      </a:moveTo>
                      <a:lnTo>
                        <a:pt x="187" y="0"/>
                      </a:lnTo>
                      <a:lnTo>
                        <a:pt x="171" y="0"/>
                      </a:lnTo>
                      <a:lnTo>
                        <a:pt x="0" y="0"/>
                      </a:lnTo>
                      <a:lnTo>
                        <a:pt x="0" y="120"/>
                      </a:lnTo>
                      <a:lnTo>
                        <a:pt x="0" y="133"/>
                      </a:lnTo>
                      <a:lnTo>
                        <a:pt x="187" y="133"/>
                      </a:lnTo>
                      <a:lnTo>
                        <a:pt x="187"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grpSp>
          <p:cxnSp>
            <p:nvCxnSpPr>
              <p:cNvPr id="38" name="Connector: Elbow 37">
                <a:extLst>
                  <a:ext uri="{FF2B5EF4-FFF2-40B4-BE49-F238E27FC236}">
                    <a16:creationId xmlns:a16="http://schemas.microsoft.com/office/drawing/2014/main" id="{AF015013-5A75-214E-4CF1-A4A14CC117DC}"/>
                  </a:ext>
                </a:extLst>
              </p:cNvPr>
              <p:cNvCxnSpPr>
                <a:cxnSpLocks/>
                <a:stCxn id="39" idx="3"/>
                <a:endCxn id="137" idx="1"/>
              </p:cNvCxnSpPr>
              <p:nvPr/>
            </p:nvCxnSpPr>
            <p:spPr>
              <a:xfrm>
                <a:off x="6800848" y="2867389"/>
                <a:ext cx="893995" cy="981852"/>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43" name="Connector: Elbow 42">
                <a:extLst>
                  <a:ext uri="{FF2B5EF4-FFF2-40B4-BE49-F238E27FC236}">
                    <a16:creationId xmlns:a16="http://schemas.microsoft.com/office/drawing/2014/main" id="{CB403835-E674-79F8-E4F1-2E897D67023F}"/>
                  </a:ext>
                </a:extLst>
              </p:cNvPr>
              <p:cNvCxnSpPr>
                <a:cxnSpLocks/>
                <a:stCxn id="40" idx="3"/>
                <a:endCxn id="137" idx="1"/>
              </p:cNvCxnSpPr>
              <p:nvPr/>
            </p:nvCxnSpPr>
            <p:spPr>
              <a:xfrm flipV="1">
                <a:off x="6800848" y="3849241"/>
                <a:ext cx="893995" cy="981851"/>
              </a:xfrm>
              <a:prstGeom prst="bentConnector3">
                <a:avLst>
                  <a:gd name="adj1" fmla="val 50000"/>
                </a:avLst>
              </a:prstGeom>
              <a:noFill/>
              <a:ln w="9525" cap="flat" cmpd="sng" algn="ctr">
                <a:solidFill>
                  <a:srgbClr val="737373"/>
                </a:solidFill>
                <a:prstDash val="solid"/>
                <a:headEnd type="none" w="lg" len="med"/>
                <a:tailEnd type="arrow" w="med" len="sm"/>
              </a:ln>
              <a:effectLst/>
            </p:spPr>
          </p:cxnSp>
        </p:grpSp>
        <p:sp>
          <p:nvSpPr>
            <p:cNvPr id="178" name="TextBox 177">
              <a:extLst>
                <a:ext uri="{FF2B5EF4-FFF2-40B4-BE49-F238E27FC236}">
                  <a16:creationId xmlns:a16="http://schemas.microsoft.com/office/drawing/2014/main" id="{EFDEC1CF-5B46-3357-375D-5D0419FF75A8}"/>
                </a:ext>
              </a:extLst>
            </p:cNvPr>
            <p:cNvSpPr txBox="1"/>
            <p:nvPr/>
          </p:nvSpPr>
          <p:spPr>
            <a:xfrm>
              <a:off x="5737957" y="5304664"/>
              <a:ext cx="1263068" cy="276999"/>
            </a:xfrm>
            <a:prstGeom prst="rect">
              <a:avLst/>
            </a:prstGeom>
            <a:noFill/>
          </p:spPr>
          <p:txBody>
            <a:bodyPr wrap="square" lIns="0" tIns="0" rIns="0" bIns="0" rtlCol="0" anchor="t">
              <a:spAutoFit/>
            </a:bodyPr>
            <a:lstStyle/>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Intune</a:t>
              </a:r>
            </a:p>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Azure AD</a:t>
              </a:r>
              <a:endParaRPr kumimoji="0" lang="en-US" sz="1000" b="1"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endParaRPr>
            </a:p>
          </p:txBody>
        </p:sp>
      </p:grpSp>
    </p:spTree>
    <p:extLst>
      <p:ext uri="{BB962C8B-B14F-4D97-AF65-F5344CB8AC3E}">
        <p14:creationId xmlns:p14="http://schemas.microsoft.com/office/powerpoint/2010/main" val="190403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decel="100000" fill="hold" grpId="1" nodeType="withEffect">
                                  <p:stCondLst>
                                    <p:cond delay="0"/>
                                  </p:stCondLst>
                                  <p:childTnLst>
                                    <p:animMotion origin="layout" path="M 6.25E-7 -2.59259E-6 L -0.02591 -2.59259E-6 " pathEditMode="relative" rAng="0" ptsTypes="AA">
                                      <p:cBhvr>
                                        <p:cTn id="9" dur="750" spd="-100000" fill="hold"/>
                                        <p:tgtEl>
                                          <p:spTgt spid="15"/>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42" presetClass="path" presetSubtype="0" decel="100000" fill="hold" grpId="1" nodeType="withEffect">
                                  <p:stCondLst>
                                    <p:cond delay="250"/>
                                  </p:stCondLst>
                                  <p:childTnLst>
                                    <p:animMotion origin="layout" path="M 4.58333E-6 -3.33333E-6 L -0.02592 -3.33333E-6 " pathEditMode="relative" rAng="0" ptsTypes="AA">
                                      <p:cBhvr>
                                        <p:cTn id="14" dur="750" spd="-100000" fill="hold"/>
                                        <p:tgtEl>
                                          <p:spTgt spid="12"/>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42" presetClass="path" presetSubtype="0" decel="100000" fill="hold" grpId="1" nodeType="withEffect">
                                  <p:stCondLst>
                                    <p:cond delay="500"/>
                                  </p:stCondLst>
                                  <p:childTnLst>
                                    <p:animMotion origin="layout" path="M 4.58333E-6 -4.07407E-6 L -0.02592 -4.07407E-6 " pathEditMode="relative" rAng="0" ptsTypes="AA">
                                      <p:cBhvr>
                                        <p:cTn id="19" dur="750" spd="-100000" fill="hold"/>
                                        <p:tgtEl>
                                          <p:spTgt spid="16"/>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42" presetClass="path" presetSubtype="0" decel="100000" fill="hold" grpId="1" nodeType="withEffect">
                                  <p:stCondLst>
                                    <p:cond delay="750"/>
                                  </p:stCondLst>
                                  <p:childTnLst>
                                    <p:animMotion origin="layout" path="M 4.58333E-6 4.81481E-6 L -0.02592 4.81481E-6 " pathEditMode="relative" rAng="0" ptsTypes="AA">
                                      <p:cBhvr>
                                        <p:cTn id="24" dur="750" spd="-100000" fill="hold"/>
                                        <p:tgtEl>
                                          <p:spTgt spid="17"/>
                                        </p:tgtEl>
                                        <p:attrNameLst>
                                          <p:attrName>ppt_x</p:attrName>
                                          <p:attrName>ppt_y</p:attrName>
                                        </p:attrNameLst>
                                      </p:cBhvr>
                                      <p:rCtr x="-1302" y="0"/>
                                    </p:animMotion>
                                  </p:childTnLst>
                                </p:cTn>
                              </p:par>
                              <p:par>
                                <p:cTn id="25" presetID="10" presetClass="entr" presetSubtype="0" fill="hold" nodeType="withEffect">
                                  <p:stCondLst>
                                    <p:cond delay="1000"/>
                                  </p:stCondLst>
                                  <p:childTnLst>
                                    <p:set>
                                      <p:cBhvr>
                                        <p:cTn id="26" dur="1" fill="hold">
                                          <p:stCondLst>
                                            <p:cond delay="0"/>
                                          </p:stCondLst>
                                        </p:cTn>
                                        <p:tgtEl>
                                          <p:spTgt spid="194"/>
                                        </p:tgtEl>
                                        <p:attrNameLst>
                                          <p:attrName>style.visibility</p:attrName>
                                        </p:attrNameLst>
                                      </p:cBhvr>
                                      <p:to>
                                        <p:strVal val="visible"/>
                                      </p:to>
                                    </p:set>
                                    <p:animEffect transition="in" filter="fade">
                                      <p:cBhvr>
                                        <p:cTn id="27" dur="500"/>
                                        <p:tgtEl>
                                          <p:spTgt spid="194"/>
                                        </p:tgtEl>
                                      </p:cBhvr>
                                    </p:animEffect>
                                  </p:childTnLst>
                                </p:cTn>
                              </p:par>
                              <p:par>
                                <p:cTn id="28" presetID="42" presetClass="path" presetSubtype="0" decel="100000" fill="hold" nodeType="withEffect">
                                  <p:stCondLst>
                                    <p:cond delay="1000"/>
                                  </p:stCondLst>
                                  <p:childTnLst>
                                    <p:animMotion origin="layout" path="M -2.5E-6 2.96296E-6 L -0.02591 2.96296E-6 " pathEditMode="relative" rAng="0" ptsTypes="AA">
                                      <p:cBhvr>
                                        <p:cTn id="29" dur="750" spd="-100000" fill="hold"/>
                                        <p:tgtEl>
                                          <p:spTgt spid="194"/>
                                        </p:tgtEl>
                                        <p:attrNameLst>
                                          <p:attrName>ppt_x</p:attrName>
                                          <p:attrName>ppt_y</p:attrName>
                                        </p:attrNameLst>
                                      </p:cBhvr>
                                      <p:rCtr x="-1302" y="0"/>
                                    </p:animMotion>
                                  </p:childTnLst>
                                </p:cTn>
                              </p:par>
                              <p:par>
                                <p:cTn id="30" presetID="10" presetClass="entr" presetSubtype="0" fill="hold" nodeType="withEffect">
                                  <p:stCondLst>
                                    <p:cond delay="1250"/>
                                  </p:stCondLst>
                                  <p:childTnLst>
                                    <p:set>
                                      <p:cBhvr>
                                        <p:cTn id="31" dur="1" fill="hold">
                                          <p:stCondLst>
                                            <p:cond delay="0"/>
                                          </p:stCondLst>
                                        </p:cTn>
                                        <p:tgtEl>
                                          <p:spTgt spid="189"/>
                                        </p:tgtEl>
                                        <p:attrNameLst>
                                          <p:attrName>style.visibility</p:attrName>
                                        </p:attrNameLst>
                                      </p:cBhvr>
                                      <p:to>
                                        <p:strVal val="visible"/>
                                      </p:to>
                                    </p:set>
                                    <p:animEffect transition="in" filter="fade">
                                      <p:cBhvr>
                                        <p:cTn id="32" dur="500"/>
                                        <p:tgtEl>
                                          <p:spTgt spid="189"/>
                                        </p:tgtEl>
                                      </p:cBhvr>
                                    </p:animEffect>
                                  </p:childTnLst>
                                </p:cTn>
                              </p:par>
                              <p:par>
                                <p:cTn id="33" presetID="42" presetClass="path" presetSubtype="0" decel="100000" fill="hold" nodeType="withEffect">
                                  <p:stCondLst>
                                    <p:cond delay="1250"/>
                                  </p:stCondLst>
                                  <p:childTnLst>
                                    <p:animMotion origin="layout" path="M -2.5E-6 2.96296E-6 L -0.02591 2.96296E-6 " pathEditMode="relative" rAng="0" ptsTypes="AA">
                                      <p:cBhvr>
                                        <p:cTn id="34" dur="750" spd="-100000" fill="hold"/>
                                        <p:tgtEl>
                                          <p:spTgt spid="189"/>
                                        </p:tgtEl>
                                        <p:attrNameLst>
                                          <p:attrName>ppt_x</p:attrName>
                                          <p:attrName>ppt_y</p:attrName>
                                        </p:attrNameLst>
                                      </p:cBhvr>
                                      <p:rCtr x="-1302" y="0"/>
                                    </p:animMotion>
                                  </p:childTnLst>
                                </p:cTn>
                              </p:par>
                              <p:par>
                                <p:cTn id="35" presetID="10" presetClass="entr" presetSubtype="0" fill="hold" nodeType="withEffect">
                                  <p:stCondLst>
                                    <p:cond delay="1500"/>
                                  </p:stCondLst>
                                  <p:childTnLst>
                                    <p:set>
                                      <p:cBhvr>
                                        <p:cTn id="36" dur="1" fill="hold">
                                          <p:stCondLst>
                                            <p:cond delay="0"/>
                                          </p:stCondLst>
                                        </p:cTn>
                                        <p:tgtEl>
                                          <p:spTgt spid="193"/>
                                        </p:tgtEl>
                                        <p:attrNameLst>
                                          <p:attrName>style.visibility</p:attrName>
                                        </p:attrNameLst>
                                      </p:cBhvr>
                                      <p:to>
                                        <p:strVal val="visible"/>
                                      </p:to>
                                    </p:set>
                                    <p:animEffect transition="in" filter="fade">
                                      <p:cBhvr>
                                        <p:cTn id="37" dur="500"/>
                                        <p:tgtEl>
                                          <p:spTgt spid="193"/>
                                        </p:tgtEl>
                                      </p:cBhvr>
                                    </p:animEffect>
                                  </p:childTnLst>
                                </p:cTn>
                              </p:par>
                              <p:par>
                                <p:cTn id="38" presetID="42" presetClass="path" presetSubtype="0" decel="100000" fill="hold" nodeType="withEffect">
                                  <p:stCondLst>
                                    <p:cond delay="1500"/>
                                  </p:stCondLst>
                                  <p:childTnLst>
                                    <p:animMotion origin="layout" path="M -2.5E-6 2.96296E-6 L -0.02591 2.96296E-6 " pathEditMode="relative" rAng="0" ptsTypes="AA">
                                      <p:cBhvr>
                                        <p:cTn id="39" dur="750" spd="-100000" fill="hold"/>
                                        <p:tgtEl>
                                          <p:spTgt spid="193"/>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40"/>
            </p:par>
          </p:childTnLst>
        </p:cTn>
      </p:par>
    </p:tnLst>
    <p:bldLst>
      <p:bldP spid="15" grpId="0"/>
      <p:bldP spid="15" grpId="1"/>
      <p:bldP spid="12" grpId="0"/>
      <p:bldP spid="12" grpId="1"/>
      <p:bldP spid="16" grpId="0"/>
      <p:bldP spid="16" grpId="1"/>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48480E2-468B-7F58-1B26-1BAD2D142BCD}"/>
              </a:ext>
              <a:ext uri="{C183D7F6-B498-43B3-948B-1728B52AA6E4}">
                <adec:decorative xmlns:adec="http://schemas.microsoft.com/office/drawing/2017/decorative" val="1"/>
              </a:ext>
            </a:extLst>
          </p:cNvPr>
          <p:cNvSpPr/>
          <p:nvPr/>
        </p:nvSpPr>
        <p:spPr bwMode="auto">
          <a:xfrm>
            <a:off x="0" y="0"/>
            <a:ext cx="12192000" cy="1676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EF1F035D-62B5-43D2-8804-A19C15400E82}"/>
              </a:ext>
            </a:extLst>
          </p:cNvPr>
          <p:cNvSpPr>
            <a:spLocks noGrp="1"/>
          </p:cNvSpPr>
          <p:nvPr>
            <p:ph type="title"/>
          </p:nvPr>
        </p:nvSpPr>
        <p:spPr>
          <a:xfrm>
            <a:off x="574816" y="510988"/>
            <a:ext cx="11018520" cy="861774"/>
          </a:xfrm>
        </p:spPr>
        <p:txBody>
          <a:bodyPr/>
          <a:lstStyle/>
          <a:p>
            <a:r>
              <a:rPr lang="en-US"/>
              <a:t>Protect against lost or stolen passwords with multi-factor authentication</a:t>
            </a:r>
          </a:p>
        </p:txBody>
      </p:sp>
      <p:sp>
        <p:nvSpPr>
          <p:cNvPr id="11" name="Text Placeholder 16">
            <a:extLst>
              <a:ext uri="{FF2B5EF4-FFF2-40B4-BE49-F238E27FC236}">
                <a16:creationId xmlns:a16="http://schemas.microsoft.com/office/drawing/2014/main" id="{AF28A88E-1F16-722A-02C2-33BF96BC9B27}"/>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3" name="Text Placeholder 2">
            <a:extLst>
              <a:ext uri="{FF2B5EF4-FFF2-40B4-BE49-F238E27FC236}">
                <a16:creationId xmlns:a16="http://schemas.microsoft.com/office/drawing/2014/main" id="{0DE0B189-6AD3-80C7-C6B4-919E43B62E73}"/>
              </a:ext>
            </a:extLst>
          </p:cNvPr>
          <p:cNvSpPr>
            <a:spLocks noGrp="1"/>
          </p:cNvSpPr>
          <p:nvPr>
            <p:ph type="body" sz="quarter" idx="11"/>
          </p:nvPr>
        </p:nvSpPr>
        <p:spPr>
          <a:xfrm>
            <a:off x="574675" y="1915709"/>
            <a:ext cx="11018520" cy="307777"/>
          </a:xfrm>
        </p:spPr>
        <p:txBody>
          <a:bodyPr/>
          <a:lstStyle/>
          <a:p>
            <a:r>
              <a:rPr lang="en-US"/>
              <a:t>Verify user identities with strong authentication</a:t>
            </a:r>
          </a:p>
        </p:txBody>
      </p:sp>
      <p:grpSp>
        <p:nvGrpSpPr>
          <p:cNvPr id="17" name="Group 16" descr="We support a broad &#10;range of multi-factor &#10;authentication options &#10;">
            <a:extLst>
              <a:ext uri="{FF2B5EF4-FFF2-40B4-BE49-F238E27FC236}">
                <a16:creationId xmlns:a16="http://schemas.microsoft.com/office/drawing/2014/main" id="{AA422130-3FBC-4ABB-85DF-E39FC312AA02}"/>
              </a:ext>
            </a:extLst>
          </p:cNvPr>
          <p:cNvGrpSpPr/>
          <p:nvPr/>
        </p:nvGrpSpPr>
        <p:grpSpPr>
          <a:xfrm>
            <a:off x="592247" y="2465302"/>
            <a:ext cx="3044114" cy="3419399"/>
            <a:chOff x="481045" y="2297004"/>
            <a:chExt cx="3044114" cy="3419399"/>
          </a:xfrm>
        </p:grpSpPr>
        <p:sp>
          <p:nvSpPr>
            <p:cNvPr id="109" name="Rectangle: Rounded Corners 108">
              <a:extLst>
                <a:ext uri="{FF2B5EF4-FFF2-40B4-BE49-F238E27FC236}">
                  <a16:creationId xmlns:a16="http://schemas.microsoft.com/office/drawing/2014/main" id="{32933505-D216-4A08-9EC9-CFF749DD9920}"/>
                </a:ext>
              </a:extLst>
            </p:cNvPr>
            <p:cNvSpPr/>
            <p:nvPr/>
          </p:nvSpPr>
          <p:spPr bwMode="auto">
            <a:xfrm>
              <a:off x="481045" y="4437367"/>
              <a:ext cx="3044114" cy="1279036"/>
            </a:xfrm>
            <a:prstGeom prst="roundRect">
              <a:avLst>
                <a:gd name="adj" fmla="val 9181"/>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457200" rIns="268927" bIns="268927" numCol="1" spcCol="0" rtlCol="0" fromWordArt="0" anchor="ctr" anchorCtr="0" forceAA="0" compatLnSpc="1">
              <a:prstTxWarp prst="textNoShape">
                <a:avLst/>
              </a:prstTxWarp>
              <a:noAutofit/>
            </a:bodyPr>
            <a:lstStyle/>
            <a:p>
              <a:pPr marL="0" marR="0" lvl="0" indent="0" algn="ctr" defTabSz="91419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t>We support a broad </a:t>
              </a:r>
              <a:b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br>
              <a: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t>range of multi-factor </a:t>
              </a:r>
              <a:b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br>
              <a: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t>authentication options </a:t>
              </a:r>
            </a:p>
          </p:txBody>
        </p:sp>
        <p:pic>
          <p:nvPicPr>
            <p:cNvPr id="53" name="Picture 52">
              <a:extLst>
                <a:ext uri="{FF2B5EF4-FFF2-40B4-BE49-F238E27FC236}">
                  <a16:creationId xmlns:a16="http://schemas.microsoft.com/office/drawing/2014/main" id="{0B4009E3-8C57-4070-AB91-E58D05520694}"/>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1045" y="2297004"/>
              <a:ext cx="3044114" cy="2355872"/>
            </a:xfrm>
            <a:prstGeom prst="round2SameRect">
              <a:avLst>
                <a:gd name="adj1" fmla="val 4827"/>
                <a:gd name="adj2" fmla="val 0"/>
              </a:avLst>
            </a:prstGeom>
            <a:solidFill>
              <a:schemeClr val="bg2"/>
            </a:solidFill>
            <a:ln w="19050">
              <a:noFill/>
              <a:headEnd type="none" w="med" len="med"/>
              <a:tailEnd type="none" w="med" len="med"/>
            </a:ln>
            <a:effectLst/>
          </p:spPr>
        </p:pic>
      </p:grpSp>
      <p:grpSp>
        <p:nvGrpSpPr>
          <p:cNvPr id="4" name="Group 3" descr="Including passwordless technology&#10;">
            <a:extLst>
              <a:ext uri="{FF2B5EF4-FFF2-40B4-BE49-F238E27FC236}">
                <a16:creationId xmlns:a16="http://schemas.microsoft.com/office/drawing/2014/main" id="{2E3FC94C-2F53-8D6F-C2EE-9E87B49D03AB}"/>
              </a:ext>
            </a:extLst>
          </p:cNvPr>
          <p:cNvGrpSpPr/>
          <p:nvPr/>
        </p:nvGrpSpPr>
        <p:grpSpPr>
          <a:xfrm>
            <a:off x="4049302" y="2525735"/>
            <a:ext cx="4128881" cy="1792258"/>
            <a:chOff x="4049302" y="2296024"/>
            <a:chExt cx="4128881" cy="1792258"/>
          </a:xfrm>
        </p:grpSpPr>
        <p:sp>
          <p:nvSpPr>
            <p:cNvPr id="10" name="Rectangle: Rounded Corners 9">
              <a:extLst>
                <a:ext uri="{FF2B5EF4-FFF2-40B4-BE49-F238E27FC236}">
                  <a16:creationId xmlns:a16="http://schemas.microsoft.com/office/drawing/2014/main" id="{1387DE80-C97C-42EB-8F0D-DB4CAE275D7D}"/>
                </a:ext>
                <a:ext uri="{C183D7F6-B498-43B3-948B-1728B52AA6E4}">
                  <adec:decorative xmlns:adec="http://schemas.microsoft.com/office/drawing/2017/decorative" val="1"/>
                </a:ext>
              </a:extLst>
            </p:cNvPr>
            <p:cNvSpPr/>
            <p:nvPr/>
          </p:nvSpPr>
          <p:spPr bwMode="auto">
            <a:xfrm>
              <a:off x="4049302" y="2471240"/>
              <a:ext cx="4128881" cy="1617042"/>
            </a:xfrm>
            <a:prstGeom prst="roundRect">
              <a:avLst>
                <a:gd name="adj" fmla="val 8464"/>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32E53998-CDC9-4858-8553-1AF716EF344B}"/>
                </a:ext>
              </a:extLst>
            </p:cNvPr>
            <p:cNvSpPr/>
            <p:nvPr/>
          </p:nvSpPr>
          <p:spPr>
            <a:xfrm>
              <a:off x="4409209" y="2296024"/>
              <a:ext cx="3424463" cy="338554"/>
            </a:xfrm>
            <a:prstGeom prst="rect">
              <a:avLst/>
            </a:prstGeom>
            <a:solidFill>
              <a:schemeClr val="bg1"/>
            </a:solidFill>
            <a:ln>
              <a:noFill/>
            </a:ln>
          </p:spPr>
          <p:txBody>
            <a:bodyPr wrap="none" anchor="ctr" anchorCtr="0">
              <a:spAutoFit/>
            </a:bodyPr>
            <a:lstStyle/>
            <a:p>
              <a:pPr algn="ctr" defTabSz="914192" fontAlgn="base">
                <a:spcBef>
                  <a:spcPct val="0"/>
                </a:spcBef>
                <a:spcAft>
                  <a:spcPct val="0"/>
                </a:spcAft>
                <a:defRPr/>
              </a:pPr>
              <a:r>
                <a:rPr lang="en-US" sz="1600">
                  <a:ln w="3175">
                    <a:noFill/>
                  </a:ln>
                  <a:latin typeface="Segoe UI Semibold"/>
                  <a:cs typeface="Segoe UI Semilight" panose="020B0402040204020203" pitchFamily="34" charset="0"/>
                </a:rPr>
                <a:t>Including passwordless technology</a:t>
              </a:r>
            </a:p>
          </p:txBody>
        </p:sp>
      </p:grpSp>
      <p:sp>
        <p:nvSpPr>
          <p:cNvPr id="58" name="TextBox 57">
            <a:extLst>
              <a:ext uri="{FF2B5EF4-FFF2-40B4-BE49-F238E27FC236}">
                <a16:creationId xmlns:a16="http://schemas.microsoft.com/office/drawing/2014/main" id="{F470C368-2E88-4552-9E56-3B0DDD20159F}"/>
              </a:ext>
            </a:extLst>
          </p:cNvPr>
          <p:cNvSpPr txBox="1"/>
          <p:nvPr/>
        </p:nvSpPr>
        <p:spPr>
          <a:xfrm>
            <a:off x="4174953" y="3713294"/>
            <a:ext cx="858129"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Microsoft</a:t>
            </a:r>
          </a:p>
          <a:p>
            <a:pPr algn="ctr" defTabSz="914192">
              <a:lnSpc>
                <a:spcPct val="90000"/>
              </a:lnSpc>
              <a:defRPr/>
            </a:pPr>
            <a:r>
              <a:rPr lang="en-US" sz="1050">
                <a:latin typeface="Segoe UI Semibold"/>
              </a:rPr>
              <a:t>Authenticator</a:t>
            </a:r>
          </a:p>
        </p:txBody>
      </p:sp>
      <p:sp>
        <p:nvSpPr>
          <p:cNvPr id="45" name="TextBox 44">
            <a:extLst>
              <a:ext uri="{FF2B5EF4-FFF2-40B4-BE49-F238E27FC236}">
                <a16:creationId xmlns:a16="http://schemas.microsoft.com/office/drawing/2014/main" id="{7D3728CC-431D-4163-ABC1-107932CC594E}"/>
              </a:ext>
            </a:extLst>
          </p:cNvPr>
          <p:cNvSpPr txBox="1"/>
          <p:nvPr/>
        </p:nvSpPr>
        <p:spPr>
          <a:xfrm>
            <a:off x="5194014" y="3713512"/>
            <a:ext cx="858130"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Windows Hello</a:t>
            </a:r>
          </a:p>
        </p:txBody>
      </p:sp>
      <p:sp>
        <p:nvSpPr>
          <p:cNvPr id="64" name="TextBox 63">
            <a:extLst>
              <a:ext uri="{FF2B5EF4-FFF2-40B4-BE49-F238E27FC236}">
                <a16:creationId xmlns:a16="http://schemas.microsoft.com/office/drawing/2014/main" id="{6CE0CE41-1E37-4328-ADAA-C0EADE6D8DF4}"/>
              </a:ext>
            </a:extLst>
          </p:cNvPr>
          <p:cNvSpPr txBox="1"/>
          <p:nvPr/>
        </p:nvSpPr>
        <p:spPr>
          <a:xfrm>
            <a:off x="6274776" y="3713512"/>
            <a:ext cx="858129"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FIDO2 security key </a:t>
            </a:r>
          </a:p>
        </p:txBody>
      </p:sp>
      <p:sp>
        <p:nvSpPr>
          <p:cNvPr id="59" name="TextBox 58">
            <a:extLst>
              <a:ext uri="{FF2B5EF4-FFF2-40B4-BE49-F238E27FC236}">
                <a16:creationId xmlns:a16="http://schemas.microsoft.com/office/drawing/2014/main" id="{529F842A-FC87-471A-B100-79B120C8EC09}"/>
              </a:ext>
            </a:extLst>
          </p:cNvPr>
          <p:cNvSpPr txBox="1"/>
          <p:nvPr/>
        </p:nvSpPr>
        <p:spPr>
          <a:xfrm>
            <a:off x="7244086" y="3707834"/>
            <a:ext cx="858129" cy="145424"/>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Biometrics</a:t>
            </a:r>
          </a:p>
        </p:txBody>
      </p:sp>
      <p:sp>
        <p:nvSpPr>
          <p:cNvPr id="54" name="TextBox 53">
            <a:extLst>
              <a:ext uri="{FF2B5EF4-FFF2-40B4-BE49-F238E27FC236}">
                <a16:creationId xmlns:a16="http://schemas.microsoft.com/office/drawing/2014/main" id="{222176C2-76E2-4593-97E8-B791F32455B5}"/>
              </a:ext>
            </a:extLst>
          </p:cNvPr>
          <p:cNvSpPr txBox="1"/>
          <p:nvPr/>
        </p:nvSpPr>
        <p:spPr>
          <a:xfrm>
            <a:off x="4142999" y="5337221"/>
            <a:ext cx="922037"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Push notification</a:t>
            </a:r>
          </a:p>
        </p:txBody>
      </p:sp>
      <p:sp>
        <p:nvSpPr>
          <p:cNvPr id="48" name="TextBox 47">
            <a:extLst>
              <a:ext uri="{FF2B5EF4-FFF2-40B4-BE49-F238E27FC236}">
                <a16:creationId xmlns:a16="http://schemas.microsoft.com/office/drawing/2014/main" id="{FD0E1FB9-73CA-4CFD-AB3D-E5AE4AF054A5}"/>
              </a:ext>
            </a:extLst>
          </p:cNvPr>
          <p:cNvSpPr txBox="1"/>
          <p:nvPr/>
        </p:nvSpPr>
        <p:spPr>
          <a:xfrm>
            <a:off x="5140879" y="5337221"/>
            <a:ext cx="964398"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Soft </a:t>
            </a:r>
            <a:br>
              <a:rPr lang="en-US" sz="1050">
                <a:latin typeface="Segoe UI Semibold"/>
              </a:rPr>
            </a:br>
            <a:r>
              <a:rPr lang="en-US" sz="1050">
                <a:latin typeface="Segoe UI Semibold"/>
              </a:rPr>
              <a:t>Tokens OTP</a:t>
            </a:r>
          </a:p>
        </p:txBody>
      </p:sp>
      <p:sp>
        <p:nvSpPr>
          <p:cNvPr id="47" name="TextBox 46">
            <a:extLst>
              <a:ext uri="{FF2B5EF4-FFF2-40B4-BE49-F238E27FC236}">
                <a16:creationId xmlns:a16="http://schemas.microsoft.com/office/drawing/2014/main" id="{F2596973-1232-426C-AC1B-C31B967F2C82}"/>
              </a:ext>
            </a:extLst>
          </p:cNvPr>
          <p:cNvSpPr txBox="1"/>
          <p:nvPr/>
        </p:nvSpPr>
        <p:spPr>
          <a:xfrm>
            <a:off x="6195272" y="5337221"/>
            <a:ext cx="1082096"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Hard </a:t>
            </a:r>
            <a:br>
              <a:rPr lang="en-US" sz="1050">
                <a:latin typeface="Segoe UI Semibold"/>
              </a:rPr>
            </a:br>
            <a:r>
              <a:rPr lang="en-US" sz="1050">
                <a:latin typeface="Segoe UI Semibold"/>
              </a:rPr>
              <a:t>Tokens OTP</a:t>
            </a:r>
          </a:p>
        </p:txBody>
      </p:sp>
      <p:sp>
        <p:nvSpPr>
          <p:cNvPr id="46" name="TextBox 45">
            <a:extLst>
              <a:ext uri="{FF2B5EF4-FFF2-40B4-BE49-F238E27FC236}">
                <a16:creationId xmlns:a16="http://schemas.microsoft.com/office/drawing/2014/main" id="{78AB6A9D-E9A6-4B26-8BB2-5DCD766F4338}"/>
              </a:ext>
            </a:extLst>
          </p:cNvPr>
          <p:cNvSpPr txBox="1"/>
          <p:nvPr/>
        </p:nvSpPr>
        <p:spPr>
          <a:xfrm>
            <a:off x="7190952" y="5337221"/>
            <a:ext cx="964398"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SMS, </a:t>
            </a:r>
            <a:br>
              <a:rPr lang="en-US" sz="1050">
                <a:latin typeface="Segoe UI Semibold"/>
              </a:rPr>
            </a:br>
            <a:r>
              <a:rPr lang="en-US" sz="1050">
                <a:latin typeface="Segoe UI Semibold"/>
              </a:rPr>
              <a:t>voice</a:t>
            </a:r>
          </a:p>
        </p:txBody>
      </p:sp>
      <p:sp>
        <p:nvSpPr>
          <p:cNvPr id="61" name="speech_2">
            <a:extLst>
              <a:ext uri="{FF2B5EF4-FFF2-40B4-BE49-F238E27FC236}">
                <a16:creationId xmlns:a16="http://schemas.microsoft.com/office/drawing/2014/main" id="{67AED521-1AEA-4355-8BBC-683429AF4901}"/>
              </a:ext>
              <a:ext uri="{C183D7F6-B498-43B3-948B-1728B52AA6E4}">
                <adec:decorative xmlns:adec="http://schemas.microsoft.com/office/drawing/2017/decorative" val="1"/>
              </a:ext>
            </a:extLst>
          </p:cNvPr>
          <p:cNvSpPr>
            <a:spLocks noChangeAspect="1" noEditPoints="1"/>
          </p:cNvSpPr>
          <p:nvPr/>
        </p:nvSpPr>
        <p:spPr bwMode="auto">
          <a:xfrm>
            <a:off x="7479431" y="4767603"/>
            <a:ext cx="373552" cy="331853"/>
          </a:xfrm>
          <a:custGeom>
            <a:avLst/>
            <a:gdLst>
              <a:gd name="T0" fmla="*/ 122 w 215"/>
              <a:gd name="T1" fmla="*/ 145 h 191"/>
              <a:gd name="T2" fmla="*/ 76 w 215"/>
              <a:gd name="T3" fmla="*/ 145 h 191"/>
              <a:gd name="T4" fmla="*/ 31 w 215"/>
              <a:gd name="T5" fmla="*/ 191 h 191"/>
              <a:gd name="T6" fmla="*/ 31 w 215"/>
              <a:gd name="T7" fmla="*/ 145 h 191"/>
              <a:gd name="T8" fmla="*/ 0 w 215"/>
              <a:gd name="T9" fmla="*/ 145 h 191"/>
              <a:gd name="T10" fmla="*/ 0 w 215"/>
              <a:gd name="T11" fmla="*/ 0 h 191"/>
              <a:gd name="T12" fmla="*/ 215 w 215"/>
              <a:gd name="T13" fmla="*/ 0 h 191"/>
              <a:gd name="T14" fmla="*/ 215 w 215"/>
              <a:gd name="T15" fmla="*/ 120 h 191"/>
              <a:gd name="T16" fmla="*/ 122 w 215"/>
              <a:gd name="T17" fmla="*/ 145 h 191"/>
              <a:gd name="T18" fmla="*/ 122 w 215"/>
              <a:gd name="T19" fmla="*/ 145 h 191"/>
              <a:gd name="T20" fmla="*/ 122 w 215"/>
              <a:gd name="T21" fmla="*/ 145 h 191"/>
              <a:gd name="T22" fmla="*/ 215 w 215"/>
              <a:gd name="T23" fmla="*/ 145 h 191"/>
              <a:gd name="T24" fmla="*/ 215 w 215"/>
              <a:gd name="T25"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5" h="191">
                <a:moveTo>
                  <a:pt x="122" y="145"/>
                </a:moveTo>
                <a:lnTo>
                  <a:pt x="76" y="145"/>
                </a:lnTo>
                <a:lnTo>
                  <a:pt x="31" y="191"/>
                </a:lnTo>
                <a:lnTo>
                  <a:pt x="31" y="145"/>
                </a:lnTo>
                <a:lnTo>
                  <a:pt x="0" y="145"/>
                </a:lnTo>
                <a:lnTo>
                  <a:pt x="0" y="0"/>
                </a:lnTo>
                <a:lnTo>
                  <a:pt x="215" y="0"/>
                </a:lnTo>
                <a:lnTo>
                  <a:pt x="215" y="120"/>
                </a:lnTo>
                <a:moveTo>
                  <a:pt x="122" y="145"/>
                </a:moveTo>
                <a:lnTo>
                  <a:pt x="122" y="145"/>
                </a:lnTo>
                <a:moveTo>
                  <a:pt x="122" y="145"/>
                </a:moveTo>
                <a:lnTo>
                  <a:pt x="215" y="145"/>
                </a:lnTo>
                <a:lnTo>
                  <a:pt x="215" y="120"/>
                </a:lnTo>
              </a:path>
            </a:pathLst>
          </a:custGeom>
          <a:solidFill>
            <a:schemeClr val="accent1"/>
          </a:solidFill>
          <a:ln w="19050" cap="sq">
            <a:noFill/>
            <a:prstDash val="solid"/>
            <a:miter lim="800000"/>
            <a:headEnd/>
            <a:tailEnd/>
          </a:ln>
        </p:spPr>
        <p:txBody>
          <a:bodyPr vert="horz" wrap="square" lIns="89630" tIns="44814" rIns="89630" bIns="44814" numCol="1" anchor="t" anchorCtr="0" compatLnSpc="1">
            <a:prstTxWarp prst="textNoShape">
              <a:avLst/>
            </a:prstTxWarp>
          </a:bodyPr>
          <a:lstStyle/>
          <a:p>
            <a:pPr defTabSz="914192">
              <a:defRPr/>
            </a:pPr>
            <a:endParaRPr lang="en-US">
              <a:solidFill>
                <a:srgbClr val="002050"/>
              </a:solidFill>
              <a:latin typeface="Segoe UI"/>
            </a:endParaRPr>
          </a:p>
        </p:txBody>
      </p:sp>
      <p:grpSp>
        <p:nvGrpSpPr>
          <p:cNvPr id="42" name="Group 41">
            <a:extLst>
              <a:ext uri="{FF2B5EF4-FFF2-40B4-BE49-F238E27FC236}">
                <a16:creationId xmlns:a16="http://schemas.microsoft.com/office/drawing/2014/main" id="{9E6370D7-6440-4A49-B314-3D8EBFD5A345}"/>
              </a:ext>
              <a:ext uri="{C183D7F6-B498-43B3-948B-1728B52AA6E4}">
                <adec:decorative xmlns:adec="http://schemas.microsoft.com/office/drawing/2017/decorative" val="1"/>
              </a:ext>
            </a:extLst>
          </p:cNvPr>
          <p:cNvGrpSpPr/>
          <p:nvPr/>
        </p:nvGrpSpPr>
        <p:grpSpPr>
          <a:xfrm>
            <a:off x="4417241" y="4629759"/>
            <a:ext cx="373552" cy="607541"/>
            <a:chOff x="7809337" y="3326942"/>
            <a:chExt cx="208163" cy="338555"/>
          </a:xfrm>
        </p:grpSpPr>
        <p:sp>
          <p:nvSpPr>
            <p:cNvPr id="77" name="Freeform 9">
              <a:extLst>
                <a:ext uri="{FF2B5EF4-FFF2-40B4-BE49-F238E27FC236}">
                  <a16:creationId xmlns:a16="http://schemas.microsoft.com/office/drawing/2014/main" id="{4B52419A-BE26-438B-B4CD-6184A3BBE375}"/>
                </a:ext>
              </a:extLst>
            </p:cNvPr>
            <p:cNvSpPr>
              <a:spLocks noEditPoints="1"/>
            </p:cNvSpPr>
            <p:nvPr/>
          </p:nvSpPr>
          <p:spPr bwMode="auto">
            <a:xfrm>
              <a:off x="7809337" y="3326942"/>
              <a:ext cx="208163" cy="338555"/>
            </a:xfrm>
            <a:custGeom>
              <a:avLst/>
              <a:gdLst>
                <a:gd name="T0" fmla="*/ 80 w 213"/>
                <a:gd name="T1" fmla="*/ 320 h 373"/>
                <a:gd name="T2" fmla="*/ 80 w 213"/>
                <a:gd name="T3" fmla="*/ 320 h 373"/>
                <a:gd name="T4" fmla="*/ 133 w 213"/>
                <a:gd name="T5" fmla="*/ 320 h 373"/>
                <a:gd name="T6" fmla="*/ 133 w 213"/>
                <a:gd name="T7" fmla="*/ 346 h 373"/>
                <a:gd name="T8" fmla="*/ 80 w 213"/>
                <a:gd name="T9" fmla="*/ 346 h 373"/>
                <a:gd name="T10" fmla="*/ 80 w 213"/>
                <a:gd name="T11" fmla="*/ 320 h 373"/>
                <a:gd name="T12" fmla="*/ 200 w 213"/>
                <a:gd name="T13" fmla="*/ 373 h 373"/>
                <a:gd name="T14" fmla="*/ 200 w 213"/>
                <a:gd name="T15" fmla="*/ 373 h 373"/>
                <a:gd name="T16" fmla="*/ 213 w 213"/>
                <a:gd name="T17" fmla="*/ 360 h 373"/>
                <a:gd name="T18" fmla="*/ 213 w 213"/>
                <a:gd name="T19" fmla="*/ 13 h 373"/>
                <a:gd name="T20" fmla="*/ 200 w 213"/>
                <a:gd name="T21" fmla="*/ 0 h 373"/>
                <a:gd name="T22" fmla="*/ 13 w 213"/>
                <a:gd name="T23" fmla="*/ 0 h 373"/>
                <a:gd name="T24" fmla="*/ 0 w 213"/>
                <a:gd name="T25" fmla="*/ 13 h 373"/>
                <a:gd name="T26" fmla="*/ 0 w 213"/>
                <a:gd name="T27" fmla="*/ 360 h 373"/>
                <a:gd name="T28" fmla="*/ 13 w 213"/>
                <a:gd name="T29" fmla="*/ 373 h 373"/>
                <a:gd name="T30" fmla="*/ 200 w 213"/>
                <a:gd name="T31"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373">
                  <a:moveTo>
                    <a:pt x="80" y="320"/>
                  </a:moveTo>
                  <a:lnTo>
                    <a:pt x="80" y="320"/>
                  </a:lnTo>
                  <a:lnTo>
                    <a:pt x="133" y="320"/>
                  </a:lnTo>
                  <a:lnTo>
                    <a:pt x="133" y="346"/>
                  </a:lnTo>
                  <a:lnTo>
                    <a:pt x="80" y="346"/>
                  </a:lnTo>
                  <a:lnTo>
                    <a:pt x="80" y="320"/>
                  </a:lnTo>
                  <a:close/>
                  <a:moveTo>
                    <a:pt x="200" y="373"/>
                  </a:moveTo>
                  <a:lnTo>
                    <a:pt x="200" y="373"/>
                  </a:lnTo>
                  <a:cubicBezTo>
                    <a:pt x="208" y="373"/>
                    <a:pt x="213" y="367"/>
                    <a:pt x="213" y="360"/>
                  </a:cubicBezTo>
                  <a:lnTo>
                    <a:pt x="213" y="13"/>
                  </a:lnTo>
                  <a:cubicBezTo>
                    <a:pt x="213" y="5"/>
                    <a:pt x="208" y="0"/>
                    <a:pt x="200" y="0"/>
                  </a:cubicBezTo>
                  <a:lnTo>
                    <a:pt x="13" y="0"/>
                  </a:lnTo>
                  <a:cubicBezTo>
                    <a:pt x="6" y="0"/>
                    <a:pt x="0" y="5"/>
                    <a:pt x="0" y="13"/>
                  </a:cubicBezTo>
                  <a:lnTo>
                    <a:pt x="0" y="360"/>
                  </a:lnTo>
                  <a:cubicBezTo>
                    <a:pt x="0" y="367"/>
                    <a:pt x="6" y="373"/>
                    <a:pt x="13" y="373"/>
                  </a:cubicBezTo>
                  <a:lnTo>
                    <a:pt x="200" y="373"/>
                  </a:lnTo>
                  <a:close/>
                </a:path>
              </a:pathLst>
            </a:custGeom>
            <a:solidFill>
              <a:srgbClr val="C1C1C1"/>
            </a:solidFill>
            <a:ln w="0">
              <a:noFill/>
              <a:prstDash val="solid"/>
              <a:round/>
              <a:headEnd/>
              <a:tailEnd/>
            </a:ln>
          </p:spPr>
          <p:txBody>
            <a:bodyPr vert="horz" wrap="square" lIns="107555" tIns="53778" rIns="107555" bIns="53778" numCol="1" anchor="t" anchorCtr="0" compatLnSpc="1">
              <a:prstTxWarp prst="textNoShape">
                <a:avLst/>
              </a:prstTxWarp>
            </a:bodyPr>
            <a:lstStyle/>
            <a:p>
              <a:pPr defTabSz="914192">
                <a:defRPr/>
              </a:pPr>
              <a:endParaRPr lang="en-US">
                <a:solidFill>
                  <a:srgbClr val="3C3C41"/>
                </a:solidFill>
                <a:latin typeface="Segoe UI"/>
              </a:endParaRPr>
            </a:p>
          </p:txBody>
        </p:sp>
        <p:sp>
          <p:nvSpPr>
            <p:cNvPr id="41" name="Rectangle: Rounded Corners 40">
              <a:extLst>
                <a:ext uri="{FF2B5EF4-FFF2-40B4-BE49-F238E27FC236}">
                  <a16:creationId xmlns:a16="http://schemas.microsoft.com/office/drawing/2014/main" id="{740C881F-ACFA-44A7-8581-C684647C6E74}"/>
                </a:ext>
              </a:extLst>
            </p:cNvPr>
            <p:cNvSpPr/>
            <p:nvPr/>
          </p:nvSpPr>
          <p:spPr bwMode="auto">
            <a:xfrm>
              <a:off x="7833839" y="3433609"/>
              <a:ext cx="159158" cy="5815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7176" name="Group 7175">
            <a:extLst>
              <a:ext uri="{FF2B5EF4-FFF2-40B4-BE49-F238E27FC236}">
                <a16:creationId xmlns:a16="http://schemas.microsoft.com/office/drawing/2014/main" id="{C4119E06-C73C-471B-A0B9-F03E25D1F547}"/>
              </a:ext>
              <a:ext uri="{C183D7F6-B498-43B3-948B-1728B52AA6E4}">
                <adec:decorative xmlns:adec="http://schemas.microsoft.com/office/drawing/2017/decorative" val="1"/>
              </a:ext>
            </a:extLst>
          </p:cNvPr>
          <p:cNvGrpSpPr/>
          <p:nvPr/>
        </p:nvGrpSpPr>
        <p:grpSpPr>
          <a:xfrm>
            <a:off x="5390343" y="4764405"/>
            <a:ext cx="469556" cy="338250"/>
            <a:chOff x="5213316" y="4796729"/>
            <a:chExt cx="438150" cy="314326"/>
          </a:xfrm>
        </p:grpSpPr>
        <p:sp>
          <p:nvSpPr>
            <p:cNvPr id="97" name="Freeform 13">
              <a:extLst>
                <a:ext uri="{FF2B5EF4-FFF2-40B4-BE49-F238E27FC236}">
                  <a16:creationId xmlns:a16="http://schemas.microsoft.com/office/drawing/2014/main" id="{84397534-8B6D-4A29-990D-7372B5C0A350}"/>
                </a:ext>
              </a:extLst>
            </p:cNvPr>
            <p:cNvSpPr>
              <a:spLocks noEditPoints="1"/>
            </p:cNvSpPr>
            <p:nvPr/>
          </p:nvSpPr>
          <p:spPr bwMode="auto">
            <a:xfrm>
              <a:off x="5213316" y="4796729"/>
              <a:ext cx="438150" cy="314326"/>
            </a:xfrm>
            <a:custGeom>
              <a:avLst/>
              <a:gdLst>
                <a:gd name="T0" fmla="*/ 158 w 370"/>
                <a:gd name="T1" fmla="*/ 214 h 267"/>
                <a:gd name="T2" fmla="*/ 158 w 370"/>
                <a:gd name="T3" fmla="*/ 214 h 267"/>
                <a:gd name="T4" fmla="*/ 211 w 370"/>
                <a:gd name="T5" fmla="*/ 214 h 267"/>
                <a:gd name="T6" fmla="*/ 211 w 370"/>
                <a:gd name="T7" fmla="*/ 241 h 267"/>
                <a:gd name="T8" fmla="*/ 158 w 370"/>
                <a:gd name="T9" fmla="*/ 241 h 267"/>
                <a:gd name="T10" fmla="*/ 158 w 370"/>
                <a:gd name="T11" fmla="*/ 214 h 267"/>
                <a:gd name="T12" fmla="*/ 0 w 370"/>
                <a:gd name="T13" fmla="*/ 12 h 267"/>
                <a:gd name="T14" fmla="*/ 0 w 370"/>
                <a:gd name="T15" fmla="*/ 12 h 267"/>
                <a:gd name="T16" fmla="*/ 0 w 370"/>
                <a:gd name="T17" fmla="*/ 254 h 267"/>
                <a:gd name="T18" fmla="*/ 12 w 370"/>
                <a:gd name="T19" fmla="*/ 267 h 267"/>
                <a:gd name="T20" fmla="*/ 357 w 370"/>
                <a:gd name="T21" fmla="*/ 267 h 267"/>
                <a:gd name="T22" fmla="*/ 370 w 370"/>
                <a:gd name="T23" fmla="*/ 254 h 267"/>
                <a:gd name="T24" fmla="*/ 370 w 370"/>
                <a:gd name="T25" fmla="*/ 12 h 267"/>
                <a:gd name="T26" fmla="*/ 357 w 370"/>
                <a:gd name="T27" fmla="*/ 0 h 267"/>
                <a:gd name="T28" fmla="*/ 12 w 370"/>
                <a:gd name="T29" fmla="*/ 0 h 267"/>
                <a:gd name="T30" fmla="*/ 0 w 370"/>
                <a:gd name="T31" fmla="*/ 1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0" h="267">
                  <a:moveTo>
                    <a:pt x="158" y="214"/>
                  </a:moveTo>
                  <a:lnTo>
                    <a:pt x="158" y="214"/>
                  </a:lnTo>
                  <a:lnTo>
                    <a:pt x="211" y="214"/>
                  </a:lnTo>
                  <a:lnTo>
                    <a:pt x="211" y="241"/>
                  </a:lnTo>
                  <a:lnTo>
                    <a:pt x="158" y="241"/>
                  </a:lnTo>
                  <a:lnTo>
                    <a:pt x="158" y="214"/>
                  </a:lnTo>
                  <a:close/>
                  <a:moveTo>
                    <a:pt x="0" y="12"/>
                  </a:moveTo>
                  <a:lnTo>
                    <a:pt x="0" y="12"/>
                  </a:lnTo>
                  <a:lnTo>
                    <a:pt x="0" y="254"/>
                  </a:lnTo>
                  <a:cubicBezTo>
                    <a:pt x="0" y="261"/>
                    <a:pt x="6" y="267"/>
                    <a:pt x="12" y="267"/>
                  </a:cubicBezTo>
                  <a:lnTo>
                    <a:pt x="357" y="267"/>
                  </a:lnTo>
                  <a:cubicBezTo>
                    <a:pt x="364" y="267"/>
                    <a:pt x="370" y="261"/>
                    <a:pt x="370" y="254"/>
                  </a:cubicBezTo>
                  <a:lnTo>
                    <a:pt x="370" y="12"/>
                  </a:lnTo>
                  <a:cubicBezTo>
                    <a:pt x="370" y="5"/>
                    <a:pt x="364" y="0"/>
                    <a:pt x="357" y="0"/>
                  </a:cubicBezTo>
                  <a:lnTo>
                    <a:pt x="12" y="0"/>
                  </a:lnTo>
                  <a:cubicBezTo>
                    <a:pt x="6" y="0"/>
                    <a:pt x="0" y="5"/>
                    <a:pt x="0" y="12"/>
                  </a:cubicBezTo>
                  <a:close/>
                </a:path>
              </a:pathLst>
            </a:custGeom>
            <a:solidFill>
              <a:srgbClr val="C1C1C1"/>
            </a:solidFill>
            <a:ln w="0">
              <a:noFill/>
              <a:prstDash val="solid"/>
              <a:round/>
              <a:headEnd/>
              <a:tailEnd/>
            </a:ln>
          </p:spPr>
          <p:txBody>
            <a:bodyPr vert="horz" wrap="square" lIns="107555" tIns="53778" rIns="107555" bIns="53778" numCol="1" anchor="t" anchorCtr="0" compatLnSpc="1">
              <a:prstTxWarp prst="textNoShape">
                <a:avLst/>
              </a:prstTxWarp>
            </a:bodyPr>
            <a:lstStyle/>
            <a:p>
              <a:pPr defTabSz="914192">
                <a:defRPr/>
              </a:pPr>
              <a:endParaRPr lang="en-US">
                <a:solidFill>
                  <a:srgbClr val="3C3C41"/>
                </a:solidFill>
                <a:latin typeface="Segoe UI"/>
              </a:endParaRPr>
            </a:p>
          </p:txBody>
        </p:sp>
        <p:sp>
          <p:nvSpPr>
            <p:cNvPr id="7175" name="Rectangle 7174">
              <a:extLst>
                <a:ext uri="{FF2B5EF4-FFF2-40B4-BE49-F238E27FC236}">
                  <a16:creationId xmlns:a16="http://schemas.microsoft.com/office/drawing/2014/main" id="{51E58D06-C171-4336-8B39-BC362351765B}"/>
                </a:ext>
              </a:extLst>
            </p:cNvPr>
            <p:cNvSpPr/>
            <p:nvPr/>
          </p:nvSpPr>
          <p:spPr bwMode="auto">
            <a:xfrm>
              <a:off x="5262374"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8" name="Rectangle 97">
              <a:extLst>
                <a:ext uri="{FF2B5EF4-FFF2-40B4-BE49-F238E27FC236}">
                  <a16:creationId xmlns:a16="http://schemas.microsoft.com/office/drawing/2014/main" id="{5FEF1A35-6800-4E01-9ADF-5550D0F53F6F}"/>
                </a:ext>
              </a:extLst>
            </p:cNvPr>
            <p:cNvSpPr/>
            <p:nvPr/>
          </p:nvSpPr>
          <p:spPr bwMode="auto">
            <a:xfrm>
              <a:off x="5329252"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9" name="Rectangle 98">
              <a:extLst>
                <a:ext uri="{FF2B5EF4-FFF2-40B4-BE49-F238E27FC236}">
                  <a16:creationId xmlns:a16="http://schemas.microsoft.com/office/drawing/2014/main" id="{3F292548-EA41-4443-BB08-DD81972FC671}"/>
                </a:ext>
              </a:extLst>
            </p:cNvPr>
            <p:cNvSpPr/>
            <p:nvPr/>
          </p:nvSpPr>
          <p:spPr bwMode="auto">
            <a:xfrm>
              <a:off x="5396130"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0" name="Rectangle 99">
              <a:extLst>
                <a:ext uri="{FF2B5EF4-FFF2-40B4-BE49-F238E27FC236}">
                  <a16:creationId xmlns:a16="http://schemas.microsoft.com/office/drawing/2014/main" id="{7F1A45A7-A11C-47DA-B640-7364F91B5A0D}"/>
                </a:ext>
              </a:extLst>
            </p:cNvPr>
            <p:cNvSpPr/>
            <p:nvPr/>
          </p:nvSpPr>
          <p:spPr bwMode="auto">
            <a:xfrm>
              <a:off x="5463008"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1" name="Rectangle 100">
              <a:extLst>
                <a:ext uri="{FF2B5EF4-FFF2-40B4-BE49-F238E27FC236}">
                  <a16:creationId xmlns:a16="http://schemas.microsoft.com/office/drawing/2014/main" id="{A3B1D53E-3CDC-40EA-9502-5B7635291EFD}"/>
                </a:ext>
              </a:extLst>
            </p:cNvPr>
            <p:cNvSpPr/>
            <p:nvPr/>
          </p:nvSpPr>
          <p:spPr bwMode="auto">
            <a:xfrm>
              <a:off x="5529886"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2" name="Rectangle 101">
              <a:extLst>
                <a:ext uri="{FF2B5EF4-FFF2-40B4-BE49-F238E27FC236}">
                  <a16:creationId xmlns:a16="http://schemas.microsoft.com/office/drawing/2014/main" id="{128CEF5A-C6A2-4D6E-B41C-0E86E67BDCC4}"/>
                </a:ext>
              </a:extLst>
            </p:cNvPr>
            <p:cNvSpPr/>
            <p:nvPr/>
          </p:nvSpPr>
          <p:spPr bwMode="auto">
            <a:xfrm>
              <a:off x="5596764"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7178" name="Rectangle 7177">
            <a:extLst>
              <a:ext uri="{FF2B5EF4-FFF2-40B4-BE49-F238E27FC236}">
                <a16:creationId xmlns:a16="http://schemas.microsoft.com/office/drawing/2014/main" id="{FD126419-1587-4A54-8203-51EAC53CBE04}"/>
              </a:ext>
              <a:ext uri="{C183D7F6-B498-43B3-948B-1728B52AA6E4}">
                <adec:decorative xmlns:adec="http://schemas.microsoft.com/office/drawing/2017/decorative" val="1"/>
              </a:ext>
            </a:extLst>
          </p:cNvPr>
          <p:cNvSpPr/>
          <p:nvPr/>
        </p:nvSpPr>
        <p:spPr bwMode="auto">
          <a:xfrm>
            <a:off x="6529624" y="4857938"/>
            <a:ext cx="420042" cy="15234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1" name="biometrics">
            <a:extLst>
              <a:ext uri="{FF2B5EF4-FFF2-40B4-BE49-F238E27FC236}">
                <a16:creationId xmlns:a16="http://schemas.microsoft.com/office/drawing/2014/main" id="{A151145D-9AE8-4024-ADF7-F4C5761DA492}"/>
              </a:ext>
              <a:ext uri="{C183D7F6-B498-43B3-948B-1728B52AA6E4}">
                <adec:decorative xmlns:adec="http://schemas.microsoft.com/office/drawing/2017/decorative" val="1"/>
              </a:ext>
            </a:extLst>
          </p:cNvPr>
          <p:cNvSpPr>
            <a:spLocks noChangeAspect="1" noEditPoints="1"/>
          </p:cNvSpPr>
          <p:nvPr/>
        </p:nvSpPr>
        <p:spPr bwMode="auto">
          <a:xfrm>
            <a:off x="5373416" y="3222218"/>
            <a:ext cx="499324" cy="362072"/>
          </a:xfrm>
          <a:custGeom>
            <a:avLst/>
            <a:gdLst>
              <a:gd name="T0" fmla="*/ 99 w 334"/>
              <a:gd name="T1" fmla="*/ 175 h 242"/>
              <a:gd name="T2" fmla="*/ 167 w 334"/>
              <a:gd name="T3" fmla="*/ 107 h 242"/>
              <a:gd name="T4" fmla="*/ 235 w 334"/>
              <a:gd name="T5" fmla="*/ 175 h 242"/>
              <a:gd name="T6" fmla="*/ 167 w 334"/>
              <a:gd name="T7" fmla="*/ 242 h 242"/>
              <a:gd name="T8" fmla="*/ 99 w 334"/>
              <a:gd name="T9" fmla="*/ 175 h 242"/>
              <a:gd name="T10" fmla="*/ 334 w 334"/>
              <a:gd name="T11" fmla="*/ 125 h 242"/>
              <a:gd name="T12" fmla="*/ 167 w 334"/>
              <a:gd name="T13" fmla="*/ 0 h 242"/>
              <a:gd name="T14" fmla="*/ 0 w 334"/>
              <a:gd name="T15" fmla="*/ 125 h 242"/>
              <a:gd name="T16" fmla="*/ 35 w 334"/>
              <a:gd name="T17" fmla="*/ 135 h 242"/>
              <a:gd name="T18" fmla="*/ 167 w 334"/>
              <a:gd name="T19" fmla="*/ 37 h 242"/>
              <a:gd name="T20" fmla="*/ 298 w 334"/>
              <a:gd name="T21" fmla="*/ 134 h 242"/>
              <a:gd name="T22" fmla="*/ 334 w 334"/>
              <a:gd name="T23" fmla="*/ 12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4" h="242">
                <a:moveTo>
                  <a:pt x="99" y="175"/>
                </a:moveTo>
                <a:cubicBezTo>
                  <a:pt x="99" y="137"/>
                  <a:pt x="130" y="107"/>
                  <a:pt x="167" y="107"/>
                </a:cubicBezTo>
                <a:cubicBezTo>
                  <a:pt x="204" y="107"/>
                  <a:pt x="235" y="137"/>
                  <a:pt x="235" y="175"/>
                </a:cubicBezTo>
                <a:cubicBezTo>
                  <a:pt x="235" y="212"/>
                  <a:pt x="204" y="242"/>
                  <a:pt x="167" y="242"/>
                </a:cubicBezTo>
                <a:cubicBezTo>
                  <a:pt x="130" y="242"/>
                  <a:pt x="99" y="212"/>
                  <a:pt x="99" y="175"/>
                </a:cubicBezTo>
                <a:close/>
                <a:moveTo>
                  <a:pt x="334" y="125"/>
                </a:moveTo>
                <a:cubicBezTo>
                  <a:pt x="313" y="53"/>
                  <a:pt x="246" y="0"/>
                  <a:pt x="167" y="0"/>
                </a:cubicBezTo>
                <a:cubicBezTo>
                  <a:pt x="88" y="0"/>
                  <a:pt x="21" y="53"/>
                  <a:pt x="0" y="125"/>
                </a:cubicBezTo>
                <a:cubicBezTo>
                  <a:pt x="35" y="135"/>
                  <a:pt x="35" y="135"/>
                  <a:pt x="35" y="135"/>
                </a:cubicBezTo>
                <a:cubicBezTo>
                  <a:pt x="52" y="78"/>
                  <a:pt x="105" y="37"/>
                  <a:pt x="167" y="37"/>
                </a:cubicBezTo>
                <a:cubicBezTo>
                  <a:pt x="229" y="37"/>
                  <a:pt x="281" y="78"/>
                  <a:pt x="298" y="134"/>
                </a:cubicBezTo>
                <a:lnTo>
                  <a:pt x="334" y="125"/>
                </a:lnTo>
                <a:close/>
              </a:path>
            </a:pathLst>
          </a:custGeom>
          <a:solidFill>
            <a:schemeClr val="accent1"/>
          </a:solidFill>
          <a:ln w="15875" cap="sq">
            <a:noFill/>
            <a:prstDash val="solid"/>
            <a:miter lim="800000"/>
            <a:headEnd/>
            <a:tailEnd/>
          </a:ln>
        </p:spPr>
        <p:txBody>
          <a:bodyPr vert="horz" wrap="square" lIns="89630" tIns="44814" rIns="89630" bIns="44814" numCol="1" anchor="t" anchorCtr="0" compatLnSpc="1">
            <a:prstTxWarp prst="textNoShape">
              <a:avLst/>
            </a:prstTxWarp>
          </a:bodyPr>
          <a:lstStyle/>
          <a:p>
            <a:pPr defTabSz="914192">
              <a:defRPr/>
            </a:pPr>
            <a:endParaRPr lang="en-US">
              <a:gradFill>
                <a:gsLst>
                  <a:gs pos="0">
                    <a:srgbClr val="505050"/>
                  </a:gs>
                  <a:gs pos="100000">
                    <a:srgbClr val="505050"/>
                  </a:gs>
                </a:gsLst>
              </a:gradFill>
              <a:latin typeface="Segoe UI"/>
            </a:endParaRPr>
          </a:p>
        </p:txBody>
      </p:sp>
      <p:grpSp>
        <p:nvGrpSpPr>
          <p:cNvPr id="12" name="Group 11">
            <a:extLst>
              <a:ext uri="{FF2B5EF4-FFF2-40B4-BE49-F238E27FC236}">
                <a16:creationId xmlns:a16="http://schemas.microsoft.com/office/drawing/2014/main" id="{C4DBE696-2A6E-4370-9B26-F282F3D6B9EC}"/>
              </a:ext>
              <a:ext uri="{C183D7F6-B498-43B3-948B-1728B52AA6E4}">
                <adec:decorative xmlns:adec="http://schemas.microsoft.com/office/drawing/2017/decorative" val="1"/>
              </a:ext>
            </a:extLst>
          </p:cNvPr>
          <p:cNvGrpSpPr/>
          <p:nvPr/>
        </p:nvGrpSpPr>
        <p:grpSpPr>
          <a:xfrm>
            <a:off x="6471105" y="3259993"/>
            <a:ext cx="518922" cy="286523"/>
            <a:chOff x="5422996" y="2729752"/>
            <a:chExt cx="529327" cy="292268"/>
          </a:xfrm>
        </p:grpSpPr>
        <p:sp>
          <p:nvSpPr>
            <p:cNvPr id="7171" name="Freeform: Shape 7170">
              <a:extLst>
                <a:ext uri="{FF2B5EF4-FFF2-40B4-BE49-F238E27FC236}">
                  <a16:creationId xmlns:a16="http://schemas.microsoft.com/office/drawing/2014/main" id="{04A84E2E-C680-4CAA-8597-9878ADB7DDE8}"/>
                </a:ext>
              </a:extLst>
            </p:cNvPr>
            <p:cNvSpPr/>
            <p:nvPr/>
          </p:nvSpPr>
          <p:spPr>
            <a:xfrm>
              <a:off x="5422996" y="2729752"/>
              <a:ext cx="519585" cy="292268"/>
            </a:xfrm>
            <a:custGeom>
              <a:avLst/>
              <a:gdLst>
                <a:gd name="connsiteX0" fmla="*/ 0 w 319265"/>
                <a:gd name="connsiteY0" fmla="*/ 163624 h 179587"/>
                <a:gd name="connsiteX1" fmla="*/ 0 w 319265"/>
                <a:gd name="connsiteY1" fmla="*/ 13968 h 179587"/>
                <a:gd name="connsiteX2" fmla="*/ 15963 w 319265"/>
                <a:gd name="connsiteY2" fmla="*/ 0 h 179587"/>
                <a:gd name="connsiteX3" fmla="*/ 225481 w 319265"/>
                <a:gd name="connsiteY3" fmla="*/ 0 h 179587"/>
                <a:gd name="connsiteX4" fmla="*/ 239449 w 319265"/>
                <a:gd name="connsiteY4" fmla="*/ 15963 h 179587"/>
                <a:gd name="connsiteX5" fmla="*/ 239449 w 319265"/>
                <a:gd name="connsiteY5" fmla="*/ 165619 h 179587"/>
                <a:gd name="connsiteX6" fmla="*/ 225481 w 319265"/>
                <a:gd name="connsiteY6" fmla="*/ 179587 h 179587"/>
                <a:gd name="connsiteX7" fmla="*/ 15963 w 319265"/>
                <a:gd name="connsiteY7" fmla="*/ 179587 h 179587"/>
                <a:gd name="connsiteX8" fmla="*/ 0 w 319265"/>
                <a:gd name="connsiteY8" fmla="*/ 163624 h 179587"/>
                <a:gd name="connsiteX9" fmla="*/ 0 w 319265"/>
                <a:gd name="connsiteY9" fmla="*/ 163624 h 179587"/>
                <a:gd name="connsiteX10" fmla="*/ 239449 w 319265"/>
                <a:gd name="connsiteY10" fmla="*/ 155642 h 179587"/>
                <a:gd name="connsiteX11" fmla="*/ 325251 w 319265"/>
                <a:gd name="connsiteY11" fmla="*/ 155642 h 179587"/>
                <a:gd name="connsiteX12" fmla="*/ 325251 w 319265"/>
                <a:gd name="connsiteY12" fmla="*/ 21950 h 179587"/>
                <a:gd name="connsiteX13" fmla="*/ 239449 w 319265"/>
                <a:gd name="connsiteY13" fmla="*/ 21950 h 179587"/>
                <a:gd name="connsiteX14" fmla="*/ 285343 w 319265"/>
                <a:gd name="connsiteY14" fmla="*/ 69839 h 179587"/>
                <a:gd name="connsiteX15" fmla="*/ 285343 w 319265"/>
                <a:gd name="connsiteY15" fmla="*/ 63853 h 179587"/>
                <a:gd name="connsiteX16" fmla="*/ 279357 w 319265"/>
                <a:gd name="connsiteY16" fmla="*/ 63853 h 179587"/>
                <a:gd name="connsiteX17" fmla="*/ 279357 w 319265"/>
                <a:gd name="connsiteY17" fmla="*/ 69839 h 179587"/>
                <a:gd name="connsiteX18" fmla="*/ 285343 w 319265"/>
                <a:gd name="connsiteY18" fmla="*/ 69839 h 179587"/>
                <a:gd name="connsiteX19" fmla="*/ 285343 w 319265"/>
                <a:gd name="connsiteY19" fmla="*/ 69839 h 179587"/>
                <a:gd name="connsiteX20" fmla="*/ 285343 w 319265"/>
                <a:gd name="connsiteY20" fmla="*/ 69839 h 179587"/>
                <a:gd name="connsiteX21" fmla="*/ 285343 w 319265"/>
                <a:gd name="connsiteY21" fmla="*/ 113738 h 179587"/>
                <a:gd name="connsiteX22" fmla="*/ 285343 w 319265"/>
                <a:gd name="connsiteY22" fmla="*/ 107752 h 179587"/>
                <a:gd name="connsiteX23" fmla="*/ 279357 w 319265"/>
                <a:gd name="connsiteY23" fmla="*/ 107752 h 179587"/>
                <a:gd name="connsiteX24" fmla="*/ 279357 w 319265"/>
                <a:gd name="connsiteY24" fmla="*/ 113738 h 179587"/>
                <a:gd name="connsiteX25" fmla="*/ 285343 w 319265"/>
                <a:gd name="connsiteY25" fmla="*/ 113738 h 179587"/>
                <a:gd name="connsiteX26" fmla="*/ 285343 w 319265"/>
                <a:gd name="connsiteY26" fmla="*/ 113738 h 179587"/>
                <a:gd name="connsiteX27" fmla="*/ 285343 w 319265"/>
                <a:gd name="connsiteY27" fmla="*/ 113738 h 17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9265" h="179587">
                  <a:moveTo>
                    <a:pt x="0" y="163624"/>
                  </a:moveTo>
                  <a:cubicBezTo>
                    <a:pt x="0" y="13968"/>
                    <a:pt x="0" y="13968"/>
                    <a:pt x="0" y="13968"/>
                  </a:cubicBezTo>
                  <a:cubicBezTo>
                    <a:pt x="0" y="5986"/>
                    <a:pt x="7982" y="0"/>
                    <a:pt x="15963" y="0"/>
                  </a:cubicBezTo>
                  <a:cubicBezTo>
                    <a:pt x="225481" y="0"/>
                    <a:pt x="225481" y="0"/>
                    <a:pt x="225481" y="0"/>
                  </a:cubicBezTo>
                  <a:cubicBezTo>
                    <a:pt x="233463" y="0"/>
                    <a:pt x="239449" y="5986"/>
                    <a:pt x="239449" y="15963"/>
                  </a:cubicBezTo>
                  <a:cubicBezTo>
                    <a:pt x="239449" y="165619"/>
                    <a:pt x="239449" y="165619"/>
                    <a:pt x="239449" y="165619"/>
                  </a:cubicBezTo>
                  <a:cubicBezTo>
                    <a:pt x="239449" y="173601"/>
                    <a:pt x="233463" y="179587"/>
                    <a:pt x="225481" y="179587"/>
                  </a:cubicBezTo>
                  <a:cubicBezTo>
                    <a:pt x="15963" y="179587"/>
                    <a:pt x="15963" y="179587"/>
                    <a:pt x="15963" y="179587"/>
                  </a:cubicBezTo>
                  <a:cubicBezTo>
                    <a:pt x="7982" y="179587"/>
                    <a:pt x="0" y="173601"/>
                    <a:pt x="0" y="163624"/>
                  </a:cubicBezTo>
                  <a:lnTo>
                    <a:pt x="0" y="163624"/>
                  </a:lnTo>
                  <a:close/>
                  <a:moveTo>
                    <a:pt x="239449" y="155642"/>
                  </a:moveTo>
                  <a:cubicBezTo>
                    <a:pt x="325251" y="155642"/>
                    <a:pt x="325251" y="155642"/>
                    <a:pt x="325251" y="155642"/>
                  </a:cubicBezTo>
                  <a:cubicBezTo>
                    <a:pt x="325251" y="21950"/>
                    <a:pt x="325251" y="21950"/>
                    <a:pt x="325251" y="21950"/>
                  </a:cubicBezTo>
                  <a:cubicBezTo>
                    <a:pt x="239449" y="21950"/>
                    <a:pt x="239449" y="21950"/>
                    <a:pt x="239449" y="21950"/>
                  </a:cubicBezTo>
                  <a:moveTo>
                    <a:pt x="285343" y="69839"/>
                  </a:moveTo>
                  <a:cubicBezTo>
                    <a:pt x="285343" y="63853"/>
                    <a:pt x="285343" y="63853"/>
                    <a:pt x="285343" y="63853"/>
                  </a:cubicBezTo>
                  <a:cubicBezTo>
                    <a:pt x="279357" y="63853"/>
                    <a:pt x="279357" y="63853"/>
                    <a:pt x="279357" y="63853"/>
                  </a:cubicBezTo>
                  <a:cubicBezTo>
                    <a:pt x="279357" y="69839"/>
                    <a:pt x="279357" y="69839"/>
                    <a:pt x="279357" y="69839"/>
                  </a:cubicBezTo>
                  <a:lnTo>
                    <a:pt x="285343" y="69839"/>
                  </a:lnTo>
                  <a:lnTo>
                    <a:pt x="285343" y="69839"/>
                  </a:lnTo>
                  <a:lnTo>
                    <a:pt x="285343" y="69839"/>
                  </a:lnTo>
                  <a:close/>
                  <a:moveTo>
                    <a:pt x="285343" y="113738"/>
                  </a:moveTo>
                  <a:cubicBezTo>
                    <a:pt x="285343" y="107752"/>
                    <a:pt x="285343" y="107752"/>
                    <a:pt x="285343" y="107752"/>
                  </a:cubicBezTo>
                  <a:cubicBezTo>
                    <a:pt x="279357" y="107752"/>
                    <a:pt x="279357" y="107752"/>
                    <a:pt x="279357" y="107752"/>
                  </a:cubicBezTo>
                  <a:cubicBezTo>
                    <a:pt x="279357" y="113738"/>
                    <a:pt x="279357" y="113738"/>
                    <a:pt x="279357" y="113738"/>
                  </a:cubicBezTo>
                  <a:lnTo>
                    <a:pt x="285343" y="113738"/>
                  </a:lnTo>
                  <a:lnTo>
                    <a:pt x="285343" y="113738"/>
                  </a:lnTo>
                  <a:lnTo>
                    <a:pt x="285343" y="113738"/>
                  </a:lnTo>
                  <a:close/>
                </a:path>
              </a:pathLst>
            </a:custGeom>
            <a:solidFill>
              <a:srgbClr val="C1C1C1"/>
            </a:solidFill>
            <a:ln w="19645" cap="flat">
              <a:noFill/>
              <a:prstDash val="solid"/>
              <a:miter/>
            </a:ln>
          </p:spPr>
          <p:txBody>
            <a:bodyPr rtlCol="0" anchor="ctr"/>
            <a:lstStyle/>
            <a:p>
              <a:pPr defTabSz="914192">
                <a:defRPr/>
              </a:pPr>
              <a:endParaRPr lang="en-US">
                <a:solidFill>
                  <a:srgbClr val="282828"/>
                </a:solidFill>
                <a:latin typeface="Segoe UI"/>
              </a:endParaRPr>
            </a:p>
          </p:txBody>
        </p:sp>
        <p:sp>
          <p:nvSpPr>
            <p:cNvPr id="7172" name="Freeform: Shape 7171">
              <a:extLst>
                <a:ext uri="{FF2B5EF4-FFF2-40B4-BE49-F238E27FC236}">
                  <a16:creationId xmlns:a16="http://schemas.microsoft.com/office/drawing/2014/main" id="{FAEB6775-2835-43EE-9C8B-C22E6050474E}"/>
                </a:ext>
              </a:extLst>
            </p:cNvPr>
            <p:cNvSpPr/>
            <p:nvPr/>
          </p:nvSpPr>
          <p:spPr>
            <a:xfrm>
              <a:off x="5549645" y="2804442"/>
              <a:ext cx="129896" cy="129896"/>
            </a:xfrm>
            <a:custGeom>
              <a:avLst/>
              <a:gdLst>
                <a:gd name="connsiteX0" fmla="*/ 0 w 79816"/>
                <a:gd name="connsiteY0" fmla="*/ 43899 h 79816"/>
                <a:gd name="connsiteX1" fmla="*/ 45894 w 79816"/>
                <a:gd name="connsiteY1" fmla="*/ 0 h 79816"/>
                <a:gd name="connsiteX2" fmla="*/ 91789 w 79816"/>
                <a:gd name="connsiteY2" fmla="*/ 43899 h 79816"/>
                <a:gd name="connsiteX3" fmla="*/ 45894 w 79816"/>
                <a:gd name="connsiteY3" fmla="*/ 87798 h 79816"/>
                <a:gd name="connsiteX4" fmla="*/ 0 w 79816"/>
                <a:gd name="connsiteY4" fmla="*/ 43899 h 79816"/>
                <a:gd name="connsiteX5" fmla="*/ 0 w 79816"/>
                <a:gd name="connsiteY5" fmla="*/ 43899 h 7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16" h="79816">
                  <a:moveTo>
                    <a:pt x="0" y="43899"/>
                  </a:moveTo>
                  <a:cubicBezTo>
                    <a:pt x="0" y="19954"/>
                    <a:pt x="19954" y="0"/>
                    <a:pt x="45894" y="0"/>
                  </a:cubicBezTo>
                  <a:cubicBezTo>
                    <a:pt x="71835" y="0"/>
                    <a:pt x="91789" y="19954"/>
                    <a:pt x="91789" y="43899"/>
                  </a:cubicBezTo>
                  <a:cubicBezTo>
                    <a:pt x="91789" y="67844"/>
                    <a:pt x="71835" y="87798"/>
                    <a:pt x="45894" y="87798"/>
                  </a:cubicBezTo>
                  <a:cubicBezTo>
                    <a:pt x="19954" y="87798"/>
                    <a:pt x="0" y="67844"/>
                    <a:pt x="0" y="43899"/>
                  </a:cubicBezTo>
                  <a:lnTo>
                    <a:pt x="0" y="43899"/>
                  </a:lnTo>
                  <a:close/>
                </a:path>
              </a:pathLst>
            </a:custGeom>
            <a:solidFill>
              <a:schemeClr val="accent1"/>
            </a:solidFill>
            <a:ln w="19645" cap="flat">
              <a:noFill/>
              <a:prstDash val="solid"/>
              <a:miter/>
            </a:ln>
          </p:spPr>
          <p:txBody>
            <a:bodyPr rtlCol="0" anchor="ctr"/>
            <a:lstStyle/>
            <a:p>
              <a:pPr defTabSz="914192">
                <a:defRPr/>
              </a:pPr>
              <a:endParaRPr lang="en-US">
                <a:solidFill>
                  <a:srgbClr val="282828"/>
                </a:solidFill>
                <a:latin typeface="Segoe UI"/>
              </a:endParaRPr>
            </a:p>
          </p:txBody>
        </p:sp>
        <p:sp>
          <p:nvSpPr>
            <p:cNvPr id="73" name="Freeform: Shape 72">
              <a:extLst>
                <a:ext uri="{FF2B5EF4-FFF2-40B4-BE49-F238E27FC236}">
                  <a16:creationId xmlns:a16="http://schemas.microsoft.com/office/drawing/2014/main" id="{A1FFA4E4-B9D2-4B6F-ACCD-6E4EF033BEE9}"/>
                </a:ext>
              </a:extLst>
            </p:cNvPr>
            <p:cNvSpPr/>
            <p:nvPr/>
          </p:nvSpPr>
          <p:spPr>
            <a:xfrm>
              <a:off x="5806190" y="2736654"/>
              <a:ext cx="146133" cy="278873"/>
            </a:xfrm>
            <a:custGeom>
              <a:avLst/>
              <a:gdLst>
                <a:gd name="connsiteX0" fmla="*/ 71443 w 146133"/>
                <a:gd name="connsiteY0" fmla="*/ 168460 h 278873"/>
                <a:gd name="connsiteX1" fmla="*/ 71443 w 146133"/>
                <a:gd name="connsiteY1" fmla="*/ 178201 h 278873"/>
                <a:gd name="connsiteX2" fmla="*/ 81185 w 146133"/>
                <a:gd name="connsiteY2" fmla="*/ 178201 h 278873"/>
                <a:gd name="connsiteX3" fmla="*/ 81185 w 146133"/>
                <a:gd name="connsiteY3" fmla="*/ 168460 h 278873"/>
                <a:gd name="connsiteX4" fmla="*/ 71443 w 146133"/>
                <a:gd name="connsiteY4" fmla="*/ 168460 h 278873"/>
                <a:gd name="connsiteX5" fmla="*/ 71443 w 146133"/>
                <a:gd name="connsiteY5" fmla="*/ 97016 h 278873"/>
                <a:gd name="connsiteX6" fmla="*/ 71443 w 146133"/>
                <a:gd name="connsiteY6" fmla="*/ 106758 h 278873"/>
                <a:gd name="connsiteX7" fmla="*/ 81185 w 146133"/>
                <a:gd name="connsiteY7" fmla="*/ 106758 h 278873"/>
                <a:gd name="connsiteX8" fmla="*/ 81185 w 146133"/>
                <a:gd name="connsiteY8" fmla="*/ 97016 h 278873"/>
                <a:gd name="connsiteX9" fmla="*/ 71443 w 146133"/>
                <a:gd name="connsiteY9" fmla="*/ 97016 h 278873"/>
                <a:gd name="connsiteX10" fmla="*/ 0 w 146133"/>
                <a:gd name="connsiteY10" fmla="*/ 0 h 278873"/>
                <a:gd name="connsiteX11" fmla="*/ 1 w 146133"/>
                <a:gd name="connsiteY11" fmla="*/ 0 h 278873"/>
                <a:gd name="connsiteX12" fmla="*/ 6495 w 146133"/>
                <a:gd name="connsiteY12" fmla="*/ 19078 h 278873"/>
                <a:gd name="connsiteX13" fmla="*/ 6495 w 146133"/>
                <a:gd name="connsiteY13" fmla="*/ 28822 h 278873"/>
                <a:gd name="connsiteX14" fmla="*/ 146133 w 146133"/>
                <a:gd name="connsiteY14" fmla="*/ 28822 h 278873"/>
                <a:gd name="connsiteX15" fmla="*/ 146133 w 146133"/>
                <a:gd name="connsiteY15" fmla="*/ 246398 h 278873"/>
                <a:gd name="connsiteX16" fmla="*/ 6495 w 146133"/>
                <a:gd name="connsiteY16" fmla="*/ 246398 h 278873"/>
                <a:gd name="connsiteX17" fmla="*/ 6495 w 146133"/>
                <a:gd name="connsiteY17" fmla="*/ 249791 h 278873"/>
                <a:gd name="connsiteX18" fmla="*/ 6495 w 146133"/>
                <a:gd name="connsiteY18" fmla="*/ 262635 h 278873"/>
                <a:gd name="connsiteX19" fmla="*/ 1 w 146133"/>
                <a:gd name="connsiteY19" fmla="*/ 278872 h 278873"/>
                <a:gd name="connsiteX20" fmla="*/ 0 w 146133"/>
                <a:gd name="connsiteY20" fmla="*/ 278873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6133" h="278873">
                  <a:moveTo>
                    <a:pt x="71443" y="168460"/>
                  </a:moveTo>
                  <a:cubicBezTo>
                    <a:pt x="71443" y="178201"/>
                    <a:pt x="71443" y="178201"/>
                    <a:pt x="71443" y="178201"/>
                  </a:cubicBezTo>
                  <a:lnTo>
                    <a:pt x="81185" y="178201"/>
                  </a:lnTo>
                  <a:cubicBezTo>
                    <a:pt x="81185" y="168460"/>
                    <a:pt x="81185" y="168460"/>
                    <a:pt x="81185" y="168460"/>
                  </a:cubicBezTo>
                  <a:cubicBezTo>
                    <a:pt x="71443" y="168460"/>
                    <a:pt x="71443" y="168460"/>
                    <a:pt x="71443" y="168460"/>
                  </a:cubicBezTo>
                  <a:close/>
                  <a:moveTo>
                    <a:pt x="71443" y="97016"/>
                  </a:moveTo>
                  <a:cubicBezTo>
                    <a:pt x="71443" y="106758"/>
                    <a:pt x="71443" y="106758"/>
                    <a:pt x="71443" y="106758"/>
                  </a:cubicBezTo>
                  <a:lnTo>
                    <a:pt x="81185" y="106758"/>
                  </a:lnTo>
                  <a:cubicBezTo>
                    <a:pt x="81185" y="97016"/>
                    <a:pt x="81185" y="97016"/>
                    <a:pt x="81185" y="97016"/>
                  </a:cubicBezTo>
                  <a:cubicBezTo>
                    <a:pt x="71443" y="97016"/>
                    <a:pt x="71443" y="97016"/>
                    <a:pt x="71443" y="97016"/>
                  </a:cubicBezTo>
                  <a:close/>
                  <a:moveTo>
                    <a:pt x="0" y="0"/>
                  </a:moveTo>
                  <a:lnTo>
                    <a:pt x="1" y="0"/>
                  </a:lnTo>
                  <a:cubicBezTo>
                    <a:pt x="4060" y="4465"/>
                    <a:pt x="6495" y="10960"/>
                    <a:pt x="6495" y="19078"/>
                  </a:cubicBezTo>
                  <a:lnTo>
                    <a:pt x="6495" y="28822"/>
                  </a:lnTo>
                  <a:cubicBezTo>
                    <a:pt x="6495" y="28822"/>
                    <a:pt x="6495" y="28822"/>
                    <a:pt x="146133" y="28822"/>
                  </a:cubicBezTo>
                  <a:cubicBezTo>
                    <a:pt x="146133" y="28822"/>
                    <a:pt x="146133" y="28822"/>
                    <a:pt x="146133" y="246398"/>
                  </a:cubicBezTo>
                  <a:cubicBezTo>
                    <a:pt x="146133" y="246398"/>
                    <a:pt x="146133" y="246398"/>
                    <a:pt x="6495" y="246398"/>
                  </a:cubicBezTo>
                  <a:lnTo>
                    <a:pt x="6495" y="249791"/>
                  </a:lnTo>
                  <a:cubicBezTo>
                    <a:pt x="6495" y="262635"/>
                    <a:pt x="6495" y="262635"/>
                    <a:pt x="6495" y="262635"/>
                  </a:cubicBezTo>
                  <a:cubicBezTo>
                    <a:pt x="6495" y="269130"/>
                    <a:pt x="4060" y="274813"/>
                    <a:pt x="1" y="278872"/>
                  </a:cubicBezTo>
                  <a:lnTo>
                    <a:pt x="0" y="278873"/>
                  </a:lnTo>
                  <a:close/>
                </a:path>
              </a:pathLst>
            </a:custGeom>
            <a:solidFill>
              <a:srgbClr val="DCDCDC"/>
            </a:solidFill>
            <a:ln w="19645" cap="flat">
              <a:noFill/>
              <a:prstDash val="solid"/>
              <a:miter/>
            </a:ln>
          </p:spPr>
          <p:txBody>
            <a:bodyPr wrap="square" rtlCol="0" anchor="ctr">
              <a:noAutofit/>
            </a:bodyPr>
            <a:lstStyle/>
            <a:p>
              <a:pPr defTabSz="914192">
                <a:defRPr/>
              </a:pPr>
              <a:endParaRPr lang="en-US">
                <a:solidFill>
                  <a:srgbClr val="282828"/>
                </a:solidFill>
                <a:latin typeface="Segoe UI"/>
              </a:endParaRPr>
            </a:p>
          </p:txBody>
        </p:sp>
        <p:sp>
          <p:nvSpPr>
            <p:cNvPr id="7173" name="Freeform: Shape 7172">
              <a:extLst>
                <a:ext uri="{FF2B5EF4-FFF2-40B4-BE49-F238E27FC236}">
                  <a16:creationId xmlns:a16="http://schemas.microsoft.com/office/drawing/2014/main" id="{B3595023-3BCD-44A2-8FD9-0F8A0AF01BBE}"/>
                </a:ext>
              </a:extLst>
            </p:cNvPr>
            <p:cNvSpPr/>
            <p:nvPr/>
          </p:nvSpPr>
          <p:spPr>
            <a:xfrm>
              <a:off x="5858148" y="2807690"/>
              <a:ext cx="32474" cy="32474"/>
            </a:xfrm>
            <a:custGeom>
              <a:avLst/>
              <a:gdLst>
                <a:gd name="connsiteX0" fmla="*/ 0 w 19954"/>
                <a:gd name="connsiteY0" fmla="*/ 0 h 19954"/>
                <a:gd name="connsiteX1" fmla="*/ 25940 w 19954"/>
                <a:gd name="connsiteY1" fmla="*/ 0 h 19954"/>
                <a:gd name="connsiteX2" fmla="*/ 25940 w 19954"/>
                <a:gd name="connsiteY2" fmla="*/ 25940 h 19954"/>
                <a:gd name="connsiteX3" fmla="*/ 0 w 19954"/>
                <a:gd name="connsiteY3" fmla="*/ 25940 h 19954"/>
              </a:gdLst>
              <a:ahLst/>
              <a:cxnLst>
                <a:cxn ang="0">
                  <a:pos x="connsiteX0" y="connsiteY0"/>
                </a:cxn>
                <a:cxn ang="0">
                  <a:pos x="connsiteX1" y="connsiteY1"/>
                </a:cxn>
                <a:cxn ang="0">
                  <a:pos x="connsiteX2" y="connsiteY2"/>
                </a:cxn>
                <a:cxn ang="0">
                  <a:pos x="connsiteX3" y="connsiteY3"/>
                </a:cxn>
              </a:cxnLst>
              <a:rect l="l" t="t" r="r" b="b"/>
              <a:pathLst>
                <a:path w="19954" h="19954">
                  <a:moveTo>
                    <a:pt x="0" y="0"/>
                  </a:moveTo>
                  <a:lnTo>
                    <a:pt x="25940" y="0"/>
                  </a:lnTo>
                  <a:lnTo>
                    <a:pt x="25940" y="25940"/>
                  </a:lnTo>
                  <a:lnTo>
                    <a:pt x="0" y="25940"/>
                  </a:lnTo>
                  <a:close/>
                </a:path>
              </a:pathLst>
            </a:custGeom>
            <a:solidFill>
              <a:schemeClr val="bg1"/>
            </a:solidFill>
            <a:ln w="19645" cap="flat">
              <a:noFill/>
              <a:prstDash val="solid"/>
              <a:miter/>
            </a:ln>
          </p:spPr>
          <p:txBody>
            <a:bodyPr rtlCol="0" anchor="ctr"/>
            <a:lstStyle/>
            <a:p>
              <a:pPr defTabSz="914192">
                <a:defRPr/>
              </a:pPr>
              <a:endParaRPr lang="en-US">
                <a:solidFill>
                  <a:srgbClr val="282828"/>
                </a:solidFill>
                <a:latin typeface="Segoe UI"/>
              </a:endParaRPr>
            </a:p>
          </p:txBody>
        </p:sp>
        <p:sp>
          <p:nvSpPr>
            <p:cNvPr id="7174" name="Freeform: Shape 7173">
              <a:extLst>
                <a:ext uri="{FF2B5EF4-FFF2-40B4-BE49-F238E27FC236}">
                  <a16:creationId xmlns:a16="http://schemas.microsoft.com/office/drawing/2014/main" id="{03E689B6-4823-471A-97B0-13F31A39F34A}"/>
                </a:ext>
              </a:extLst>
            </p:cNvPr>
            <p:cNvSpPr/>
            <p:nvPr/>
          </p:nvSpPr>
          <p:spPr>
            <a:xfrm>
              <a:off x="5858148" y="2895371"/>
              <a:ext cx="32474" cy="32474"/>
            </a:xfrm>
            <a:custGeom>
              <a:avLst/>
              <a:gdLst>
                <a:gd name="connsiteX0" fmla="*/ 0 w 19954"/>
                <a:gd name="connsiteY0" fmla="*/ 0 h 19954"/>
                <a:gd name="connsiteX1" fmla="*/ 25940 w 19954"/>
                <a:gd name="connsiteY1" fmla="*/ 0 h 19954"/>
                <a:gd name="connsiteX2" fmla="*/ 25940 w 19954"/>
                <a:gd name="connsiteY2" fmla="*/ 25940 h 19954"/>
                <a:gd name="connsiteX3" fmla="*/ 0 w 19954"/>
                <a:gd name="connsiteY3" fmla="*/ 25940 h 19954"/>
              </a:gdLst>
              <a:ahLst/>
              <a:cxnLst>
                <a:cxn ang="0">
                  <a:pos x="connsiteX0" y="connsiteY0"/>
                </a:cxn>
                <a:cxn ang="0">
                  <a:pos x="connsiteX1" y="connsiteY1"/>
                </a:cxn>
                <a:cxn ang="0">
                  <a:pos x="connsiteX2" y="connsiteY2"/>
                </a:cxn>
                <a:cxn ang="0">
                  <a:pos x="connsiteX3" y="connsiteY3"/>
                </a:cxn>
              </a:cxnLst>
              <a:rect l="l" t="t" r="r" b="b"/>
              <a:pathLst>
                <a:path w="19954" h="19954">
                  <a:moveTo>
                    <a:pt x="0" y="0"/>
                  </a:moveTo>
                  <a:lnTo>
                    <a:pt x="25940" y="0"/>
                  </a:lnTo>
                  <a:lnTo>
                    <a:pt x="25940" y="25940"/>
                  </a:lnTo>
                  <a:lnTo>
                    <a:pt x="0" y="25940"/>
                  </a:lnTo>
                  <a:close/>
                </a:path>
              </a:pathLst>
            </a:custGeom>
            <a:solidFill>
              <a:schemeClr val="bg1"/>
            </a:solidFill>
            <a:ln w="19645" cap="flat">
              <a:noFill/>
              <a:prstDash val="solid"/>
              <a:miter/>
            </a:ln>
          </p:spPr>
          <p:txBody>
            <a:bodyPr rtlCol="0" anchor="ctr"/>
            <a:lstStyle/>
            <a:p>
              <a:pPr defTabSz="914192">
                <a:defRPr/>
              </a:pPr>
              <a:endParaRPr lang="en-US">
                <a:solidFill>
                  <a:srgbClr val="282828"/>
                </a:solidFill>
                <a:latin typeface="Segoe UI"/>
              </a:endParaRPr>
            </a:p>
          </p:txBody>
        </p:sp>
      </p:grpSp>
      <p:sp>
        <p:nvSpPr>
          <p:cNvPr id="74" name="Freeform 11">
            <a:extLst>
              <a:ext uri="{FF2B5EF4-FFF2-40B4-BE49-F238E27FC236}">
                <a16:creationId xmlns:a16="http://schemas.microsoft.com/office/drawing/2014/main" id="{5961031B-A94F-49FA-9A0D-5F07B474CDB6}"/>
              </a:ext>
              <a:ext uri="{C183D7F6-B498-43B3-948B-1728B52AA6E4}">
                <adec:decorative xmlns:adec="http://schemas.microsoft.com/office/drawing/2017/decorative" val="1"/>
              </a:ext>
            </a:extLst>
          </p:cNvPr>
          <p:cNvSpPr>
            <a:spLocks noEditPoints="1"/>
          </p:cNvSpPr>
          <p:nvPr/>
        </p:nvSpPr>
        <p:spPr bwMode="auto">
          <a:xfrm>
            <a:off x="7471504" y="3172345"/>
            <a:ext cx="389407" cy="461818"/>
          </a:xfrm>
          <a:custGeom>
            <a:avLst/>
            <a:gdLst>
              <a:gd name="T0" fmla="*/ 321 w 391"/>
              <a:gd name="T1" fmla="*/ 209 h 463"/>
              <a:gd name="T2" fmla="*/ 195 w 391"/>
              <a:gd name="T3" fmla="*/ 133 h 463"/>
              <a:gd name="T4" fmla="*/ 113 w 391"/>
              <a:gd name="T5" fmla="*/ 155 h 463"/>
              <a:gd name="T6" fmla="*/ 81 w 391"/>
              <a:gd name="T7" fmla="*/ 184 h 463"/>
              <a:gd name="T8" fmla="*/ 70 w 391"/>
              <a:gd name="T9" fmla="*/ 165 h 463"/>
              <a:gd name="T10" fmla="*/ 159 w 391"/>
              <a:gd name="T11" fmla="*/ 111 h 463"/>
              <a:gd name="T12" fmla="*/ 276 w 391"/>
              <a:gd name="T13" fmla="*/ 129 h 463"/>
              <a:gd name="T14" fmla="*/ 334 w 391"/>
              <a:gd name="T15" fmla="*/ 196 h 463"/>
              <a:gd name="T16" fmla="*/ 299 w 391"/>
              <a:gd name="T17" fmla="*/ 293 h 463"/>
              <a:gd name="T18" fmla="*/ 271 w 391"/>
              <a:gd name="T19" fmla="*/ 371 h 463"/>
              <a:gd name="T20" fmla="*/ 237 w 391"/>
              <a:gd name="T21" fmla="*/ 410 h 463"/>
              <a:gd name="T22" fmla="*/ 221 w 391"/>
              <a:gd name="T23" fmla="*/ 398 h 463"/>
              <a:gd name="T24" fmla="*/ 245 w 391"/>
              <a:gd name="T25" fmla="*/ 364 h 463"/>
              <a:gd name="T26" fmla="*/ 275 w 391"/>
              <a:gd name="T27" fmla="*/ 269 h 463"/>
              <a:gd name="T28" fmla="*/ 227 w 391"/>
              <a:gd name="T29" fmla="*/ 191 h 463"/>
              <a:gd name="T30" fmla="*/ 146 w 391"/>
              <a:gd name="T31" fmla="*/ 193 h 463"/>
              <a:gd name="T32" fmla="*/ 113 w 391"/>
              <a:gd name="T33" fmla="*/ 237 h 463"/>
              <a:gd name="T34" fmla="*/ 60 w 391"/>
              <a:gd name="T35" fmla="*/ 284 h 463"/>
              <a:gd name="T36" fmla="*/ 47 w 391"/>
              <a:gd name="T37" fmla="*/ 281 h 463"/>
              <a:gd name="T38" fmla="*/ 53 w 391"/>
              <a:gd name="T39" fmla="*/ 260 h 463"/>
              <a:gd name="T40" fmla="*/ 95 w 391"/>
              <a:gd name="T41" fmla="*/ 218 h 463"/>
              <a:gd name="T42" fmla="*/ 134 w 391"/>
              <a:gd name="T43" fmla="*/ 171 h 463"/>
              <a:gd name="T44" fmla="*/ 224 w 391"/>
              <a:gd name="T45" fmla="*/ 163 h 463"/>
              <a:gd name="T46" fmla="*/ 286 w 391"/>
              <a:gd name="T47" fmla="*/ 216 h 463"/>
              <a:gd name="T48" fmla="*/ 299 w 391"/>
              <a:gd name="T49" fmla="*/ 293 h 463"/>
              <a:gd name="T50" fmla="*/ 182 w 391"/>
              <a:gd name="T51" fmla="*/ 395 h 463"/>
              <a:gd name="T52" fmla="*/ 157 w 391"/>
              <a:gd name="T53" fmla="*/ 411 h 463"/>
              <a:gd name="T54" fmla="*/ 150 w 391"/>
              <a:gd name="T55" fmla="*/ 388 h 463"/>
              <a:gd name="T56" fmla="*/ 196 w 391"/>
              <a:gd name="T57" fmla="*/ 337 h 463"/>
              <a:gd name="T58" fmla="*/ 221 w 391"/>
              <a:gd name="T59" fmla="*/ 275 h 463"/>
              <a:gd name="T60" fmla="*/ 202 w 391"/>
              <a:gd name="T61" fmla="*/ 237 h 463"/>
              <a:gd name="T62" fmla="*/ 159 w 391"/>
              <a:gd name="T63" fmla="*/ 246 h 463"/>
              <a:gd name="T64" fmla="*/ 135 w 391"/>
              <a:gd name="T65" fmla="*/ 291 h 463"/>
              <a:gd name="T66" fmla="*/ 86 w 391"/>
              <a:gd name="T67" fmla="*/ 334 h 463"/>
              <a:gd name="T68" fmla="*/ 69 w 391"/>
              <a:gd name="T69" fmla="*/ 323 h 463"/>
              <a:gd name="T70" fmla="*/ 101 w 391"/>
              <a:gd name="T71" fmla="*/ 294 h 463"/>
              <a:gd name="T72" fmla="*/ 141 w 391"/>
              <a:gd name="T73" fmla="*/ 228 h 463"/>
              <a:gd name="T74" fmla="*/ 231 w 391"/>
              <a:gd name="T75" fmla="*/ 226 h 463"/>
              <a:gd name="T76" fmla="*/ 232 w 391"/>
              <a:gd name="T77" fmla="*/ 323 h 463"/>
              <a:gd name="T78" fmla="*/ 117 w 391"/>
              <a:gd name="T79" fmla="*/ 383 h 463"/>
              <a:gd name="T80" fmla="*/ 89 w 391"/>
              <a:gd name="T81" fmla="*/ 385 h 463"/>
              <a:gd name="T82" fmla="*/ 93 w 391"/>
              <a:gd name="T83" fmla="*/ 365 h 463"/>
              <a:gd name="T84" fmla="*/ 159 w 391"/>
              <a:gd name="T85" fmla="*/ 299 h 463"/>
              <a:gd name="T86" fmla="*/ 183 w 391"/>
              <a:gd name="T87" fmla="*/ 260 h 463"/>
              <a:gd name="T88" fmla="*/ 191 w 391"/>
              <a:gd name="T89" fmla="*/ 292 h 463"/>
              <a:gd name="T90" fmla="*/ 139 w 391"/>
              <a:gd name="T91" fmla="*/ 366 h 463"/>
              <a:gd name="T92" fmla="*/ 100 w 391"/>
              <a:gd name="T93" fmla="*/ 80 h 463"/>
              <a:gd name="T94" fmla="*/ 161 w 391"/>
              <a:gd name="T95" fmla="*/ 61 h 463"/>
              <a:gd name="T96" fmla="*/ 217 w 391"/>
              <a:gd name="T97" fmla="*/ 58 h 463"/>
              <a:gd name="T98" fmla="*/ 301 w 391"/>
              <a:gd name="T99" fmla="*/ 85 h 463"/>
              <a:gd name="T100" fmla="*/ 296 w 391"/>
              <a:gd name="T101" fmla="*/ 109 h 463"/>
              <a:gd name="T102" fmla="*/ 195 w 391"/>
              <a:gd name="T103" fmla="*/ 83 h 463"/>
              <a:gd name="T104" fmla="*/ 109 w 391"/>
              <a:gd name="T105" fmla="*/ 102 h 463"/>
              <a:gd name="T106" fmla="*/ 94 w 391"/>
              <a:gd name="T107" fmla="*/ 90 h 463"/>
              <a:gd name="T108" fmla="*/ 247 w 391"/>
              <a:gd name="T109" fmla="*/ 23 h 463"/>
              <a:gd name="T110" fmla="*/ 363 w 391"/>
              <a:gd name="T111" fmla="*/ 2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1" h="463">
                <a:moveTo>
                  <a:pt x="330" y="205"/>
                </a:moveTo>
                <a:lnTo>
                  <a:pt x="330" y="205"/>
                </a:lnTo>
                <a:cubicBezTo>
                  <a:pt x="327" y="208"/>
                  <a:pt x="325" y="209"/>
                  <a:pt x="321" y="209"/>
                </a:cubicBezTo>
                <a:cubicBezTo>
                  <a:pt x="316" y="209"/>
                  <a:pt x="312" y="207"/>
                  <a:pt x="310" y="202"/>
                </a:cubicBezTo>
                <a:cubicBezTo>
                  <a:pt x="297" y="179"/>
                  <a:pt x="281" y="162"/>
                  <a:pt x="263" y="151"/>
                </a:cubicBezTo>
                <a:cubicBezTo>
                  <a:pt x="244" y="139"/>
                  <a:pt x="221" y="133"/>
                  <a:pt x="195" y="133"/>
                </a:cubicBezTo>
                <a:cubicBezTo>
                  <a:pt x="184" y="133"/>
                  <a:pt x="174" y="134"/>
                  <a:pt x="164" y="135"/>
                </a:cubicBezTo>
                <a:cubicBezTo>
                  <a:pt x="155" y="136"/>
                  <a:pt x="145" y="138"/>
                  <a:pt x="137" y="141"/>
                </a:cubicBezTo>
                <a:cubicBezTo>
                  <a:pt x="128" y="145"/>
                  <a:pt x="120" y="149"/>
                  <a:pt x="113" y="155"/>
                </a:cubicBezTo>
                <a:cubicBezTo>
                  <a:pt x="105" y="161"/>
                  <a:pt x="98" y="168"/>
                  <a:pt x="92" y="177"/>
                </a:cubicBezTo>
                <a:cubicBezTo>
                  <a:pt x="91" y="179"/>
                  <a:pt x="89" y="181"/>
                  <a:pt x="88" y="182"/>
                </a:cubicBezTo>
                <a:cubicBezTo>
                  <a:pt x="86" y="183"/>
                  <a:pt x="84" y="184"/>
                  <a:pt x="81" y="184"/>
                </a:cubicBezTo>
                <a:cubicBezTo>
                  <a:pt x="78" y="184"/>
                  <a:pt x="75" y="183"/>
                  <a:pt x="72" y="180"/>
                </a:cubicBezTo>
                <a:cubicBezTo>
                  <a:pt x="70" y="178"/>
                  <a:pt x="69" y="175"/>
                  <a:pt x="69" y="171"/>
                </a:cubicBezTo>
                <a:cubicBezTo>
                  <a:pt x="69" y="169"/>
                  <a:pt x="69" y="167"/>
                  <a:pt x="70" y="165"/>
                </a:cubicBezTo>
                <a:cubicBezTo>
                  <a:pt x="76" y="154"/>
                  <a:pt x="84" y="144"/>
                  <a:pt x="93" y="137"/>
                </a:cubicBezTo>
                <a:cubicBezTo>
                  <a:pt x="102" y="130"/>
                  <a:pt x="113" y="124"/>
                  <a:pt x="124" y="120"/>
                </a:cubicBezTo>
                <a:cubicBezTo>
                  <a:pt x="135" y="115"/>
                  <a:pt x="147" y="112"/>
                  <a:pt x="159" y="111"/>
                </a:cubicBezTo>
                <a:cubicBezTo>
                  <a:pt x="171" y="109"/>
                  <a:pt x="183" y="108"/>
                  <a:pt x="195" y="108"/>
                </a:cubicBezTo>
                <a:cubicBezTo>
                  <a:pt x="209" y="108"/>
                  <a:pt x="223" y="110"/>
                  <a:pt x="237" y="114"/>
                </a:cubicBezTo>
                <a:cubicBezTo>
                  <a:pt x="251" y="117"/>
                  <a:pt x="264" y="122"/>
                  <a:pt x="276" y="129"/>
                </a:cubicBezTo>
                <a:cubicBezTo>
                  <a:pt x="289" y="136"/>
                  <a:pt x="300" y="145"/>
                  <a:pt x="309" y="155"/>
                </a:cubicBezTo>
                <a:cubicBezTo>
                  <a:pt x="319" y="166"/>
                  <a:pt x="327" y="178"/>
                  <a:pt x="333" y="191"/>
                </a:cubicBezTo>
                <a:cubicBezTo>
                  <a:pt x="333" y="193"/>
                  <a:pt x="334" y="195"/>
                  <a:pt x="334" y="196"/>
                </a:cubicBezTo>
                <a:cubicBezTo>
                  <a:pt x="334" y="200"/>
                  <a:pt x="332" y="203"/>
                  <a:pt x="330" y="205"/>
                </a:cubicBezTo>
                <a:close/>
                <a:moveTo>
                  <a:pt x="299" y="293"/>
                </a:moveTo>
                <a:lnTo>
                  <a:pt x="299" y="293"/>
                </a:lnTo>
                <a:cubicBezTo>
                  <a:pt x="297" y="301"/>
                  <a:pt x="295" y="309"/>
                  <a:pt x="293" y="318"/>
                </a:cubicBezTo>
                <a:cubicBezTo>
                  <a:pt x="290" y="327"/>
                  <a:pt x="287" y="336"/>
                  <a:pt x="283" y="345"/>
                </a:cubicBezTo>
                <a:cubicBezTo>
                  <a:pt x="280" y="354"/>
                  <a:pt x="276" y="363"/>
                  <a:pt x="271" y="371"/>
                </a:cubicBezTo>
                <a:cubicBezTo>
                  <a:pt x="267" y="379"/>
                  <a:pt x="262" y="386"/>
                  <a:pt x="257" y="392"/>
                </a:cubicBezTo>
                <a:cubicBezTo>
                  <a:pt x="252" y="399"/>
                  <a:pt x="247" y="404"/>
                  <a:pt x="241" y="408"/>
                </a:cubicBezTo>
                <a:cubicBezTo>
                  <a:pt x="240" y="409"/>
                  <a:pt x="239" y="410"/>
                  <a:pt x="237" y="410"/>
                </a:cubicBezTo>
                <a:cubicBezTo>
                  <a:pt x="236" y="411"/>
                  <a:pt x="235" y="411"/>
                  <a:pt x="233" y="411"/>
                </a:cubicBezTo>
                <a:cubicBezTo>
                  <a:pt x="230" y="411"/>
                  <a:pt x="227" y="410"/>
                  <a:pt x="224" y="407"/>
                </a:cubicBezTo>
                <a:cubicBezTo>
                  <a:pt x="222" y="405"/>
                  <a:pt x="221" y="402"/>
                  <a:pt x="221" y="398"/>
                </a:cubicBezTo>
                <a:cubicBezTo>
                  <a:pt x="221" y="396"/>
                  <a:pt x="221" y="395"/>
                  <a:pt x="222" y="393"/>
                </a:cubicBezTo>
                <a:cubicBezTo>
                  <a:pt x="222" y="392"/>
                  <a:pt x="224" y="390"/>
                  <a:pt x="225" y="389"/>
                </a:cubicBezTo>
                <a:cubicBezTo>
                  <a:pt x="233" y="381"/>
                  <a:pt x="239" y="373"/>
                  <a:pt x="245" y="364"/>
                </a:cubicBezTo>
                <a:cubicBezTo>
                  <a:pt x="252" y="354"/>
                  <a:pt x="257" y="344"/>
                  <a:pt x="261" y="334"/>
                </a:cubicBezTo>
                <a:cubicBezTo>
                  <a:pt x="266" y="323"/>
                  <a:pt x="269" y="312"/>
                  <a:pt x="272" y="301"/>
                </a:cubicBezTo>
                <a:cubicBezTo>
                  <a:pt x="274" y="291"/>
                  <a:pt x="275" y="280"/>
                  <a:pt x="275" y="269"/>
                </a:cubicBezTo>
                <a:cubicBezTo>
                  <a:pt x="275" y="259"/>
                  <a:pt x="273" y="248"/>
                  <a:pt x="269" y="238"/>
                </a:cubicBezTo>
                <a:cubicBezTo>
                  <a:pt x="265" y="228"/>
                  <a:pt x="259" y="218"/>
                  <a:pt x="252" y="210"/>
                </a:cubicBezTo>
                <a:cubicBezTo>
                  <a:pt x="245" y="202"/>
                  <a:pt x="236" y="196"/>
                  <a:pt x="227" y="191"/>
                </a:cubicBezTo>
                <a:cubicBezTo>
                  <a:pt x="217" y="186"/>
                  <a:pt x="206" y="184"/>
                  <a:pt x="195" y="184"/>
                </a:cubicBezTo>
                <a:cubicBezTo>
                  <a:pt x="183" y="184"/>
                  <a:pt x="173" y="185"/>
                  <a:pt x="165" y="186"/>
                </a:cubicBezTo>
                <a:cubicBezTo>
                  <a:pt x="157" y="188"/>
                  <a:pt x="151" y="190"/>
                  <a:pt x="146" y="193"/>
                </a:cubicBezTo>
                <a:cubicBezTo>
                  <a:pt x="140" y="196"/>
                  <a:pt x="136" y="200"/>
                  <a:pt x="133" y="204"/>
                </a:cubicBezTo>
                <a:cubicBezTo>
                  <a:pt x="130" y="209"/>
                  <a:pt x="127" y="214"/>
                  <a:pt x="123" y="219"/>
                </a:cubicBezTo>
                <a:cubicBezTo>
                  <a:pt x="120" y="224"/>
                  <a:pt x="117" y="230"/>
                  <a:pt x="113" y="237"/>
                </a:cubicBezTo>
                <a:cubicBezTo>
                  <a:pt x="109" y="243"/>
                  <a:pt x="103" y="250"/>
                  <a:pt x="97" y="258"/>
                </a:cubicBezTo>
                <a:cubicBezTo>
                  <a:pt x="92" y="263"/>
                  <a:pt x="86" y="269"/>
                  <a:pt x="80" y="274"/>
                </a:cubicBezTo>
                <a:cubicBezTo>
                  <a:pt x="74" y="279"/>
                  <a:pt x="67" y="282"/>
                  <a:pt x="60" y="284"/>
                </a:cubicBezTo>
                <a:cubicBezTo>
                  <a:pt x="59" y="285"/>
                  <a:pt x="59" y="285"/>
                  <a:pt x="58" y="285"/>
                </a:cubicBezTo>
                <a:lnTo>
                  <a:pt x="57" y="285"/>
                </a:lnTo>
                <a:cubicBezTo>
                  <a:pt x="53" y="285"/>
                  <a:pt x="50" y="284"/>
                  <a:pt x="47" y="281"/>
                </a:cubicBezTo>
                <a:cubicBezTo>
                  <a:pt x="45" y="278"/>
                  <a:pt x="44" y="275"/>
                  <a:pt x="44" y="272"/>
                </a:cubicBezTo>
                <a:cubicBezTo>
                  <a:pt x="44" y="269"/>
                  <a:pt x="44" y="266"/>
                  <a:pt x="46" y="265"/>
                </a:cubicBezTo>
                <a:cubicBezTo>
                  <a:pt x="48" y="263"/>
                  <a:pt x="50" y="261"/>
                  <a:pt x="53" y="260"/>
                </a:cubicBezTo>
                <a:cubicBezTo>
                  <a:pt x="60" y="257"/>
                  <a:pt x="67" y="253"/>
                  <a:pt x="72" y="249"/>
                </a:cubicBezTo>
                <a:cubicBezTo>
                  <a:pt x="77" y="245"/>
                  <a:pt x="81" y="240"/>
                  <a:pt x="85" y="234"/>
                </a:cubicBezTo>
                <a:cubicBezTo>
                  <a:pt x="89" y="229"/>
                  <a:pt x="92" y="224"/>
                  <a:pt x="95" y="218"/>
                </a:cubicBezTo>
                <a:cubicBezTo>
                  <a:pt x="98" y="212"/>
                  <a:pt x="101" y="206"/>
                  <a:pt x="104" y="201"/>
                </a:cubicBezTo>
                <a:cubicBezTo>
                  <a:pt x="108" y="195"/>
                  <a:pt x="112" y="190"/>
                  <a:pt x="116" y="185"/>
                </a:cubicBezTo>
                <a:cubicBezTo>
                  <a:pt x="121" y="179"/>
                  <a:pt x="127" y="175"/>
                  <a:pt x="134" y="171"/>
                </a:cubicBezTo>
                <a:cubicBezTo>
                  <a:pt x="140" y="167"/>
                  <a:pt x="149" y="164"/>
                  <a:pt x="159" y="162"/>
                </a:cubicBezTo>
                <a:cubicBezTo>
                  <a:pt x="169" y="160"/>
                  <a:pt x="181" y="159"/>
                  <a:pt x="195" y="159"/>
                </a:cubicBezTo>
                <a:cubicBezTo>
                  <a:pt x="205" y="159"/>
                  <a:pt x="215" y="160"/>
                  <a:pt x="224" y="163"/>
                </a:cubicBezTo>
                <a:cubicBezTo>
                  <a:pt x="233" y="166"/>
                  <a:pt x="241" y="170"/>
                  <a:pt x="249" y="175"/>
                </a:cubicBezTo>
                <a:cubicBezTo>
                  <a:pt x="257" y="180"/>
                  <a:pt x="264" y="186"/>
                  <a:pt x="270" y="193"/>
                </a:cubicBezTo>
                <a:cubicBezTo>
                  <a:pt x="276" y="200"/>
                  <a:pt x="282" y="207"/>
                  <a:pt x="286" y="216"/>
                </a:cubicBezTo>
                <a:cubicBezTo>
                  <a:pt x="291" y="224"/>
                  <a:pt x="294" y="233"/>
                  <a:pt x="297" y="242"/>
                </a:cubicBezTo>
                <a:cubicBezTo>
                  <a:pt x="299" y="251"/>
                  <a:pt x="301" y="260"/>
                  <a:pt x="301" y="270"/>
                </a:cubicBezTo>
                <a:cubicBezTo>
                  <a:pt x="301" y="277"/>
                  <a:pt x="300" y="284"/>
                  <a:pt x="299" y="293"/>
                </a:cubicBezTo>
                <a:close/>
                <a:moveTo>
                  <a:pt x="201" y="374"/>
                </a:moveTo>
                <a:lnTo>
                  <a:pt x="201" y="374"/>
                </a:lnTo>
                <a:cubicBezTo>
                  <a:pt x="195" y="382"/>
                  <a:pt x="188" y="389"/>
                  <a:pt x="182" y="395"/>
                </a:cubicBezTo>
                <a:cubicBezTo>
                  <a:pt x="176" y="401"/>
                  <a:pt x="170" y="406"/>
                  <a:pt x="164" y="409"/>
                </a:cubicBezTo>
                <a:cubicBezTo>
                  <a:pt x="163" y="410"/>
                  <a:pt x="162" y="410"/>
                  <a:pt x="161" y="411"/>
                </a:cubicBezTo>
                <a:cubicBezTo>
                  <a:pt x="160" y="411"/>
                  <a:pt x="159" y="411"/>
                  <a:pt x="157" y="411"/>
                </a:cubicBezTo>
                <a:cubicBezTo>
                  <a:pt x="154" y="411"/>
                  <a:pt x="151" y="410"/>
                  <a:pt x="149" y="407"/>
                </a:cubicBezTo>
                <a:cubicBezTo>
                  <a:pt x="146" y="405"/>
                  <a:pt x="145" y="402"/>
                  <a:pt x="145" y="398"/>
                </a:cubicBezTo>
                <a:cubicBezTo>
                  <a:pt x="145" y="394"/>
                  <a:pt x="147" y="391"/>
                  <a:pt x="150" y="388"/>
                </a:cubicBezTo>
                <a:cubicBezTo>
                  <a:pt x="155" y="384"/>
                  <a:pt x="160" y="380"/>
                  <a:pt x="165" y="375"/>
                </a:cubicBezTo>
                <a:cubicBezTo>
                  <a:pt x="171" y="370"/>
                  <a:pt x="176" y="364"/>
                  <a:pt x="181" y="357"/>
                </a:cubicBezTo>
                <a:cubicBezTo>
                  <a:pt x="186" y="351"/>
                  <a:pt x="191" y="344"/>
                  <a:pt x="196" y="337"/>
                </a:cubicBezTo>
                <a:cubicBezTo>
                  <a:pt x="201" y="330"/>
                  <a:pt x="205" y="323"/>
                  <a:pt x="209" y="315"/>
                </a:cubicBezTo>
                <a:cubicBezTo>
                  <a:pt x="213" y="308"/>
                  <a:pt x="215" y="301"/>
                  <a:pt x="218" y="294"/>
                </a:cubicBezTo>
                <a:cubicBezTo>
                  <a:pt x="220" y="287"/>
                  <a:pt x="221" y="281"/>
                  <a:pt x="221" y="275"/>
                </a:cubicBezTo>
                <a:cubicBezTo>
                  <a:pt x="221" y="268"/>
                  <a:pt x="220" y="261"/>
                  <a:pt x="219" y="256"/>
                </a:cubicBezTo>
                <a:cubicBezTo>
                  <a:pt x="218" y="251"/>
                  <a:pt x="216" y="247"/>
                  <a:pt x="214" y="244"/>
                </a:cubicBezTo>
                <a:cubicBezTo>
                  <a:pt x="211" y="240"/>
                  <a:pt x="207" y="238"/>
                  <a:pt x="202" y="237"/>
                </a:cubicBezTo>
                <a:cubicBezTo>
                  <a:pt x="197" y="235"/>
                  <a:pt x="190" y="234"/>
                  <a:pt x="183" y="234"/>
                </a:cubicBezTo>
                <a:cubicBezTo>
                  <a:pt x="177" y="234"/>
                  <a:pt x="173" y="235"/>
                  <a:pt x="169" y="238"/>
                </a:cubicBezTo>
                <a:cubicBezTo>
                  <a:pt x="165" y="240"/>
                  <a:pt x="162" y="243"/>
                  <a:pt x="159" y="246"/>
                </a:cubicBezTo>
                <a:cubicBezTo>
                  <a:pt x="156" y="250"/>
                  <a:pt x="153" y="254"/>
                  <a:pt x="151" y="259"/>
                </a:cubicBezTo>
                <a:cubicBezTo>
                  <a:pt x="149" y="264"/>
                  <a:pt x="146" y="269"/>
                  <a:pt x="143" y="274"/>
                </a:cubicBezTo>
                <a:cubicBezTo>
                  <a:pt x="141" y="280"/>
                  <a:pt x="138" y="285"/>
                  <a:pt x="135" y="291"/>
                </a:cubicBezTo>
                <a:cubicBezTo>
                  <a:pt x="132" y="297"/>
                  <a:pt x="128" y="302"/>
                  <a:pt x="123" y="308"/>
                </a:cubicBezTo>
                <a:cubicBezTo>
                  <a:pt x="119" y="313"/>
                  <a:pt x="114" y="318"/>
                  <a:pt x="108" y="322"/>
                </a:cubicBezTo>
                <a:cubicBezTo>
                  <a:pt x="102" y="327"/>
                  <a:pt x="95" y="331"/>
                  <a:pt x="86" y="334"/>
                </a:cubicBezTo>
                <a:cubicBezTo>
                  <a:pt x="85" y="335"/>
                  <a:pt x="83" y="335"/>
                  <a:pt x="81" y="335"/>
                </a:cubicBezTo>
                <a:cubicBezTo>
                  <a:pt x="78" y="335"/>
                  <a:pt x="75" y="334"/>
                  <a:pt x="73" y="332"/>
                </a:cubicBezTo>
                <a:cubicBezTo>
                  <a:pt x="70" y="329"/>
                  <a:pt x="69" y="326"/>
                  <a:pt x="69" y="323"/>
                </a:cubicBezTo>
                <a:cubicBezTo>
                  <a:pt x="69" y="320"/>
                  <a:pt x="70" y="318"/>
                  <a:pt x="71" y="316"/>
                </a:cubicBezTo>
                <a:cubicBezTo>
                  <a:pt x="73" y="314"/>
                  <a:pt x="75" y="312"/>
                  <a:pt x="77" y="311"/>
                </a:cubicBezTo>
                <a:cubicBezTo>
                  <a:pt x="86" y="307"/>
                  <a:pt x="94" y="301"/>
                  <a:pt x="101" y="294"/>
                </a:cubicBezTo>
                <a:cubicBezTo>
                  <a:pt x="109" y="287"/>
                  <a:pt x="114" y="279"/>
                  <a:pt x="119" y="270"/>
                </a:cubicBezTo>
                <a:cubicBezTo>
                  <a:pt x="122" y="262"/>
                  <a:pt x="125" y="255"/>
                  <a:pt x="129" y="247"/>
                </a:cubicBezTo>
                <a:cubicBezTo>
                  <a:pt x="132" y="240"/>
                  <a:pt x="136" y="233"/>
                  <a:pt x="141" y="228"/>
                </a:cubicBezTo>
                <a:cubicBezTo>
                  <a:pt x="146" y="222"/>
                  <a:pt x="151" y="218"/>
                  <a:pt x="158" y="214"/>
                </a:cubicBezTo>
                <a:cubicBezTo>
                  <a:pt x="165" y="211"/>
                  <a:pt x="173" y="209"/>
                  <a:pt x="183" y="209"/>
                </a:cubicBezTo>
                <a:cubicBezTo>
                  <a:pt x="205" y="209"/>
                  <a:pt x="221" y="215"/>
                  <a:pt x="231" y="226"/>
                </a:cubicBezTo>
                <a:cubicBezTo>
                  <a:pt x="241" y="237"/>
                  <a:pt x="246" y="253"/>
                  <a:pt x="246" y="275"/>
                </a:cubicBezTo>
                <a:cubicBezTo>
                  <a:pt x="246" y="282"/>
                  <a:pt x="245" y="289"/>
                  <a:pt x="242" y="297"/>
                </a:cubicBezTo>
                <a:cubicBezTo>
                  <a:pt x="240" y="306"/>
                  <a:pt x="237" y="314"/>
                  <a:pt x="232" y="323"/>
                </a:cubicBezTo>
                <a:cubicBezTo>
                  <a:pt x="228" y="332"/>
                  <a:pt x="223" y="341"/>
                  <a:pt x="218" y="350"/>
                </a:cubicBezTo>
                <a:cubicBezTo>
                  <a:pt x="212" y="358"/>
                  <a:pt x="207" y="367"/>
                  <a:pt x="201" y="374"/>
                </a:cubicBezTo>
                <a:close/>
                <a:moveTo>
                  <a:pt x="117" y="383"/>
                </a:moveTo>
                <a:lnTo>
                  <a:pt x="117" y="383"/>
                </a:lnTo>
                <a:cubicBezTo>
                  <a:pt x="110" y="387"/>
                  <a:pt x="103" y="389"/>
                  <a:pt x="97" y="389"/>
                </a:cubicBezTo>
                <a:cubicBezTo>
                  <a:pt x="94" y="389"/>
                  <a:pt x="91" y="388"/>
                  <a:pt x="89" y="385"/>
                </a:cubicBezTo>
                <a:cubicBezTo>
                  <a:pt x="86" y="383"/>
                  <a:pt x="85" y="380"/>
                  <a:pt x="85" y="376"/>
                </a:cubicBezTo>
                <a:cubicBezTo>
                  <a:pt x="85" y="374"/>
                  <a:pt x="86" y="371"/>
                  <a:pt x="87" y="369"/>
                </a:cubicBezTo>
                <a:cubicBezTo>
                  <a:pt x="88" y="367"/>
                  <a:pt x="90" y="366"/>
                  <a:pt x="93" y="365"/>
                </a:cubicBezTo>
                <a:cubicBezTo>
                  <a:pt x="103" y="360"/>
                  <a:pt x="112" y="355"/>
                  <a:pt x="120" y="348"/>
                </a:cubicBezTo>
                <a:cubicBezTo>
                  <a:pt x="128" y="341"/>
                  <a:pt x="136" y="334"/>
                  <a:pt x="142" y="326"/>
                </a:cubicBezTo>
                <a:cubicBezTo>
                  <a:pt x="148" y="317"/>
                  <a:pt x="154" y="308"/>
                  <a:pt x="159" y="299"/>
                </a:cubicBezTo>
                <a:cubicBezTo>
                  <a:pt x="163" y="289"/>
                  <a:pt x="167" y="279"/>
                  <a:pt x="170" y="269"/>
                </a:cubicBezTo>
                <a:cubicBezTo>
                  <a:pt x="171" y="266"/>
                  <a:pt x="173" y="264"/>
                  <a:pt x="175" y="262"/>
                </a:cubicBezTo>
                <a:cubicBezTo>
                  <a:pt x="177" y="260"/>
                  <a:pt x="179" y="260"/>
                  <a:pt x="183" y="260"/>
                </a:cubicBezTo>
                <a:cubicBezTo>
                  <a:pt x="186" y="260"/>
                  <a:pt x="189" y="261"/>
                  <a:pt x="192" y="263"/>
                </a:cubicBezTo>
                <a:cubicBezTo>
                  <a:pt x="194" y="266"/>
                  <a:pt x="195" y="269"/>
                  <a:pt x="195" y="272"/>
                </a:cubicBezTo>
                <a:cubicBezTo>
                  <a:pt x="195" y="278"/>
                  <a:pt x="194" y="284"/>
                  <a:pt x="191" y="292"/>
                </a:cubicBezTo>
                <a:cubicBezTo>
                  <a:pt x="187" y="300"/>
                  <a:pt x="183" y="308"/>
                  <a:pt x="178" y="317"/>
                </a:cubicBezTo>
                <a:cubicBezTo>
                  <a:pt x="173" y="326"/>
                  <a:pt x="167" y="334"/>
                  <a:pt x="160" y="343"/>
                </a:cubicBezTo>
                <a:cubicBezTo>
                  <a:pt x="153" y="352"/>
                  <a:pt x="146" y="359"/>
                  <a:pt x="139" y="366"/>
                </a:cubicBezTo>
                <a:cubicBezTo>
                  <a:pt x="131" y="373"/>
                  <a:pt x="124" y="378"/>
                  <a:pt x="117" y="383"/>
                </a:cubicBezTo>
                <a:close/>
                <a:moveTo>
                  <a:pt x="100" y="80"/>
                </a:moveTo>
                <a:lnTo>
                  <a:pt x="100" y="80"/>
                </a:lnTo>
                <a:cubicBezTo>
                  <a:pt x="104" y="76"/>
                  <a:pt x="110" y="74"/>
                  <a:pt x="116" y="71"/>
                </a:cubicBezTo>
                <a:cubicBezTo>
                  <a:pt x="123" y="69"/>
                  <a:pt x="130" y="67"/>
                  <a:pt x="138" y="65"/>
                </a:cubicBezTo>
                <a:cubicBezTo>
                  <a:pt x="145" y="63"/>
                  <a:pt x="153" y="62"/>
                  <a:pt x="161" y="61"/>
                </a:cubicBezTo>
                <a:cubicBezTo>
                  <a:pt x="168" y="60"/>
                  <a:pt x="175" y="59"/>
                  <a:pt x="181" y="58"/>
                </a:cubicBezTo>
                <a:cubicBezTo>
                  <a:pt x="187" y="58"/>
                  <a:pt x="192" y="58"/>
                  <a:pt x="195" y="58"/>
                </a:cubicBezTo>
                <a:cubicBezTo>
                  <a:pt x="198" y="58"/>
                  <a:pt x="210" y="58"/>
                  <a:pt x="217" y="58"/>
                </a:cubicBezTo>
                <a:cubicBezTo>
                  <a:pt x="224" y="59"/>
                  <a:pt x="231" y="60"/>
                  <a:pt x="240" y="62"/>
                </a:cubicBezTo>
                <a:cubicBezTo>
                  <a:pt x="248" y="63"/>
                  <a:pt x="276" y="72"/>
                  <a:pt x="284" y="75"/>
                </a:cubicBezTo>
                <a:cubicBezTo>
                  <a:pt x="291" y="78"/>
                  <a:pt x="297" y="81"/>
                  <a:pt x="301" y="85"/>
                </a:cubicBezTo>
                <a:cubicBezTo>
                  <a:pt x="306" y="88"/>
                  <a:pt x="308" y="92"/>
                  <a:pt x="308" y="96"/>
                </a:cubicBezTo>
                <a:cubicBezTo>
                  <a:pt x="308" y="100"/>
                  <a:pt x="307" y="103"/>
                  <a:pt x="305" y="105"/>
                </a:cubicBezTo>
                <a:cubicBezTo>
                  <a:pt x="302" y="108"/>
                  <a:pt x="299" y="109"/>
                  <a:pt x="296" y="109"/>
                </a:cubicBezTo>
                <a:cubicBezTo>
                  <a:pt x="294" y="109"/>
                  <a:pt x="292" y="108"/>
                  <a:pt x="290" y="107"/>
                </a:cubicBezTo>
                <a:cubicBezTo>
                  <a:pt x="274" y="99"/>
                  <a:pt x="259" y="93"/>
                  <a:pt x="244" y="89"/>
                </a:cubicBezTo>
                <a:cubicBezTo>
                  <a:pt x="228" y="85"/>
                  <a:pt x="212" y="83"/>
                  <a:pt x="195" y="83"/>
                </a:cubicBezTo>
                <a:cubicBezTo>
                  <a:pt x="180" y="83"/>
                  <a:pt x="166" y="84"/>
                  <a:pt x="152" y="88"/>
                </a:cubicBezTo>
                <a:cubicBezTo>
                  <a:pt x="139" y="91"/>
                  <a:pt x="125" y="95"/>
                  <a:pt x="112" y="101"/>
                </a:cubicBezTo>
                <a:cubicBezTo>
                  <a:pt x="111" y="102"/>
                  <a:pt x="110" y="102"/>
                  <a:pt x="109" y="102"/>
                </a:cubicBezTo>
                <a:cubicBezTo>
                  <a:pt x="108" y="102"/>
                  <a:pt x="107" y="103"/>
                  <a:pt x="106" y="103"/>
                </a:cubicBezTo>
                <a:cubicBezTo>
                  <a:pt x="103" y="103"/>
                  <a:pt x="100" y="101"/>
                  <a:pt x="98" y="99"/>
                </a:cubicBezTo>
                <a:cubicBezTo>
                  <a:pt x="95" y="96"/>
                  <a:pt x="94" y="93"/>
                  <a:pt x="94" y="90"/>
                </a:cubicBezTo>
                <a:cubicBezTo>
                  <a:pt x="94" y="86"/>
                  <a:pt x="96" y="83"/>
                  <a:pt x="100" y="80"/>
                </a:cubicBezTo>
                <a:close/>
                <a:moveTo>
                  <a:pt x="247" y="23"/>
                </a:moveTo>
                <a:lnTo>
                  <a:pt x="247" y="23"/>
                </a:lnTo>
                <a:cubicBezTo>
                  <a:pt x="154" y="0"/>
                  <a:pt x="57" y="75"/>
                  <a:pt x="29" y="190"/>
                </a:cubicBezTo>
                <a:cubicBezTo>
                  <a:pt x="0" y="306"/>
                  <a:pt x="52" y="418"/>
                  <a:pt x="145" y="441"/>
                </a:cubicBezTo>
                <a:cubicBezTo>
                  <a:pt x="237" y="463"/>
                  <a:pt x="335" y="388"/>
                  <a:pt x="363" y="272"/>
                </a:cubicBezTo>
                <a:cubicBezTo>
                  <a:pt x="391" y="156"/>
                  <a:pt x="339" y="44"/>
                  <a:pt x="247" y="23"/>
                </a:cubicBezTo>
                <a:close/>
              </a:path>
            </a:pathLst>
          </a:custGeom>
          <a:solidFill>
            <a:schemeClr val="accent1"/>
          </a:solidFill>
          <a:ln w="0">
            <a:noFill/>
            <a:prstDash val="solid"/>
            <a:round/>
            <a:headEnd/>
            <a:tailEnd/>
          </a:ln>
        </p:spPr>
        <p:txBody>
          <a:bodyPr vert="horz" wrap="square" lIns="91427" tIns="45713" rIns="91427" bIns="45713" numCol="1" anchor="t" anchorCtr="0" compatLnSpc="1">
            <a:prstTxWarp prst="textNoShape">
              <a:avLst/>
            </a:prstTxWarp>
          </a:bodyPr>
          <a:lstStyle/>
          <a:p>
            <a:pPr defTabSz="932563">
              <a:defRPr/>
            </a:pPr>
            <a:endParaRPr lang="en-US" sz="1800">
              <a:solidFill>
                <a:srgbClr val="282828"/>
              </a:solidFill>
              <a:latin typeface="Segoe UI"/>
            </a:endParaRPr>
          </a:p>
        </p:txBody>
      </p:sp>
      <p:pic>
        <p:nvPicPr>
          <p:cNvPr id="1026" name="Picture 2">
            <a:extLst>
              <a:ext uri="{FF2B5EF4-FFF2-40B4-BE49-F238E27FC236}">
                <a16:creationId xmlns:a16="http://schemas.microsoft.com/office/drawing/2014/main" id="{70163D66-BC39-4342-A242-A25907A95748}"/>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8417" y1="51587" x2="48417" y2="51587"/>
                      </a14:backgroundRemoval>
                    </a14:imgEffect>
                  </a14:imgLayer>
                </a14:imgProps>
              </a:ext>
              <a:ext uri="{28A0092B-C50C-407E-A947-70E740481C1C}">
                <a14:useLocalDpi xmlns:a14="http://schemas.microsoft.com/office/drawing/2010/main"/>
              </a:ext>
            </a:extLst>
          </a:blip>
          <a:srcRect/>
          <a:stretch>
            <a:fillRect/>
          </a:stretch>
        </p:blipFill>
        <p:spPr bwMode="auto">
          <a:xfrm>
            <a:off x="3996341" y="3086039"/>
            <a:ext cx="1208437" cy="63443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descr="Multi-factor &#10;authentication &#10;prevents 99.9%1 &#10;of identity attacks&#10;">
            <a:extLst>
              <a:ext uri="{FF2B5EF4-FFF2-40B4-BE49-F238E27FC236}">
                <a16:creationId xmlns:a16="http://schemas.microsoft.com/office/drawing/2014/main" id="{2D2AE9AF-8EA1-57C8-C373-5A0113E0E318}"/>
              </a:ext>
            </a:extLst>
          </p:cNvPr>
          <p:cNvGrpSpPr/>
          <p:nvPr/>
        </p:nvGrpSpPr>
        <p:grpSpPr>
          <a:xfrm>
            <a:off x="8534521" y="2450847"/>
            <a:ext cx="3096269" cy="3433854"/>
            <a:chOff x="8534521" y="2372307"/>
            <a:chExt cx="3096269" cy="3433854"/>
          </a:xfrm>
        </p:grpSpPr>
        <p:sp>
          <p:nvSpPr>
            <p:cNvPr id="52" name="Rectangle: Rounded Corners 51">
              <a:extLst>
                <a:ext uri="{FF2B5EF4-FFF2-40B4-BE49-F238E27FC236}">
                  <a16:creationId xmlns:a16="http://schemas.microsoft.com/office/drawing/2014/main" id="{B14E9250-ADCE-44DE-9517-714064FA3E80}"/>
                </a:ext>
              </a:extLst>
            </p:cNvPr>
            <p:cNvSpPr/>
            <p:nvPr/>
          </p:nvSpPr>
          <p:spPr bwMode="auto">
            <a:xfrm>
              <a:off x="8534521" y="2372307"/>
              <a:ext cx="3096269" cy="3433854"/>
            </a:xfrm>
            <a:prstGeom prst="roundRect">
              <a:avLst>
                <a:gd name="adj" fmla="val 4358"/>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268927" rIns="268927" bIns="268927" numCol="1" spcCol="0" rtlCol="0" fromWordArt="0" anchor="ctr" anchorCtr="0" forceAA="0" compatLnSpc="1">
              <a:prstTxWarp prst="textNoShape">
                <a:avLst/>
              </a:prstTxWarp>
              <a:noAutofit/>
            </a:bodyPr>
            <a:lstStyle/>
            <a:p>
              <a:pPr defTabSz="914192" fontAlgn="base">
                <a:spcBef>
                  <a:spcPct val="0"/>
                </a:spcBef>
                <a:spcAft>
                  <a:spcPct val="0"/>
                </a:spcAft>
                <a:defRPr/>
              </a:pPr>
              <a:endParaRPr lang="en-US" sz="1961">
                <a:ln w="3175">
                  <a:noFill/>
                </a:ln>
                <a:gradFill>
                  <a:gsLst>
                    <a:gs pos="0">
                      <a:srgbClr val="282828"/>
                    </a:gs>
                    <a:gs pos="100000">
                      <a:srgbClr val="282828"/>
                    </a:gs>
                  </a:gsLst>
                  <a:lin ang="5400000" scaled="0"/>
                </a:gradFill>
                <a:latin typeface="Segoe UI Semibold"/>
                <a:cs typeface="Segoe UI Semilight" panose="020B0402040204020203" pitchFamily="34" charset="0"/>
              </a:endParaRPr>
            </a:p>
          </p:txBody>
        </p:sp>
        <p:grpSp>
          <p:nvGrpSpPr>
            <p:cNvPr id="20" name="Group 19">
              <a:extLst>
                <a:ext uri="{FF2B5EF4-FFF2-40B4-BE49-F238E27FC236}">
                  <a16:creationId xmlns:a16="http://schemas.microsoft.com/office/drawing/2014/main" id="{517B2809-97DD-8BCD-04AE-6879AF66001D}"/>
                </a:ext>
              </a:extLst>
            </p:cNvPr>
            <p:cNvGrpSpPr/>
            <p:nvPr/>
          </p:nvGrpSpPr>
          <p:grpSpPr>
            <a:xfrm>
              <a:off x="8672326" y="2861443"/>
              <a:ext cx="2820659" cy="2044128"/>
              <a:chOff x="8672326" y="3005703"/>
              <a:chExt cx="2820659" cy="2044128"/>
            </a:xfrm>
          </p:grpSpPr>
          <p:sp>
            <p:nvSpPr>
              <p:cNvPr id="55" name="TextBox 54">
                <a:extLst>
                  <a:ext uri="{FF2B5EF4-FFF2-40B4-BE49-F238E27FC236}">
                    <a16:creationId xmlns:a16="http://schemas.microsoft.com/office/drawing/2014/main" id="{0A9041D7-27C4-4737-9B8C-CC6A283579BF}"/>
                  </a:ext>
                </a:extLst>
              </p:cNvPr>
              <p:cNvSpPr txBox="1"/>
              <p:nvPr/>
            </p:nvSpPr>
            <p:spPr>
              <a:xfrm>
                <a:off x="8672326" y="4064946"/>
                <a:ext cx="2820659" cy="984885"/>
              </a:xfrm>
              <a:prstGeom prst="rect">
                <a:avLst/>
              </a:prstGeom>
              <a:noFill/>
            </p:spPr>
            <p:txBody>
              <a:bodyPr wrap="square" lIns="0" tIns="0" rIns="0" bIns="0" rtlCol="0">
                <a:spAutoFit/>
              </a:bodyPr>
              <a:lstStyle/>
              <a:p>
                <a:pPr algn="ctr" defTabSz="914192" fontAlgn="base">
                  <a:spcBef>
                    <a:spcPct val="0"/>
                  </a:spcBef>
                  <a:spcAft>
                    <a:spcPct val="0"/>
                  </a:spcAft>
                  <a:defRPr/>
                </a:pP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Multi-factor </a:t>
                </a:r>
                <a:b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b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authentication </a:t>
                </a:r>
                <a:b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b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prevents 99.9%</a:t>
                </a:r>
                <a:r>
                  <a:rPr lang="en-US" sz="1600" baseline="30000">
                    <a:ln w="3175">
                      <a:noFill/>
                    </a:ln>
                    <a:gradFill>
                      <a:gsLst>
                        <a:gs pos="0">
                          <a:srgbClr val="FFFFFF"/>
                        </a:gs>
                        <a:gs pos="100000">
                          <a:srgbClr val="FFFFFF"/>
                        </a:gs>
                      </a:gsLst>
                      <a:lin ang="5400000" scaled="0"/>
                    </a:gradFill>
                    <a:latin typeface="Segoe UI Semibold"/>
                    <a:cs typeface="Segoe UI Semilight" panose="020B0402040204020203" pitchFamily="34" charset="0"/>
                  </a:rPr>
                  <a:t>1</a:t>
                </a: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 </a:t>
                </a:r>
                <a:b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b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of identity attacks</a:t>
                </a:r>
              </a:p>
            </p:txBody>
          </p:sp>
          <p:grpSp>
            <p:nvGrpSpPr>
              <p:cNvPr id="18" name="Group 17">
                <a:extLst>
                  <a:ext uri="{FF2B5EF4-FFF2-40B4-BE49-F238E27FC236}">
                    <a16:creationId xmlns:a16="http://schemas.microsoft.com/office/drawing/2014/main" id="{D370C71D-B6E0-4FA3-8E13-2A21305A0185}"/>
                  </a:ext>
                </a:extLst>
              </p:cNvPr>
              <p:cNvGrpSpPr/>
              <p:nvPr/>
            </p:nvGrpSpPr>
            <p:grpSpPr>
              <a:xfrm>
                <a:off x="9766287" y="3005703"/>
                <a:ext cx="632736" cy="729232"/>
                <a:chOff x="9447224" y="2453273"/>
                <a:chExt cx="645257" cy="743692"/>
              </a:xfrm>
            </p:grpSpPr>
            <p:grpSp>
              <p:nvGrpSpPr>
                <p:cNvPr id="13" name="Group 5">
                  <a:extLst>
                    <a:ext uri="{FF2B5EF4-FFF2-40B4-BE49-F238E27FC236}">
                      <a16:creationId xmlns:a16="http://schemas.microsoft.com/office/drawing/2014/main" id="{6C33C8A3-4C0D-4590-AB06-90916D40ADE3}"/>
                    </a:ext>
                  </a:extLst>
                </p:cNvPr>
                <p:cNvGrpSpPr>
                  <a:grpSpLocks noChangeAspect="1"/>
                </p:cNvGrpSpPr>
                <p:nvPr/>
              </p:nvGrpSpPr>
              <p:grpSpPr bwMode="auto">
                <a:xfrm>
                  <a:off x="9447224" y="2453273"/>
                  <a:ext cx="427814" cy="533447"/>
                  <a:chOff x="5951" y="1623"/>
                  <a:chExt cx="162" cy="202"/>
                </a:xfrm>
              </p:grpSpPr>
              <p:sp>
                <p:nvSpPr>
                  <p:cNvPr id="15" name="Freeform 6">
                    <a:extLst>
                      <a:ext uri="{FF2B5EF4-FFF2-40B4-BE49-F238E27FC236}">
                        <a16:creationId xmlns:a16="http://schemas.microsoft.com/office/drawing/2014/main" id="{65DAC9E2-3799-4935-85D2-5933D590B75C}"/>
                      </a:ext>
                    </a:extLst>
                  </p:cNvPr>
                  <p:cNvSpPr>
                    <a:spLocks/>
                  </p:cNvSpPr>
                  <p:nvPr/>
                </p:nvSpPr>
                <p:spPr bwMode="auto">
                  <a:xfrm>
                    <a:off x="5978" y="1623"/>
                    <a:ext cx="108" cy="108"/>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solidFill>
                    <a:srgbClr val="C1C1C1"/>
                  </a:solidFill>
                  <a:ln w="0">
                    <a:noFill/>
                    <a:prstDash val="solid"/>
                    <a:round/>
                    <a:headEnd/>
                    <a:tailEnd/>
                  </a:ln>
                </p:spPr>
                <p:txBody>
                  <a:bodyPr vert="horz" wrap="square" lIns="89642" tIns="44821" rIns="89642" bIns="44821" numCol="1" anchor="t" anchorCtr="0" compatLnSpc="1">
                    <a:prstTxWarp prst="textNoShape">
                      <a:avLst/>
                    </a:prstTxWarp>
                  </a:bodyPr>
                  <a:lstStyle/>
                  <a:p>
                    <a:pPr>
                      <a:defRPr/>
                    </a:pPr>
                    <a:endParaRPr lang="en-US">
                      <a:solidFill>
                        <a:srgbClr val="282828"/>
                      </a:solidFill>
                      <a:latin typeface="Segoe UI"/>
                    </a:endParaRPr>
                  </a:p>
                </p:txBody>
              </p:sp>
              <p:sp>
                <p:nvSpPr>
                  <p:cNvPr id="16" name="Freeform 7">
                    <a:extLst>
                      <a:ext uri="{FF2B5EF4-FFF2-40B4-BE49-F238E27FC236}">
                        <a16:creationId xmlns:a16="http://schemas.microsoft.com/office/drawing/2014/main" id="{0EEF1EE2-5AC6-47B3-AFF6-C55A7C0038FC}"/>
                      </a:ext>
                    </a:extLst>
                  </p:cNvPr>
                  <p:cNvSpPr>
                    <a:spLocks/>
                  </p:cNvSpPr>
                  <p:nvPr/>
                </p:nvSpPr>
                <p:spPr bwMode="auto">
                  <a:xfrm>
                    <a:off x="5951" y="1744"/>
                    <a:ext cx="162" cy="81"/>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rgbClr val="C1C1C1"/>
                  </a:solidFill>
                  <a:ln w="0">
                    <a:noFill/>
                    <a:prstDash val="solid"/>
                    <a:round/>
                    <a:headEnd/>
                    <a:tailEnd/>
                  </a:ln>
                </p:spPr>
                <p:txBody>
                  <a:bodyPr vert="horz" wrap="square" lIns="89642" tIns="44821" rIns="89642" bIns="44821" numCol="1" anchor="t" anchorCtr="0" compatLnSpc="1">
                    <a:prstTxWarp prst="textNoShape">
                      <a:avLst/>
                    </a:prstTxWarp>
                  </a:bodyPr>
                  <a:lstStyle/>
                  <a:p>
                    <a:pPr>
                      <a:defRPr/>
                    </a:pPr>
                    <a:endParaRPr lang="en-US">
                      <a:solidFill>
                        <a:srgbClr val="282828"/>
                      </a:solidFill>
                      <a:latin typeface="Segoe UI"/>
                    </a:endParaRPr>
                  </a:p>
                </p:txBody>
              </p:sp>
            </p:grpSp>
            <p:sp>
              <p:nvSpPr>
                <p:cNvPr id="76" name="Freeform 13">
                  <a:extLst>
                    <a:ext uri="{FF2B5EF4-FFF2-40B4-BE49-F238E27FC236}">
                      <a16:creationId xmlns:a16="http://schemas.microsoft.com/office/drawing/2014/main" id="{7B9200F8-A4AC-4524-B8DC-D8DDACCF0797}"/>
                    </a:ext>
                  </a:extLst>
                </p:cNvPr>
                <p:cNvSpPr>
                  <a:spLocks/>
                </p:cNvSpPr>
                <p:nvPr/>
              </p:nvSpPr>
              <p:spPr bwMode="auto">
                <a:xfrm>
                  <a:off x="9687070" y="2774079"/>
                  <a:ext cx="405411" cy="422886"/>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chemeClr val="bg1"/>
                </a:solidFill>
                <a:ln w="0">
                  <a:noFill/>
                  <a:prstDash val="solid"/>
                  <a:round/>
                  <a:headEnd/>
                  <a:tailEnd/>
                </a:ln>
              </p:spPr>
              <p:txBody>
                <a:bodyPr vert="horz" wrap="square" lIns="109712" tIns="54856" rIns="109712" bIns="54856" numCol="1" anchor="t" anchorCtr="0" compatLnSpc="1">
                  <a:prstTxWarp prst="textNoShape">
                    <a:avLst/>
                  </a:prstTxWarp>
                </a:bodyPr>
                <a:lstStyle/>
                <a:p>
                  <a:pPr defTabSz="932563">
                    <a:defRPr/>
                  </a:pPr>
                  <a:endParaRPr lang="en-US" sz="1800">
                    <a:solidFill>
                      <a:srgbClr val="3C3C41"/>
                    </a:solidFill>
                    <a:latin typeface="Segoe UI"/>
                  </a:endParaRPr>
                </a:p>
              </p:txBody>
            </p:sp>
          </p:grpSp>
        </p:grpSp>
      </p:grpSp>
      <p:grpSp>
        <p:nvGrpSpPr>
          <p:cNvPr id="27" name="Group 26">
            <a:extLst>
              <a:ext uri="{FF2B5EF4-FFF2-40B4-BE49-F238E27FC236}">
                <a16:creationId xmlns:a16="http://schemas.microsoft.com/office/drawing/2014/main" id="{16B114EF-AA9C-43E4-97A4-CB4A256A0FD0}"/>
              </a:ext>
              <a:ext uri="{C183D7F6-B498-43B3-948B-1728B52AA6E4}">
                <adec:decorative xmlns:adec="http://schemas.microsoft.com/office/drawing/2017/decorative" val="1"/>
              </a:ext>
            </a:extLst>
          </p:cNvPr>
          <p:cNvGrpSpPr/>
          <p:nvPr/>
        </p:nvGrpSpPr>
        <p:grpSpPr>
          <a:xfrm>
            <a:off x="6332969" y="4791149"/>
            <a:ext cx="654950" cy="284760"/>
            <a:chOff x="6463764" y="4780274"/>
            <a:chExt cx="668083" cy="290470"/>
          </a:xfrm>
        </p:grpSpPr>
        <p:pic>
          <p:nvPicPr>
            <p:cNvPr id="90" name="Graphic 89">
              <a:extLst>
                <a:ext uri="{FF2B5EF4-FFF2-40B4-BE49-F238E27FC236}">
                  <a16:creationId xmlns:a16="http://schemas.microsoft.com/office/drawing/2014/main" id="{6C618101-D551-4EEE-AFBC-88F5317A2717}"/>
                </a:ext>
              </a:extLst>
            </p:cNvPr>
            <p:cNvPicPr>
              <a:picLocks noChangeAspect="1"/>
            </p:cNvPicPr>
            <p:nvPr/>
          </p:nvPicPr>
          <p:blipFill>
            <a:blip r:embed="rId6">
              <a:extLst>
                <a:ext uri="{96DAC541-7B7A-43D3-8B79-37D633B846F1}">
                  <asvg:svgBlip xmlns:asvg="http://schemas.microsoft.com/office/drawing/2016/SVG/main" r:embed="rId7"/>
                </a:ext>
              </a:extLst>
            </a:blip>
            <a:srcRect/>
            <a:stretch>
              <a:fillRect/>
            </a:stretch>
          </p:blipFill>
          <p:spPr>
            <a:xfrm>
              <a:off x="6463764" y="4780274"/>
              <a:ext cx="668083" cy="290470"/>
            </a:xfrm>
            <a:custGeom>
              <a:avLst/>
              <a:gdLst>
                <a:gd name="connsiteX0" fmla="*/ 250095 w 668083"/>
                <a:gd name="connsiteY0" fmla="*/ 79001 h 290470"/>
                <a:gd name="connsiteX1" fmla="*/ 250095 w 668083"/>
                <a:gd name="connsiteY1" fmla="*/ 201629 h 290470"/>
                <a:gd name="connsiteX2" fmla="*/ 629063 w 668083"/>
                <a:gd name="connsiteY2" fmla="*/ 201629 h 290470"/>
                <a:gd name="connsiteX3" fmla="*/ 629063 w 668083"/>
                <a:gd name="connsiteY3" fmla="*/ 79001 h 290470"/>
                <a:gd name="connsiteX4" fmla="*/ 0 w 668083"/>
                <a:gd name="connsiteY4" fmla="*/ 0 h 290470"/>
                <a:gd name="connsiteX5" fmla="*/ 668083 w 668083"/>
                <a:gd name="connsiteY5" fmla="*/ 0 h 290470"/>
                <a:gd name="connsiteX6" fmla="*/ 668083 w 668083"/>
                <a:gd name="connsiteY6" fmla="*/ 290470 h 290470"/>
                <a:gd name="connsiteX7" fmla="*/ 0 w 668083"/>
                <a:gd name="connsiteY7" fmla="*/ 290470 h 29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083" h="290470">
                  <a:moveTo>
                    <a:pt x="250095" y="79001"/>
                  </a:moveTo>
                  <a:lnTo>
                    <a:pt x="250095" y="201629"/>
                  </a:lnTo>
                  <a:lnTo>
                    <a:pt x="629063" y="201629"/>
                  </a:lnTo>
                  <a:lnTo>
                    <a:pt x="629063" y="79001"/>
                  </a:lnTo>
                  <a:close/>
                  <a:moveTo>
                    <a:pt x="0" y="0"/>
                  </a:moveTo>
                  <a:lnTo>
                    <a:pt x="668083" y="0"/>
                  </a:lnTo>
                  <a:lnTo>
                    <a:pt x="668083" y="290470"/>
                  </a:lnTo>
                  <a:lnTo>
                    <a:pt x="0" y="290470"/>
                  </a:lnTo>
                  <a:close/>
                </a:path>
              </a:pathLst>
            </a:custGeom>
          </p:spPr>
        </p:pic>
        <p:grpSp>
          <p:nvGrpSpPr>
            <p:cNvPr id="26" name="Group 25">
              <a:extLst>
                <a:ext uri="{FF2B5EF4-FFF2-40B4-BE49-F238E27FC236}">
                  <a16:creationId xmlns:a16="http://schemas.microsoft.com/office/drawing/2014/main" id="{F9DAB905-C58A-4CB2-9BB4-31A93BE3F022}"/>
                </a:ext>
              </a:extLst>
            </p:cNvPr>
            <p:cNvGrpSpPr/>
            <p:nvPr/>
          </p:nvGrpSpPr>
          <p:grpSpPr>
            <a:xfrm>
              <a:off x="6755322" y="4855068"/>
              <a:ext cx="290345" cy="73152"/>
              <a:chOff x="6764252" y="4868769"/>
              <a:chExt cx="290345" cy="73152"/>
            </a:xfrm>
          </p:grpSpPr>
          <p:sp>
            <p:nvSpPr>
              <p:cNvPr id="24" name="Rectangle 23">
                <a:extLst>
                  <a:ext uri="{FF2B5EF4-FFF2-40B4-BE49-F238E27FC236}">
                    <a16:creationId xmlns:a16="http://schemas.microsoft.com/office/drawing/2014/main" id="{FC11CB7A-D6F9-4D7B-9A87-CED53D72A30C}"/>
                  </a:ext>
                </a:extLst>
              </p:cNvPr>
              <p:cNvSpPr/>
              <p:nvPr/>
            </p:nvSpPr>
            <p:spPr bwMode="auto">
              <a:xfrm>
                <a:off x="6764252"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4" name="Rectangle 83">
                <a:extLst>
                  <a:ext uri="{FF2B5EF4-FFF2-40B4-BE49-F238E27FC236}">
                    <a16:creationId xmlns:a16="http://schemas.microsoft.com/office/drawing/2014/main" id="{8DBBEBB3-7DE0-4444-A1BB-945AF73E89BE}"/>
                  </a:ext>
                </a:extLst>
              </p:cNvPr>
              <p:cNvSpPr/>
              <p:nvPr/>
            </p:nvSpPr>
            <p:spPr bwMode="auto">
              <a:xfrm>
                <a:off x="6962893"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5" name="Rectangle 84">
                <a:extLst>
                  <a:ext uri="{FF2B5EF4-FFF2-40B4-BE49-F238E27FC236}">
                    <a16:creationId xmlns:a16="http://schemas.microsoft.com/office/drawing/2014/main" id="{374D3F52-D613-4F8A-8735-648C8EFF61BC}"/>
                  </a:ext>
                </a:extLst>
              </p:cNvPr>
              <p:cNvSpPr/>
              <p:nvPr/>
            </p:nvSpPr>
            <p:spPr bwMode="auto">
              <a:xfrm>
                <a:off x="6913965"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6" name="Rectangle 85">
                <a:extLst>
                  <a:ext uri="{FF2B5EF4-FFF2-40B4-BE49-F238E27FC236}">
                    <a16:creationId xmlns:a16="http://schemas.microsoft.com/office/drawing/2014/main" id="{AA7AC2A8-4B19-4100-B413-A9975FF71A4E}"/>
                  </a:ext>
                </a:extLst>
              </p:cNvPr>
              <p:cNvSpPr/>
              <p:nvPr/>
            </p:nvSpPr>
            <p:spPr bwMode="auto">
              <a:xfrm>
                <a:off x="6845284"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7" name="Rectangle 86">
                <a:extLst>
                  <a:ext uri="{FF2B5EF4-FFF2-40B4-BE49-F238E27FC236}">
                    <a16:creationId xmlns:a16="http://schemas.microsoft.com/office/drawing/2014/main" id="{7A3F73A4-4DFF-4153-BF0A-3FCF7B8A042E}"/>
                  </a:ext>
                </a:extLst>
              </p:cNvPr>
              <p:cNvSpPr/>
              <p:nvPr/>
            </p:nvSpPr>
            <p:spPr bwMode="auto">
              <a:xfrm>
                <a:off x="6811676"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8" name="Rectangle 87">
                <a:extLst>
                  <a:ext uri="{FF2B5EF4-FFF2-40B4-BE49-F238E27FC236}">
                    <a16:creationId xmlns:a16="http://schemas.microsoft.com/office/drawing/2014/main" id="{AEB2F448-F44C-4114-B1AC-3009C129A738}"/>
                  </a:ext>
                </a:extLst>
              </p:cNvPr>
              <p:cNvSpPr/>
              <p:nvPr/>
            </p:nvSpPr>
            <p:spPr bwMode="auto">
              <a:xfrm>
                <a:off x="7008878" y="4868769"/>
                <a:ext cx="45719"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sp>
        <p:nvSpPr>
          <p:cNvPr id="60" name="TextBox 59">
            <a:extLst>
              <a:ext uri="{FF2B5EF4-FFF2-40B4-BE49-F238E27FC236}">
                <a16:creationId xmlns:a16="http://schemas.microsoft.com/office/drawing/2014/main" id="{465F3674-7401-489A-A62A-EFD35251A951}"/>
              </a:ext>
            </a:extLst>
          </p:cNvPr>
          <p:cNvSpPr txBox="1"/>
          <p:nvPr/>
        </p:nvSpPr>
        <p:spPr>
          <a:xfrm>
            <a:off x="588606" y="6402517"/>
            <a:ext cx="10210167" cy="230832"/>
          </a:xfrm>
          <a:prstGeom prst="rect">
            <a:avLst/>
          </a:prstGeom>
          <a:noFill/>
        </p:spPr>
        <p:txBody>
          <a:bodyPr wrap="square" lIns="0">
            <a:spAutoFit/>
          </a:bodyPr>
          <a:lstStyle/>
          <a:p>
            <a:r>
              <a:rPr lang="en-US" sz="900" baseline="30000">
                <a:hlinkClick r:id="rId8"/>
              </a:rPr>
              <a:t>1</a:t>
            </a:r>
            <a:r>
              <a:rPr lang="en-US" sz="900">
                <a:hlinkClick r:id="rId8"/>
              </a:rPr>
              <a:t> Source: https://www.microsoft.com/security/blog/2019/08/20/one-simple-action-you-can-take-to-prevent-99-9-percent-of-account-attacks/</a:t>
            </a:r>
            <a:r>
              <a:rPr lang="en-US" sz="900"/>
              <a:t> based on MSFT internal study </a:t>
            </a:r>
          </a:p>
        </p:txBody>
      </p:sp>
    </p:spTree>
    <p:extLst>
      <p:ext uri="{BB962C8B-B14F-4D97-AF65-F5344CB8AC3E}">
        <p14:creationId xmlns:p14="http://schemas.microsoft.com/office/powerpoint/2010/main" val="2121198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6" presetClass="emph" presetSubtype="0" accel="100000" autoRev="1" fill="hold" nodeType="withEffect">
                                  <p:stCondLst>
                                    <p:cond delay="0"/>
                                  </p:stCondLst>
                                  <p:childTnLst>
                                    <p:animScale>
                                      <p:cBhvr>
                                        <p:cTn id="8" dur="500" fill="hold"/>
                                        <p:tgtEl>
                                          <p:spTgt spid="4"/>
                                        </p:tgtEl>
                                      </p:cBhvr>
                                      <p:by x="0" y="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949AB87-1E9E-8C22-3069-87042B748205}"/>
              </a:ext>
            </a:extLst>
          </p:cNvPr>
          <p:cNvSpPr>
            <a:spLocks noGrp="1"/>
          </p:cNvSpPr>
          <p:nvPr>
            <p:ph type="title"/>
          </p:nvPr>
        </p:nvSpPr>
        <p:spPr>
          <a:xfrm>
            <a:off x="574816" y="510988"/>
            <a:ext cx="3924995" cy="861774"/>
          </a:xfrm>
        </p:spPr>
        <p:txBody>
          <a:bodyPr/>
          <a:lstStyle/>
          <a:p>
            <a:r>
              <a:rPr lang="en-US"/>
              <a:t>Defend against threats on multi platforms</a:t>
            </a:r>
          </a:p>
        </p:txBody>
      </p:sp>
      <p:sp>
        <p:nvSpPr>
          <p:cNvPr id="9" name="Text Placeholder 8">
            <a:extLst>
              <a:ext uri="{FF2B5EF4-FFF2-40B4-BE49-F238E27FC236}">
                <a16:creationId xmlns:a16="http://schemas.microsoft.com/office/drawing/2014/main" id="{B9E6050C-FA20-CD68-0F36-499BADBDE39E}"/>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46" name="Rectangle 45">
            <a:extLst>
              <a:ext uri="{FF2B5EF4-FFF2-40B4-BE49-F238E27FC236}">
                <a16:creationId xmlns:a16="http://schemas.microsoft.com/office/drawing/2014/main" id="{5BDC345D-F678-E450-7E5E-A6C556367E07}"/>
              </a:ext>
              <a:ext uri="{C183D7F6-B498-43B3-948B-1728B52AA6E4}">
                <adec:decorative xmlns:adec="http://schemas.microsoft.com/office/drawing/2017/decorative" val="1"/>
              </a:ext>
            </a:extLst>
          </p:cNvPr>
          <p:cNvSpPr/>
          <p:nvPr/>
        </p:nvSpPr>
        <p:spPr bwMode="auto">
          <a:xfrm>
            <a:off x="7017657" y="0"/>
            <a:ext cx="5174343"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18" name="Picture 17">
            <a:extLst>
              <a:ext uri="{FF2B5EF4-FFF2-40B4-BE49-F238E27FC236}">
                <a16:creationId xmlns:a16="http://schemas.microsoft.com/office/drawing/2014/main" id="{6311FFCE-FF40-5466-B21E-412A030E22F3}"/>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11030" y="552027"/>
            <a:ext cx="6680536" cy="6072142"/>
          </a:xfrm>
          <a:prstGeom prst="rect">
            <a:avLst/>
          </a:prstGeom>
        </p:spPr>
      </p:pic>
      <p:sp>
        <p:nvSpPr>
          <p:cNvPr id="20" name="Rectangle 19">
            <a:extLst>
              <a:ext uri="{FF2B5EF4-FFF2-40B4-BE49-F238E27FC236}">
                <a16:creationId xmlns:a16="http://schemas.microsoft.com/office/drawing/2014/main" id="{03450E8D-AE4A-C1DE-EAF9-A9F715DE0ABB}"/>
              </a:ext>
            </a:extLst>
          </p:cNvPr>
          <p:cNvSpPr/>
          <p:nvPr/>
        </p:nvSpPr>
        <p:spPr>
          <a:xfrm>
            <a:off x="574816" y="2118351"/>
            <a:ext cx="4018791"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01	</a:t>
            </a:r>
            <a:r>
              <a:rPr lang="en-US" sz="1600" b="1">
                <a:solidFill>
                  <a:schemeClr val="accent1"/>
                </a:solidFill>
                <a:latin typeface="+mj-lt"/>
                <a:cs typeface="Segoe UI"/>
              </a:rPr>
              <a:t>Help reduce risks </a:t>
            </a:r>
            <a:r>
              <a:rPr lang="en-US" sz="1400">
                <a:solidFill>
                  <a:srgbClr val="000000"/>
                </a:solidFill>
                <a:latin typeface="Segoe UI"/>
                <a:cs typeface="Segoe UI"/>
              </a:rPr>
              <a:t>with automatic threat detection and remediation.</a:t>
            </a:r>
          </a:p>
        </p:txBody>
      </p:sp>
      <p:sp>
        <p:nvSpPr>
          <p:cNvPr id="22" name="Rectangle 21">
            <a:extLst>
              <a:ext uri="{FF2B5EF4-FFF2-40B4-BE49-F238E27FC236}">
                <a16:creationId xmlns:a16="http://schemas.microsoft.com/office/drawing/2014/main" id="{074146E9-A07D-2701-DA8F-9E5322EA7FD1}"/>
              </a:ext>
            </a:extLst>
          </p:cNvPr>
          <p:cNvSpPr/>
          <p:nvPr/>
        </p:nvSpPr>
        <p:spPr>
          <a:xfrm>
            <a:off x="574816" y="3003323"/>
            <a:ext cx="4120557"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solidFill>
                  <a:srgbClr val="1A1A1A"/>
                </a:solidFill>
                <a:latin typeface="Segoe UI Semibold"/>
                <a:cs typeface="Segoe UI"/>
              </a:rPr>
              <a:t>02	</a:t>
            </a:r>
            <a:r>
              <a:rPr lang="en-US" sz="1600" b="1">
                <a:solidFill>
                  <a:schemeClr val="accent1"/>
                </a:solidFill>
                <a:latin typeface="+mj-lt"/>
                <a:cs typeface="Segoe UI"/>
              </a:rPr>
              <a:t>Assess security posture, </a:t>
            </a:r>
            <a:r>
              <a:rPr lang="en-US" sz="1400">
                <a:solidFill>
                  <a:srgbClr val="000000"/>
                </a:solidFill>
                <a:latin typeface="Segoe UI"/>
                <a:cs typeface="Segoe UI"/>
              </a:rPr>
              <a:t>isolate threats, and proactively block malware.</a:t>
            </a:r>
          </a:p>
        </p:txBody>
      </p:sp>
      <p:sp>
        <p:nvSpPr>
          <p:cNvPr id="25" name="Rectangle 24">
            <a:extLst>
              <a:ext uri="{FF2B5EF4-FFF2-40B4-BE49-F238E27FC236}">
                <a16:creationId xmlns:a16="http://schemas.microsoft.com/office/drawing/2014/main" id="{90503E24-AF03-028D-FB64-092165F71D4A}"/>
              </a:ext>
            </a:extLst>
          </p:cNvPr>
          <p:cNvSpPr/>
          <p:nvPr/>
        </p:nvSpPr>
        <p:spPr>
          <a:xfrm>
            <a:off x="574816" y="3888295"/>
            <a:ext cx="4120557"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solidFill>
                  <a:srgbClr val="1A1A1A"/>
                </a:solidFill>
                <a:latin typeface="Segoe UI Semibold"/>
                <a:cs typeface="Segoe UI"/>
              </a:rPr>
              <a:t>03	</a:t>
            </a:r>
            <a:r>
              <a:rPr lang="en-US" sz="1600" b="1">
                <a:solidFill>
                  <a:schemeClr val="accent1"/>
                </a:solidFill>
                <a:latin typeface="+mj-lt"/>
                <a:cs typeface="Segoe UI"/>
              </a:rPr>
              <a:t>Help keep software current </a:t>
            </a:r>
            <a:r>
              <a:rPr lang="en-US" sz="1400">
                <a:solidFill>
                  <a:srgbClr val="000000"/>
                </a:solidFill>
                <a:latin typeface="Segoe UI"/>
                <a:cs typeface="Segoe UI"/>
              </a:rPr>
              <a:t>with automated updates and ensure patches are deployed in a timely and efficient manner.</a:t>
            </a:r>
          </a:p>
        </p:txBody>
      </p:sp>
      <p:sp>
        <p:nvSpPr>
          <p:cNvPr id="28" name="Rectangle 27">
            <a:extLst>
              <a:ext uri="{FF2B5EF4-FFF2-40B4-BE49-F238E27FC236}">
                <a16:creationId xmlns:a16="http://schemas.microsoft.com/office/drawing/2014/main" id="{4C1F5559-E59B-606A-36DB-C7508AACBF92}"/>
              </a:ext>
            </a:extLst>
          </p:cNvPr>
          <p:cNvSpPr/>
          <p:nvPr/>
        </p:nvSpPr>
        <p:spPr>
          <a:xfrm>
            <a:off x="574816" y="4988710"/>
            <a:ext cx="4120557" cy="707886"/>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solidFill>
                  <a:srgbClr val="1A1A1A"/>
                </a:solidFill>
                <a:latin typeface="Segoe UI Semibold"/>
                <a:cs typeface="Segoe UI"/>
              </a:rPr>
              <a:t>04	</a:t>
            </a:r>
            <a:r>
              <a:rPr lang="en-US" sz="1600" b="1">
                <a:solidFill>
                  <a:schemeClr val="accent1"/>
                </a:solidFill>
                <a:latin typeface="+mj-lt"/>
                <a:cs typeface="Segoe UI"/>
              </a:rPr>
              <a:t>Enable device-based conditional access </a:t>
            </a:r>
            <a:r>
              <a:rPr lang="en-US" sz="1400">
                <a:solidFill>
                  <a:srgbClr val="000000"/>
                </a:solidFill>
                <a:latin typeface="Segoe UI"/>
                <a:cs typeface="Segoe UI"/>
              </a:rPr>
              <a:t>for an additional layer of data protection and breach prevention.</a:t>
            </a:r>
          </a:p>
        </p:txBody>
      </p:sp>
    </p:spTree>
    <p:extLst>
      <p:ext uri="{BB962C8B-B14F-4D97-AF65-F5344CB8AC3E}">
        <p14:creationId xmlns:p14="http://schemas.microsoft.com/office/powerpoint/2010/main" val="351573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100000" fill="hold" grpId="1" nodeType="withEffect">
                                  <p:stCondLst>
                                    <p:cond delay="0"/>
                                  </p:stCondLst>
                                  <p:childTnLst>
                                    <p:animMotion origin="layout" path="M 8.33333E-7 -1.11111E-6 L -0.02591 -1.11111E-6 " pathEditMode="relative" rAng="0" ptsTypes="AA">
                                      <p:cBhvr>
                                        <p:cTn id="9" dur="750" spd="-100000" fill="hold"/>
                                        <p:tgtEl>
                                          <p:spTgt spid="20"/>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42" presetClass="path" presetSubtype="0" decel="100000" fill="hold" grpId="1" nodeType="withEffect">
                                  <p:stCondLst>
                                    <p:cond delay="250"/>
                                  </p:stCondLst>
                                  <p:childTnLst>
                                    <p:animMotion origin="layout" path="M 4.16667E-6 2.22222E-6 L -0.02592 2.22222E-6 " pathEditMode="relative" rAng="0" ptsTypes="AA">
                                      <p:cBhvr>
                                        <p:cTn id="14" dur="750" spd="-100000" fill="hold"/>
                                        <p:tgtEl>
                                          <p:spTgt spid="22"/>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42" presetClass="path" presetSubtype="0" decel="100000" fill="hold" grpId="1" nodeType="withEffect">
                                  <p:stCondLst>
                                    <p:cond delay="500"/>
                                  </p:stCondLst>
                                  <p:childTnLst>
                                    <p:animMotion origin="layout" path="M 4.16667E-6 -3.7037E-6 L -0.02592 -3.7037E-6 " pathEditMode="relative" rAng="0" ptsTypes="AA">
                                      <p:cBhvr>
                                        <p:cTn id="19" dur="750" spd="-100000" fill="hold"/>
                                        <p:tgtEl>
                                          <p:spTgt spid="25"/>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42" presetClass="path" presetSubtype="0" decel="100000" fill="hold" grpId="1" nodeType="withEffect">
                                  <p:stCondLst>
                                    <p:cond delay="750"/>
                                  </p:stCondLst>
                                  <p:childTnLst>
                                    <p:animMotion origin="layout" path="M 4.16667E-6 4.81481E-6 L -0.02592 4.81481E-6 " pathEditMode="relative" rAng="0" ptsTypes="AA">
                                      <p:cBhvr>
                                        <p:cTn id="24" dur="750" spd="-100000" fill="hold"/>
                                        <p:tgtEl>
                                          <p:spTgt spid="28"/>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20" grpId="0"/>
      <p:bldP spid="20" grpId="1"/>
      <p:bldP spid="22" grpId="0"/>
      <p:bldP spid="22" grpId="1"/>
      <p:bldP spid="25" grpId="0"/>
      <p:bldP spid="25" grpId="1"/>
      <p:bldP spid="28" grpId="0"/>
      <p:bldP spid="2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9C72D49-5C9F-91D5-DC9F-CC611E76C03A}"/>
              </a:ext>
              <a:ext uri="{C183D7F6-B498-43B3-948B-1728B52AA6E4}">
                <adec:decorative xmlns:adec="http://schemas.microsoft.com/office/drawing/2017/decorative" val="1"/>
              </a:ext>
            </a:extLst>
          </p:cNvPr>
          <p:cNvSpPr/>
          <p:nvPr/>
        </p:nvSpPr>
        <p:spPr bwMode="auto">
          <a:xfrm>
            <a:off x="0" y="0"/>
            <a:ext cx="12192000" cy="1676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 name="Title 3">
            <a:extLst>
              <a:ext uri="{FF2B5EF4-FFF2-40B4-BE49-F238E27FC236}">
                <a16:creationId xmlns:a16="http://schemas.microsoft.com/office/drawing/2014/main" id="{DBB7797A-B220-44FD-B0DD-DC217DA7676E}"/>
              </a:ext>
            </a:extLst>
          </p:cNvPr>
          <p:cNvSpPr>
            <a:spLocks noGrp="1"/>
          </p:cNvSpPr>
          <p:nvPr>
            <p:ph type="title"/>
          </p:nvPr>
        </p:nvSpPr>
        <p:spPr>
          <a:xfrm>
            <a:off x="574675" y="511175"/>
            <a:ext cx="11018838" cy="430213"/>
          </a:xfrm>
        </p:spPr>
        <p:txBody>
          <a:bodyPr/>
          <a:lstStyle/>
          <a:p>
            <a:r>
              <a:rPr lang="en-US"/>
              <a:t>Secure access to work apps with Azure Active Directory</a:t>
            </a:r>
          </a:p>
        </p:txBody>
      </p:sp>
      <p:sp>
        <p:nvSpPr>
          <p:cNvPr id="10" name="Text Placeholder 16">
            <a:extLst>
              <a:ext uri="{FF2B5EF4-FFF2-40B4-BE49-F238E27FC236}">
                <a16:creationId xmlns:a16="http://schemas.microsoft.com/office/drawing/2014/main" id="{77A92AC6-9827-9709-B7D5-A43D0BF3C8A8}"/>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9" name="Text Placeholder 8">
            <a:extLst>
              <a:ext uri="{FF2B5EF4-FFF2-40B4-BE49-F238E27FC236}">
                <a16:creationId xmlns:a16="http://schemas.microsoft.com/office/drawing/2014/main" id="{D5E70B66-46B8-7A09-4399-59985FFBEABF}"/>
              </a:ext>
            </a:extLst>
          </p:cNvPr>
          <p:cNvSpPr>
            <a:spLocks noGrp="1"/>
          </p:cNvSpPr>
          <p:nvPr>
            <p:ph type="body" sz="quarter" idx="11"/>
          </p:nvPr>
        </p:nvSpPr>
        <p:spPr>
          <a:xfrm>
            <a:off x="574675" y="1916267"/>
            <a:ext cx="11018520" cy="307777"/>
          </a:xfrm>
        </p:spPr>
        <p:txBody>
          <a:bodyPr/>
          <a:lstStyle/>
          <a:p>
            <a:r>
              <a:rPr lang="en-US"/>
              <a:t>Azure AD Premium P1 is included with Microsoft 365 </a:t>
            </a:r>
            <a:r>
              <a:rPr lang="en-US" dirty="0"/>
              <a:t>E3</a:t>
            </a:r>
            <a:endParaRPr lang="en-US"/>
          </a:p>
        </p:txBody>
      </p:sp>
      <p:sp>
        <p:nvSpPr>
          <p:cNvPr id="86" name="TextBox 85">
            <a:extLst>
              <a:ext uri="{FF2B5EF4-FFF2-40B4-BE49-F238E27FC236}">
                <a16:creationId xmlns:a16="http://schemas.microsoft.com/office/drawing/2014/main" id="{C47EB937-D2C8-4274-AC33-851D3E570696}"/>
              </a:ext>
            </a:extLst>
          </p:cNvPr>
          <p:cNvSpPr txBox="1"/>
          <p:nvPr/>
        </p:nvSpPr>
        <p:spPr>
          <a:xfrm>
            <a:off x="574675" y="2713996"/>
            <a:ext cx="4000167" cy="3016210"/>
          </a:xfrm>
          <a:prstGeom prst="rect">
            <a:avLst/>
          </a:prstGeom>
          <a:noFill/>
        </p:spPr>
        <p:txBody>
          <a:bodyPr wrap="square" lIns="0" anchor="t">
            <a:spAutoFit/>
          </a:bodyPr>
          <a:lstStyle/>
          <a:p>
            <a:pPr marL="285750" lvl="0" indent="-285750" defTabSz="878727" fontAlgn="base">
              <a:spcAft>
                <a:spcPts val="1800"/>
              </a:spcAft>
              <a:buFont typeface="Arial" panose="020B0604020202020204" pitchFamily="34" charset="0"/>
              <a:buChar char="•"/>
              <a:defRPr/>
            </a:pPr>
            <a:r>
              <a:rPr lang="en-US" sz="1600" kern="0" spc="-20">
                <a:latin typeface="Segoe UI"/>
                <a:cs typeface="Segoe UI Semibold" charset="0"/>
              </a:rPr>
              <a:t>Enable your employees to remotely access on-premises apps without opening broad access to your network with App Proxy.</a:t>
            </a:r>
            <a:r>
              <a:rPr lang="en-US" sz="1600" kern="0" spc="-20" baseline="30000">
                <a:latin typeface="Segoe UI"/>
                <a:cs typeface="Segoe UI Semibold" charset="0"/>
              </a:rPr>
              <a:t>1</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Control “where, when, and who” connects to Office apps with Conditional Access.</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Automatically add/remove users to security groups and reduce IT overhead with Dynamic Groups.</a:t>
            </a:r>
          </a:p>
        </p:txBody>
      </p:sp>
      <p:pic>
        <p:nvPicPr>
          <p:cNvPr id="3" name="Picture 2">
            <a:extLst>
              <a:ext uri="{FF2B5EF4-FFF2-40B4-BE49-F238E27FC236}">
                <a16:creationId xmlns:a16="http://schemas.microsoft.com/office/drawing/2014/main" id="{5E5C2229-ECBB-4BF2-AF80-227C2042C4A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0949" y="2554584"/>
            <a:ext cx="6890700" cy="3047457"/>
          </a:xfrm>
          <a:prstGeom prst="rect">
            <a:avLst/>
          </a:prstGeom>
        </p:spPr>
      </p:pic>
      <p:sp>
        <p:nvSpPr>
          <p:cNvPr id="5" name="TextBox 4">
            <a:extLst>
              <a:ext uri="{FF2B5EF4-FFF2-40B4-BE49-F238E27FC236}">
                <a16:creationId xmlns:a16="http://schemas.microsoft.com/office/drawing/2014/main" id="{C0B28F95-C901-4625-9955-3CE1EFB4913F}"/>
              </a:ext>
            </a:extLst>
          </p:cNvPr>
          <p:cNvSpPr txBox="1"/>
          <p:nvPr/>
        </p:nvSpPr>
        <p:spPr>
          <a:xfrm>
            <a:off x="574675" y="6303082"/>
            <a:ext cx="6396958" cy="338554"/>
          </a:xfrm>
          <a:prstGeom prst="rect">
            <a:avLst/>
          </a:prstGeom>
          <a:noFill/>
        </p:spPr>
        <p:txBody>
          <a:bodyPr wrap="square" lIns="0">
            <a:spAutoFit/>
          </a:bodyPr>
          <a:lstStyle/>
          <a:p>
            <a:pPr marL="41275" indent="-41275"/>
            <a:r>
              <a:rPr lang="en-US" sz="800" baseline="30000">
                <a:solidFill>
                  <a:schemeClr val="bg1">
                    <a:lumMod val="50000"/>
                  </a:schemeClr>
                </a:solidFill>
                <a:latin typeface="SegoeUI"/>
              </a:rPr>
              <a:t>1</a:t>
            </a:r>
            <a:r>
              <a:rPr lang="en-US" sz="800">
                <a:solidFill>
                  <a:schemeClr val="bg1">
                    <a:lumMod val="50000"/>
                  </a:schemeClr>
                </a:solidFill>
                <a:latin typeface="SegoeUI"/>
              </a:rPr>
              <a:t>We are rolling out the full Azure AD Premium P1 capabilities to new Microsoft 365 E3customers. Rollout to current Microsoft 365 E3subscribers is scheduled to complete by July. For more details refer to the </a:t>
            </a:r>
            <a:r>
              <a:rPr lang="en-US" sz="800">
                <a:solidFill>
                  <a:schemeClr val="bg1">
                    <a:lumMod val="50000"/>
                  </a:schemeClr>
                </a:solidFill>
                <a:latin typeface="SegoeUI"/>
                <a:hlinkClick r:id="rId4">
                  <a:extLst>
                    <a:ext uri="{A12FA001-AC4F-418D-AE19-62706E023703}">
                      <ahyp:hlinkClr xmlns:ahyp="http://schemas.microsoft.com/office/drawing/2018/hyperlinkcolor" val="tx"/>
                    </a:ext>
                  </a:extLst>
                </a:hlinkClick>
              </a:rPr>
              <a:t>blog announcement</a:t>
            </a:r>
            <a:r>
              <a:rPr lang="en-US" sz="800">
                <a:solidFill>
                  <a:schemeClr val="bg1">
                    <a:lumMod val="50000"/>
                  </a:schemeClr>
                </a:solidFill>
                <a:latin typeface="SegoeUI"/>
              </a:rPr>
              <a:t>.</a:t>
            </a:r>
            <a:endParaRPr lang="en-US">
              <a:solidFill>
                <a:schemeClr val="bg1">
                  <a:lumMod val="50000"/>
                </a:schemeClr>
              </a:solidFill>
            </a:endParaRPr>
          </a:p>
        </p:txBody>
      </p:sp>
    </p:spTree>
    <p:extLst>
      <p:ext uri="{BB962C8B-B14F-4D97-AF65-F5344CB8AC3E}">
        <p14:creationId xmlns:p14="http://schemas.microsoft.com/office/powerpoint/2010/main" val="91759448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7C154D-CBDF-D439-CD8A-B870D8215DB9}"/>
              </a:ext>
              <a:ext uri="{C183D7F6-B498-43B3-948B-1728B52AA6E4}">
                <adec:decorative xmlns:adec="http://schemas.microsoft.com/office/drawing/2017/decorative" val="1"/>
              </a:ext>
            </a:extLst>
          </p:cNvPr>
          <p:cNvSpPr>
            <a:spLocks/>
          </p:cNvSpPr>
          <p:nvPr/>
        </p:nvSpPr>
        <p:spPr bwMode="auto">
          <a:xfrm>
            <a:off x="0" y="3384551"/>
            <a:ext cx="12205280" cy="34734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Rectangle: Rounded Corners 3">
            <a:extLst>
              <a:ext uri="{FF2B5EF4-FFF2-40B4-BE49-F238E27FC236}">
                <a16:creationId xmlns:a16="http://schemas.microsoft.com/office/drawing/2014/main" id="{AC4EAB4D-69A9-6C0F-F1B8-A717982FB1CE}"/>
              </a:ext>
              <a:ext uri="{C183D7F6-B498-43B3-948B-1728B52AA6E4}">
                <adec:decorative xmlns:adec="http://schemas.microsoft.com/office/drawing/2017/decorative" val="1"/>
              </a:ext>
            </a:extLst>
          </p:cNvPr>
          <p:cNvSpPr/>
          <p:nvPr/>
        </p:nvSpPr>
        <p:spPr bwMode="auto">
          <a:xfrm>
            <a:off x="1117600" y="1588079"/>
            <a:ext cx="9956800" cy="2784728"/>
          </a:xfrm>
          <a:prstGeom prst="roundRect">
            <a:avLst>
              <a:gd name="adj" fmla="val 7406"/>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450BBB01-0F52-6F50-A0CD-84E04175E6B2}"/>
              </a:ext>
            </a:extLst>
          </p:cNvPr>
          <p:cNvSpPr>
            <a:spLocks noGrp="1"/>
          </p:cNvSpPr>
          <p:nvPr>
            <p:ph type="title"/>
          </p:nvPr>
        </p:nvSpPr>
        <p:spPr>
          <a:xfrm>
            <a:off x="574816" y="510988"/>
            <a:ext cx="11018520" cy="430887"/>
          </a:xfrm>
        </p:spPr>
        <p:txBody>
          <a:bodyPr wrap="square">
            <a:spAutoFit/>
          </a:bodyPr>
          <a:lstStyle/>
          <a:p>
            <a:r>
              <a:rPr lang="en-US"/>
              <a:t>Keep data more secure across devices and locations</a:t>
            </a:r>
          </a:p>
        </p:txBody>
      </p:sp>
      <p:sp>
        <p:nvSpPr>
          <p:cNvPr id="21" name="Text Placeholder 20">
            <a:extLst>
              <a:ext uri="{FF2B5EF4-FFF2-40B4-BE49-F238E27FC236}">
                <a16:creationId xmlns:a16="http://schemas.microsoft.com/office/drawing/2014/main" id="{51CB3669-D5BF-9A9C-F01D-ED479019FDD7}"/>
              </a:ext>
            </a:extLst>
          </p:cNvPr>
          <p:cNvSpPr>
            <a:spLocks noGrp="1"/>
          </p:cNvSpPr>
          <p:nvPr>
            <p:ph type="body" sz="quarter" idx="10"/>
          </p:nvPr>
        </p:nvSpPr>
        <p:spPr/>
        <p:txBody>
          <a:bodyPr/>
          <a:lstStyle/>
          <a:p>
            <a:r>
              <a:rPr lang="en-US" sz="1600">
                <a:solidFill>
                  <a:schemeClr val="tx1"/>
                </a:solidFill>
              </a:rPr>
              <a:t>01 </a:t>
            </a:r>
            <a:r>
              <a:rPr lang="en-US" sz="1600">
                <a:solidFill>
                  <a:schemeClr val="accent1"/>
                </a:solidFill>
              </a:rPr>
              <a:t>Zero-Trust foundations</a:t>
            </a:r>
          </a:p>
        </p:txBody>
      </p:sp>
      <p:grpSp>
        <p:nvGrpSpPr>
          <p:cNvPr id="7" name="Group 6" descr="Enforce strong authentication&#10;Ensure employees make use of multi-factor authentication and strong passwords &#10;">
            <a:extLst>
              <a:ext uri="{FF2B5EF4-FFF2-40B4-BE49-F238E27FC236}">
                <a16:creationId xmlns:a16="http://schemas.microsoft.com/office/drawing/2014/main" id="{0F78039F-45DA-BFB0-444A-4E24318B5B81}"/>
              </a:ext>
            </a:extLst>
          </p:cNvPr>
          <p:cNvGrpSpPr/>
          <p:nvPr/>
        </p:nvGrpSpPr>
        <p:grpSpPr>
          <a:xfrm>
            <a:off x="1410026" y="1878185"/>
            <a:ext cx="2926080" cy="2194560"/>
            <a:chOff x="1300875" y="2266186"/>
            <a:chExt cx="2926080" cy="2194560"/>
          </a:xfrm>
        </p:grpSpPr>
        <p:sp>
          <p:nvSpPr>
            <p:cNvPr id="109" name="Rectangle 108">
              <a:extLst>
                <a:ext uri="{FF2B5EF4-FFF2-40B4-BE49-F238E27FC236}">
                  <a16:creationId xmlns:a16="http://schemas.microsoft.com/office/drawing/2014/main" id="{8CE21D84-7699-C84C-3C25-94FD2A5744B3}"/>
                </a:ext>
                <a:ext uri="{C183D7F6-B498-43B3-948B-1728B52AA6E4}">
                  <adec:decorative xmlns:adec="http://schemas.microsoft.com/office/drawing/2017/decorative" val="1"/>
                </a:ext>
              </a:extLst>
            </p:cNvPr>
            <p:cNvSpPr/>
            <p:nvPr/>
          </p:nvSpPr>
          <p:spPr bwMode="auto">
            <a:xfrm flipH="1">
              <a:off x="1300875" y="2266186"/>
              <a:ext cx="2926080" cy="2194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822960"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Semibold"/>
                  <a:ea typeface="+mn-ea"/>
                  <a:cs typeface="+mn-cs"/>
                </a:rPr>
                <a:t>Enforce strong authentication</a:t>
              </a:r>
            </a:p>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rPr>
                <a:t>Ensure employees make use of multi-factor authentication and strong passwords. </a:t>
              </a:r>
            </a:p>
          </p:txBody>
        </p:sp>
        <p:sp>
          <p:nvSpPr>
            <p:cNvPr id="16" name="Freeform 5">
              <a:extLst>
                <a:ext uri="{FF2B5EF4-FFF2-40B4-BE49-F238E27FC236}">
                  <a16:creationId xmlns:a16="http://schemas.microsoft.com/office/drawing/2014/main" id="{221B8EB8-9E95-1E77-4206-1A062558AF07}"/>
                </a:ext>
                <a:ext uri="{C183D7F6-B498-43B3-948B-1728B52AA6E4}">
                  <adec:decorative xmlns:adec="http://schemas.microsoft.com/office/drawing/2017/decorative" val="1"/>
                </a:ext>
              </a:extLst>
            </p:cNvPr>
            <p:cNvSpPr>
              <a:spLocks noEditPoints="1"/>
            </p:cNvSpPr>
            <p:nvPr/>
          </p:nvSpPr>
          <p:spPr bwMode="auto">
            <a:xfrm>
              <a:off x="1519177" y="2424064"/>
              <a:ext cx="384968" cy="456406"/>
            </a:xfrm>
            <a:custGeom>
              <a:avLst/>
              <a:gdLst>
                <a:gd name="T0" fmla="*/ 321 w 391"/>
                <a:gd name="T1" fmla="*/ 209 h 463"/>
                <a:gd name="T2" fmla="*/ 195 w 391"/>
                <a:gd name="T3" fmla="*/ 133 h 463"/>
                <a:gd name="T4" fmla="*/ 113 w 391"/>
                <a:gd name="T5" fmla="*/ 155 h 463"/>
                <a:gd name="T6" fmla="*/ 81 w 391"/>
                <a:gd name="T7" fmla="*/ 184 h 463"/>
                <a:gd name="T8" fmla="*/ 70 w 391"/>
                <a:gd name="T9" fmla="*/ 165 h 463"/>
                <a:gd name="T10" fmla="*/ 159 w 391"/>
                <a:gd name="T11" fmla="*/ 111 h 463"/>
                <a:gd name="T12" fmla="*/ 276 w 391"/>
                <a:gd name="T13" fmla="*/ 129 h 463"/>
                <a:gd name="T14" fmla="*/ 334 w 391"/>
                <a:gd name="T15" fmla="*/ 196 h 463"/>
                <a:gd name="T16" fmla="*/ 299 w 391"/>
                <a:gd name="T17" fmla="*/ 293 h 463"/>
                <a:gd name="T18" fmla="*/ 271 w 391"/>
                <a:gd name="T19" fmla="*/ 371 h 463"/>
                <a:gd name="T20" fmla="*/ 237 w 391"/>
                <a:gd name="T21" fmla="*/ 410 h 463"/>
                <a:gd name="T22" fmla="*/ 221 w 391"/>
                <a:gd name="T23" fmla="*/ 398 h 463"/>
                <a:gd name="T24" fmla="*/ 245 w 391"/>
                <a:gd name="T25" fmla="*/ 364 h 463"/>
                <a:gd name="T26" fmla="*/ 275 w 391"/>
                <a:gd name="T27" fmla="*/ 269 h 463"/>
                <a:gd name="T28" fmla="*/ 227 w 391"/>
                <a:gd name="T29" fmla="*/ 191 h 463"/>
                <a:gd name="T30" fmla="*/ 146 w 391"/>
                <a:gd name="T31" fmla="*/ 193 h 463"/>
                <a:gd name="T32" fmla="*/ 113 w 391"/>
                <a:gd name="T33" fmla="*/ 237 h 463"/>
                <a:gd name="T34" fmla="*/ 60 w 391"/>
                <a:gd name="T35" fmla="*/ 284 h 463"/>
                <a:gd name="T36" fmla="*/ 47 w 391"/>
                <a:gd name="T37" fmla="*/ 281 h 463"/>
                <a:gd name="T38" fmla="*/ 53 w 391"/>
                <a:gd name="T39" fmla="*/ 260 h 463"/>
                <a:gd name="T40" fmla="*/ 95 w 391"/>
                <a:gd name="T41" fmla="*/ 218 h 463"/>
                <a:gd name="T42" fmla="*/ 134 w 391"/>
                <a:gd name="T43" fmla="*/ 171 h 463"/>
                <a:gd name="T44" fmla="*/ 224 w 391"/>
                <a:gd name="T45" fmla="*/ 163 h 463"/>
                <a:gd name="T46" fmla="*/ 286 w 391"/>
                <a:gd name="T47" fmla="*/ 216 h 463"/>
                <a:gd name="T48" fmla="*/ 299 w 391"/>
                <a:gd name="T49" fmla="*/ 293 h 463"/>
                <a:gd name="T50" fmla="*/ 182 w 391"/>
                <a:gd name="T51" fmla="*/ 395 h 463"/>
                <a:gd name="T52" fmla="*/ 157 w 391"/>
                <a:gd name="T53" fmla="*/ 411 h 463"/>
                <a:gd name="T54" fmla="*/ 150 w 391"/>
                <a:gd name="T55" fmla="*/ 388 h 463"/>
                <a:gd name="T56" fmla="*/ 196 w 391"/>
                <a:gd name="T57" fmla="*/ 337 h 463"/>
                <a:gd name="T58" fmla="*/ 221 w 391"/>
                <a:gd name="T59" fmla="*/ 275 h 463"/>
                <a:gd name="T60" fmla="*/ 202 w 391"/>
                <a:gd name="T61" fmla="*/ 237 h 463"/>
                <a:gd name="T62" fmla="*/ 159 w 391"/>
                <a:gd name="T63" fmla="*/ 246 h 463"/>
                <a:gd name="T64" fmla="*/ 135 w 391"/>
                <a:gd name="T65" fmla="*/ 291 h 463"/>
                <a:gd name="T66" fmla="*/ 86 w 391"/>
                <a:gd name="T67" fmla="*/ 334 h 463"/>
                <a:gd name="T68" fmla="*/ 69 w 391"/>
                <a:gd name="T69" fmla="*/ 323 h 463"/>
                <a:gd name="T70" fmla="*/ 101 w 391"/>
                <a:gd name="T71" fmla="*/ 294 h 463"/>
                <a:gd name="T72" fmla="*/ 141 w 391"/>
                <a:gd name="T73" fmla="*/ 228 h 463"/>
                <a:gd name="T74" fmla="*/ 231 w 391"/>
                <a:gd name="T75" fmla="*/ 226 h 463"/>
                <a:gd name="T76" fmla="*/ 232 w 391"/>
                <a:gd name="T77" fmla="*/ 323 h 463"/>
                <a:gd name="T78" fmla="*/ 117 w 391"/>
                <a:gd name="T79" fmla="*/ 383 h 463"/>
                <a:gd name="T80" fmla="*/ 89 w 391"/>
                <a:gd name="T81" fmla="*/ 385 h 463"/>
                <a:gd name="T82" fmla="*/ 93 w 391"/>
                <a:gd name="T83" fmla="*/ 365 h 463"/>
                <a:gd name="T84" fmla="*/ 159 w 391"/>
                <a:gd name="T85" fmla="*/ 299 h 463"/>
                <a:gd name="T86" fmla="*/ 183 w 391"/>
                <a:gd name="T87" fmla="*/ 260 h 463"/>
                <a:gd name="T88" fmla="*/ 191 w 391"/>
                <a:gd name="T89" fmla="*/ 292 h 463"/>
                <a:gd name="T90" fmla="*/ 139 w 391"/>
                <a:gd name="T91" fmla="*/ 366 h 463"/>
                <a:gd name="T92" fmla="*/ 100 w 391"/>
                <a:gd name="T93" fmla="*/ 80 h 463"/>
                <a:gd name="T94" fmla="*/ 161 w 391"/>
                <a:gd name="T95" fmla="*/ 61 h 463"/>
                <a:gd name="T96" fmla="*/ 217 w 391"/>
                <a:gd name="T97" fmla="*/ 58 h 463"/>
                <a:gd name="T98" fmla="*/ 301 w 391"/>
                <a:gd name="T99" fmla="*/ 85 h 463"/>
                <a:gd name="T100" fmla="*/ 296 w 391"/>
                <a:gd name="T101" fmla="*/ 109 h 463"/>
                <a:gd name="T102" fmla="*/ 195 w 391"/>
                <a:gd name="T103" fmla="*/ 83 h 463"/>
                <a:gd name="T104" fmla="*/ 109 w 391"/>
                <a:gd name="T105" fmla="*/ 102 h 463"/>
                <a:gd name="T106" fmla="*/ 94 w 391"/>
                <a:gd name="T107" fmla="*/ 90 h 463"/>
                <a:gd name="T108" fmla="*/ 247 w 391"/>
                <a:gd name="T109" fmla="*/ 23 h 463"/>
                <a:gd name="T110" fmla="*/ 363 w 391"/>
                <a:gd name="T111" fmla="*/ 2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1" h="463">
                  <a:moveTo>
                    <a:pt x="330" y="205"/>
                  </a:moveTo>
                  <a:lnTo>
                    <a:pt x="330" y="205"/>
                  </a:lnTo>
                  <a:cubicBezTo>
                    <a:pt x="327" y="208"/>
                    <a:pt x="325" y="209"/>
                    <a:pt x="321" y="209"/>
                  </a:cubicBezTo>
                  <a:cubicBezTo>
                    <a:pt x="316" y="209"/>
                    <a:pt x="312" y="207"/>
                    <a:pt x="310" y="202"/>
                  </a:cubicBezTo>
                  <a:cubicBezTo>
                    <a:pt x="297" y="179"/>
                    <a:pt x="281" y="162"/>
                    <a:pt x="263" y="151"/>
                  </a:cubicBezTo>
                  <a:cubicBezTo>
                    <a:pt x="244" y="139"/>
                    <a:pt x="221" y="133"/>
                    <a:pt x="195" y="133"/>
                  </a:cubicBezTo>
                  <a:cubicBezTo>
                    <a:pt x="184" y="133"/>
                    <a:pt x="174" y="134"/>
                    <a:pt x="164" y="135"/>
                  </a:cubicBezTo>
                  <a:cubicBezTo>
                    <a:pt x="155" y="136"/>
                    <a:pt x="145" y="138"/>
                    <a:pt x="137" y="141"/>
                  </a:cubicBezTo>
                  <a:cubicBezTo>
                    <a:pt x="128" y="145"/>
                    <a:pt x="120" y="149"/>
                    <a:pt x="113" y="155"/>
                  </a:cubicBezTo>
                  <a:cubicBezTo>
                    <a:pt x="105" y="161"/>
                    <a:pt x="98" y="168"/>
                    <a:pt x="92" y="177"/>
                  </a:cubicBezTo>
                  <a:cubicBezTo>
                    <a:pt x="91" y="179"/>
                    <a:pt x="89" y="181"/>
                    <a:pt x="88" y="182"/>
                  </a:cubicBezTo>
                  <a:cubicBezTo>
                    <a:pt x="86" y="183"/>
                    <a:pt x="84" y="184"/>
                    <a:pt x="81" y="184"/>
                  </a:cubicBezTo>
                  <a:cubicBezTo>
                    <a:pt x="78" y="184"/>
                    <a:pt x="75" y="183"/>
                    <a:pt x="72" y="180"/>
                  </a:cubicBezTo>
                  <a:cubicBezTo>
                    <a:pt x="70" y="178"/>
                    <a:pt x="69" y="175"/>
                    <a:pt x="69" y="171"/>
                  </a:cubicBezTo>
                  <a:cubicBezTo>
                    <a:pt x="69" y="169"/>
                    <a:pt x="69" y="167"/>
                    <a:pt x="70" y="165"/>
                  </a:cubicBezTo>
                  <a:cubicBezTo>
                    <a:pt x="76" y="154"/>
                    <a:pt x="84" y="144"/>
                    <a:pt x="93" y="137"/>
                  </a:cubicBezTo>
                  <a:cubicBezTo>
                    <a:pt x="102" y="130"/>
                    <a:pt x="113" y="124"/>
                    <a:pt x="124" y="120"/>
                  </a:cubicBezTo>
                  <a:cubicBezTo>
                    <a:pt x="135" y="115"/>
                    <a:pt x="147" y="112"/>
                    <a:pt x="159" y="111"/>
                  </a:cubicBezTo>
                  <a:cubicBezTo>
                    <a:pt x="171" y="109"/>
                    <a:pt x="183" y="108"/>
                    <a:pt x="195" y="108"/>
                  </a:cubicBezTo>
                  <a:cubicBezTo>
                    <a:pt x="209" y="108"/>
                    <a:pt x="223" y="110"/>
                    <a:pt x="237" y="114"/>
                  </a:cubicBezTo>
                  <a:cubicBezTo>
                    <a:pt x="251" y="117"/>
                    <a:pt x="264" y="122"/>
                    <a:pt x="276" y="129"/>
                  </a:cubicBezTo>
                  <a:cubicBezTo>
                    <a:pt x="289" y="136"/>
                    <a:pt x="300" y="145"/>
                    <a:pt x="309" y="155"/>
                  </a:cubicBezTo>
                  <a:cubicBezTo>
                    <a:pt x="319" y="166"/>
                    <a:pt x="327" y="178"/>
                    <a:pt x="333" y="191"/>
                  </a:cubicBezTo>
                  <a:cubicBezTo>
                    <a:pt x="333" y="193"/>
                    <a:pt x="334" y="195"/>
                    <a:pt x="334" y="196"/>
                  </a:cubicBezTo>
                  <a:cubicBezTo>
                    <a:pt x="334" y="200"/>
                    <a:pt x="332" y="203"/>
                    <a:pt x="330" y="205"/>
                  </a:cubicBezTo>
                  <a:close/>
                  <a:moveTo>
                    <a:pt x="299" y="293"/>
                  </a:moveTo>
                  <a:lnTo>
                    <a:pt x="299" y="293"/>
                  </a:lnTo>
                  <a:cubicBezTo>
                    <a:pt x="297" y="301"/>
                    <a:pt x="295" y="309"/>
                    <a:pt x="293" y="318"/>
                  </a:cubicBezTo>
                  <a:cubicBezTo>
                    <a:pt x="290" y="327"/>
                    <a:pt x="287" y="336"/>
                    <a:pt x="283" y="345"/>
                  </a:cubicBezTo>
                  <a:cubicBezTo>
                    <a:pt x="280" y="354"/>
                    <a:pt x="276" y="363"/>
                    <a:pt x="271" y="371"/>
                  </a:cubicBezTo>
                  <a:cubicBezTo>
                    <a:pt x="267" y="379"/>
                    <a:pt x="262" y="386"/>
                    <a:pt x="257" y="392"/>
                  </a:cubicBezTo>
                  <a:cubicBezTo>
                    <a:pt x="252" y="399"/>
                    <a:pt x="247" y="404"/>
                    <a:pt x="241" y="408"/>
                  </a:cubicBezTo>
                  <a:cubicBezTo>
                    <a:pt x="240" y="409"/>
                    <a:pt x="239" y="410"/>
                    <a:pt x="237" y="410"/>
                  </a:cubicBezTo>
                  <a:cubicBezTo>
                    <a:pt x="236" y="411"/>
                    <a:pt x="235" y="411"/>
                    <a:pt x="233" y="411"/>
                  </a:cubicBezTo>
                  <a:cubicBezTo>
                    <a:pt x="230" y="411"/>
                    <a:pt x="227" y="410"/>
                    <a:pt x="224" y="407"/>
                  </a:cubicBezTo>
                  <a:cubicBezTo>
                    <a:pt x="222" y="405"/>
                    <a:pt x="221" y="402"/>
                    <a:pt x="221" y="398"/>
                  </a:cubicBezTo>
                  <a:cubicBezTo>
                    <a:pt x="221" y="396"/>
                    <a:pt x="221" y="395"/>
                    <a:pt x="222" y="393"/>
                  </a:cubicBezTo>
                  <a:cubicBezTo>
                    <a:pt x="222" y="392"/>
                    <a:pt x="224" y="390"/>
                    <a:pt x="225" y="389"/>
                  </a:cubicBezTo>
                  <a:cubicBezTo>
                    <a:pt x="233" y="381"/>
                    <a:pt x="239" y="373"/>
                    <a:pt x="245" y="364"/>
                  </a:cubicBezTo>
                  <a:cubicBezTo>
                    <a:pt x="252" y="354"/>
                    <a:pt x="257" y="344"/>
                    <a:pt x="261" y="334"/>
                  </a:cubicBezTo>
                  <a:cubicBezTo>
                    <a:pt x="266" y="323"/>
                    <a:pt x="269" y="312"/>
                    <a:pt x="272" y="301"/>
                  </a:cubicBezTo>
                  <a:cubicBezTo>
                    <a:pt x="274" y="291"/>
                    <a:pt x="275" y="280"/>
                    <a:pt x="275" y="269"/>
                  </a:cubicBezTo>
                  <a:cubicBezTo>
                    <a:pt x="275" y="259"/>
                    <a:pt x="273" y="248"/>
                    <a:pt x="269" y="238"/>
                  </a:cubicBezTo>
                  <a:cubicBezTo>
                    <a:pt x="265" y="228"/>
                    <a:pt x="259" y="218"/>
                    <a:pt x="252" y="210"/>
                  </a:cubicBezTo>
                  <a:cubicBezTo>
                    <a:pt x="245" y="202"/>
                    <a:pt x="236" y="196"/>
                    <a:pt x="227" y="191"/>
                  </a:cubicBezTo>
                  <a:cubicBezTo>
                    <a:pt x="217" y="186"/>
                    <a:pt x="206" y="184"/>
                    <a:pt x="195" y="184"/>
                  </a:cubicBezTo>
                  <a:cubicBezTo>
                    <a:pt x="183" y="184"/>
                    <a:pt x="173" y="185"/>
                    <a:pt x="165" y="186"/>
                  </a:cubicBezTo>
                  <a:cubicBezTo>
                    <a:pt x="157" y="188"/>
                    <a:pt x="151" y="190"/>
                    <a:pt x="146" y="193"/>
                  </a:cubicBezTo>
                  <a:cubicBezTo>
                    <a:pt x="140" y="196"/>
                    <a:pt x="136" y="200"/>
                    <a:pt x="133" y="204"/>
                  </a:cubicBezTo>
                  <a:cubicBezTo>
                    <a:pt x="130" y="209"/>
                    <a:pt x="127" y="214"/>
                    <a:pt x="123" y="219"/>
                  </a:cubicBezTo>
                  <a:cubicBezTo>
                    <a:pt x="120" y="224"/>
                    <a:pt x="117" y="230"/>
                    <a:pt x="113" y="237"/>
                  </a:cubicBezTo>
                  <a:cubicBezTo>
                    <a:pt x="109" y="243"/>
                    <a:pt x="103" y="250"/>
                    <a:pt x="97" y="258"/>
                  </a:cubicBezTo>
                  <a:cubicBezTo>
                    <a:pt x="92" y="263"/>
                    <a:pt x="86" y="269"/>
                    <a:pt x="80" y="274"/>
                  </a:cubicBezTo>
                  <a:cubicBezTo>
                    <a:pt x="74" y="279"/>
                    <a:pt x="67" y="282"/>
                    <a:pt x="60" y="284"/>
                  </a:cubicBezTo>
                  <a:cubicBezTo>
                    <a:pt x="59" y="285"/>
                    <a:pt x="59" y="285"/>
                    <a:pt x="58" y="285"/>
                  </a:cubicBezTo>
                  <a:lnTo>
                    <a:pt x="57" y="285"/>
                  </a:lnTo>
                  <a:cubicBezTo>
                    <a:pt x="53" y="285"/>
                    <a:pt x="50" y="284"/>
                    <a:pt x="47" y="281"/>
                  </a:cubicBezTo>
                  <a:cubicBezTo>
                    <a:pt x="45" y="278"/>
                    <a:pt x="44" y="275"/>
                    <a:pt x="44" y="272"/>
                  </a:cubicBezTo>
                  <a:cubicBezTo>
                    <a:pt x="44" y="269"/>
                    <a:pt x="44" y="266"/>
                    <a:pt x="46" y="265"/>
                  </a:cubicBezTo>
                  <a:cubicBezTo>
                    <a:pt x="48" y="263"/>
                    <a:pt x="50" y="261"/>
                    <a:pt x="53" y="260"/>
                  </a:cubicBezTo>
                  <a:cubicBezTo>
                    <a:pt x="60" y="257"/>
                    <a:pt x="67" y="253"/>
                    <a:pt x="72" y="249"/>
                  </a:cubicBezTo>
                  <a:cubicBezTo>
                    <a:pt x="77" y="245"/>
                    <a:pt x="81" y="240"/>
                    <a:pt x="85" y="234"/>
                  </a:cubicBezTo>
                  <a:cubicBezTo>
                    <a:pt x="89" y="229"/>
                    <a:pt x="92" y="224"/>
                    <a:pt x="95" y="218"/>
                  </a:cubicBezTo>
                  <a:cubicBezTo>
                    <a:pt x="98" y="212"/>
                    <a:pt x="101" y="206"/>
                    <a:pt x="104" y="201"/>
                  </a:cubicBezTo>
                  <a:cubicBezTo>
                    <a:pt x="108" y="195"/>
                    <a:pt x="112" y="190"/>
                    <a:pt x="116" y="185"/>
                  </a:cubicBezTo>
                  <a:cubicBezTo>
                    <a:pt x="121" y="179"/>
                    <a:pt x="127" y="175"/>
                    <a:pt x="134" y="171"/>
                  </a:cubicBezTo>
                  <a:cubicBezTo>
                    <a:pt x="140" y="167"/>
                    <a:pt x="149" y="164"/>
                    <a:pt x="159" y="162"/>
                  </a:cubicBezTo>
                  <a:cubicBezTo>
                    <a:pt x="169" y="160"/>
                    <a:pt x="181" y="159"/>
                    <a:pt x="195" y="159"/>
                  </a:cubicBezTo>
                  <a:cubicBezTo>
                    <a:pt x="205" y="159"/>
                    <a:pt x="215" y="160"/>
                    <a:pt x="224" y="163"/>
                  </a:cubicBezTo>
                  <a:cubicBezTo>
                    <a:pt x="233" y="166"/>
                    <a:pt x="241" y="170"/>
                    <a:pt x="249" y="175"/>
                  </a:cubicBezTo>
                  <a:cubicBezTo>
                    <a:pt x="257" y="180"/>
                    <a:pt x="264" y="186"/>
                    <a:pt x="270" y="193"/>
                  </a:cubicBezTo>
                  <a:cubicBezTo>
                    <a:pt x="276" y="200"/>
                    <a:pt x="282" y="207"/>
                    <a:pt x="286" y="216"/>
                  </a:cubicBezTo>
                  <a:cubicBezTo>
                    <a:pt x="291" y="224"/>
                    <a:pt x="294" y="233"/>
                    <a:pt x="297" y="242"/>
                  </a:cubicBezTo>
                  <a:cubicBezTo>
                    <a:pt x="299" y="251"/>
                    <a:pt x="301" y="260"/>
                    <a:pt x="301" y="270"/>
                  </a:cubicBezTo>
                  <a:cubicBezTo>
                    <a:pt x="301" y="277"/>
                    <a:pt x="300" y="284"/>
                    <a:pt x="299" y="293"/>
                  </a:cubicBezTo>
                  <a:close/>
                  <a:moveTo>
                    <a:pt x="201" y="374"/>
                  </a:moveTo>
                  <a:lnTo>
                    <a:pt x="201" y="374"/>
                  </a:lnTo>
                  <a:cubicBezTo>
                    <a:pt x="195" y="382"/>
                    <a:pt x="188" y="389"/>
                    <a:pt x="182" y="395"/>
                  </a:cubicBezTo>
                  <a:cubicBezTo>
                    <a:pt x="176" y="401"/>
                    <a:pt x="170" y="406"/>
                    <a:pt x="164" y="409"/>
                  </a:cubicBezTo>
                  <a:cubicBezTo>
                    <a:pt x="163" y="410"/>
                    <a:pt x="162" y="410"/>
                    <a:pt x="161" y="411"/>
                  </a:cubicBezTo>
                  <a:cubicBezTo>
                    <a:pt x="160" y="411"/>
                    <a:pt x="159" y="411"/>
                    <a:pt x="157" y="411"/>
                  </a:cubicBezTo>
                  <a:cubicBezTo>
                    <a:pt x="154" y="411"/>
                    <a:pt x="151" y="410"/>
                    <a:pt x="149" y="407"/>
                  </a:cubicBezTo>
                  <a:cubicBezTo>
                    <a:pt x="146" y="405"/>
                    <a:pt x="145" y="402"/>
                    <a:pt x="145" y="398"/>
                  </a:cubicBezTo>
                  <a:cubicBezTo>
                    <a:pt x="145" y="394"/>
                    <a:pt x="147" y="391"/>
                    <a:pt x="150" y="388"/>
                  </a:cubicBezTo>
                  <a:cubicBezTo>
                    <a:pt x="155" y="384"/>
                    <a:pt x="160" y="380"/>
                    <a:pt x="165" y="375"/>
                  </a:cubicBezTo>
                  <a:cubicBezTo>
                    <a:pt x="171" y="370"/>
                    <a:pt x="176" y="364"/>
                    <a:pt x="181" y="357"/>
                  </a:cubicBezTo>
                  <a:cubicBezTo>
                    <a:pt x="186" y="351"/>
                    <a:pt x="191" y="344"/>
                    <a:pt x="196" y="337"/>
                  </a:cubicBezTo>
                  <a:cubicBezTo>
                    <a:pt x="201" y="330"/>
                    <a:pt x="205" y="323"/>
                    <a:pt x="209" y="315"/>
                  </a:cubicBezTo>
                  <a:cubicBezTo>
                    <a:pt x="213" y="308"/>
                    <a:pt x="215" y="301"/>
                    <a:pt x="218" y="294"/>
                  </a:cubicBezTo>
                  <a:cubicBezTo>
                    <a:pt x="220" y="287"/>
                    <a:pt x="221" y="281"/>
                    <a:pt x="221" y="275"/>
                  </a:cubicBezTo>
                  <a:cubicBezTo>
                    <a:pt x="221" y="268"/>
                    <a:pt x="220" y="261"/>
                    <a:pt x="219" y="256"/>
                  </a:cubicBezTo>
                  <a:cubicBezTo>
                    <a:pt x="218" y="251"/>
                    <a:pt x="216" y="247"/>
                    <a:pt x="214" y="244"/>
                  </a:cubicBezTo>
                  <a:cubicBezTo>
                    <a:pt x="211" y="240"/>
                    <a:pt x="207" y="238"/>
                    <a:pt x="202" y="237"/>
                  </a:cubicBezTo>
                  <a:cubicBezTo>
                    <a:pt x="197" y="235"/>
                    <a:pt x="190" y="234"/>
                    <a:pt x="183" y="234"/>
                  </a:cubicBezTo>
                  <a:cubicBezTo>
                    <a:pt x="177" y="234"/>
                    <a:pt x="173" y="235"/>
                    <a:pt x="169" y="238"/>
                  </a:cubicBezTo>
                  <a:cubicBezTo>
                    <a:pt x="165" y="240"/>
                    <a:pt x="162" y="243"/>
                    <a:pt x="159" y="246"/>
                  </a:cubicBezTo>
                  <a:cubicBezTo>
                    <a:pt x="156" y="250"/>
                    <a:pt x="153" y="254"/>
                    <a:pt x="151" y="259"/>
                  </a:cubicBezTo>
                  <a:cubicBezTo>
                    <a:pt x="149" y="264"/>
                    <a:pt x="146" y="269"/>
                    <a:pt x="143" y="274"/>
                  </a:cubicBezTo>
                  <a:cubicBezTo>
                    <a:pt x="141" y="280"/>
                    <a:pt x="138" y="285"/>
                    <a:pt x="135" y="291"/>
                  </a:cubicBezTo>
                  <a:cubicBezTo>
                    <a:pt x="132" y="297"/>
                    <a:pt x="128" y="302"/>
                    <a:pt x="123" y="308"/>
                  </a:cubicBezTo>
                  <a:cubicBezTo>
                    <a:pt x="119" y="313"/>
                    <a:pt x="114" y="318"/>
                    <a:pt x="108" y="322"/>
                  </a:cubicBezTo>
                  <a:cubicBezTo>
                    <a:pt x="102" y="327"/>
                    <a:pt x="95" y="331"/>
                    <a:pt x="86" y="334"/>
                  </a:cubicBezTo>
                  <a:cubicBezTo>
                    <a:pt x="85" y="335"/>
                    <a:pt x="83" y="335"/>
                    <a:pt x="81" y="335"/>
                  </a:cubicBezTo>
                  <a:cubicBezTo>
                    <a:pt x="78" y="335"/>
                    <a:pt x="75" y="334"/>
                    <a:pt x="73" y="332"/>
                  </a:cubicBezTo>
                  <a:cubicBezTo>
                    <a:pt x="70" y="329"/>
                    <a:pt x="69" y="326"/>
                    <a:pt x="69" y="323"/>
                  </a:cubicBezTo>
                  <a:cubicBezTo>
                    <a:pt x="69" y="320"/>
                    <a:pt x="70" y="318"/>
                    <a:pt x="71" y="316"/>
                  </a:cubicBezTo>
                  <a:cubicBezTo>
                    <a:pt x="73" y="314"/>
                    <a:pt x="75" y="312"/>
                    <a:pt x="77" y="311"/>
                  </a:cubicBezTo>
                  <a:cubicBezTo>
                    <a:pt x="86" y="307"/>
                    <a:pt x="94" y="301"/>
                    <a:pt x="101" y="294"/>
                  </a:cubicBezTo>
                  <a:cubicBezTo>
                    <a:pt x="109" y="287"/>
                    <a:pt x="114" y="279"/>
                    <a:pt x="119" y="270"/>
                  </a:cubicBezTo>
                  <a:cubicBezTo>
                    <a:pt x="122" y="262"/>
                    <a:pt x="125" y="255"/>
                    <a:pt x="129" y="247"/>
                  </a:cubicBezTo>
                  <a:cubicBezTo>
                    <a:pt x="132" y="240"/>
                    <a:pt x="136" y="233"/>
                    <a:pt x="141" y="228"/>
                  </a:cubicBezTo>
                  <a:cubicBezTo>
                    <a:pt x="146" y="222"/>
                    <a:pt x="151" y="218"/>
                    <a:pt x="158" y="214"/>
                  </a:cubicBezTo>
                  <a:cubicBezTo>
                    <a:pt x="165" y="211"/>
                    <a:pt x="173" y="209"/>
                    <a:pt x="183" y="209"/>
                  </a:cubicBezTo>
                  <a:cubicBezTo>
                    <a:pt x="205" y="209"/>
                    <a:pt x="221" y="215"/>
                    <a:pt x="231" y="226"/>
                  </a:cubicBezTo>
                  <a:cubicBezTo>
                    <a:pt x="241" y="237"/>
                    <a:pt x="246" y="253"/>
                    <a:pt x="246" y="275"/>
                  </a:cubicBezTo>
                  <a:cubicBezTo>
                    <a:pt x="246" y="282"/>
                    <a:pt x="245" y="289"/>
                    <a:pt x="242" y="297"/>
                  </a:cubicBezTo>
                  <a:cubicBezTo>
                    <a:pt x="240" y="306"/>
                    <a:pt x="237" y="314"/>
                    <a:pt x="232" y="323"/>
                  </a:cubicBezTo>
                  <a:cubicBezTo>
                    <a:pt x="228" y="332"/>
                    <a:pt x="223" y="341"/>
                    <a:pt x="218" y="350"/>
                  </a:cubicBezTo>
                  <a:cubicBezTo>
                    <a:pt x="212" y="358"/>
                    <a:pt x="207" y="367"/>
                    <a:pt x="201" y="374"/>
                  </a:cubicBezTo>
                  <a:close/>
                  <a:moveTo>
                    <a:pt x="117" y="383"/>
                  </a:moveTo>
                  <a:lnTo>
                    <a:pt x="117" y="383"/>
                  </a:lnTo>
                  <a:cubicBezTo>
                    <a:pt x="110" y="387"/>
                    <a:pt x="103" y="389"/>
                    <a:pt x="97" y="389"/>
                  </a:cubicBezTo>
                  <a:cubicBezTo>
                    <a:pt x="94" y="389"/>
                    <a:pt x="91" y="388"/>
                    <a:pt x="89" y="385"/>
                  </a:cubicBezTo>
                  <a:cubicBezTo>
                    <a:pt x="86" y="383"/>
                    <a:pt x="85" y="380"/>
                    <a:pt x="85" y="376"/>
                  </a:cubicBezTo>
                  <a:cubicBezTo>
                    <a:pt x="85" y="374"/>
                    <a:pt x="86" y="371"/>
                    <a:pt x="87" y="369"/>
                  </a:cubicBezTo>
                  <a:cubicBezTo>
                    <a:pt x="88" y="367"/>
                    <a:pt x="90" y="366"/>
                    <a:pt x="93" y="365"/>
                  </a:cubicBezTo>
                  <a:cubicBezTo>
                    <a:pt x="103" y="360"/>
                    <a:pt x="112" y="355"/>
                    <a:pt x="120" y="348"/>
                  </a:cubicBezTo>
                  <a:cubicBezTo>
                    <a:pt x="128" y="341"/>
                    <a:pt x="136" y="334"/>
                    <a:pt x="142" y="326"/>
                  </a:cubicBezTo>
                  <a:cubicBezTo>
                    <a:pt x="148" y="317"/>
                    <a:pt x="154" y="308"/>
                    <a:pt x="159" y="299"/>
                  </a:cubicBezTo>
                  <a:cubicBezTo>
                    <a:pt x="163" y="289"/>
                    <a:pt x="167" y="279"/>
                    <a:pt x="170" y="269"/>
                  </a:cubicBezTo>
                  <a:cubicBezTo>
                    <a:pt x="171" y="266"/>
                    <a:pt x="173" y="264"/>
                    <a:pt x="175" y="262"/>
                  </a:cubicBezTo>
                  <a:cubicBezTo>
                    <a:pt x="177" y="260"/>
                    <a:pt x="179" y="260"/>
                    <a:pt x="183" y="260"/>
                  </a:cubicBezTo>
                  <a:cubicBezTo>
                    <a:pt x="186" y="260"/>
                    <a:pt x="189" y="261"/>
                    <a:pt x="192" y="263"/>
                  </a:cubicBezTo>
                  <a:cubicBezTo>
                    <a:pt x="194" y="266"/>
                    <a:pt x="195" y="269"/>
                    <a:pt x="195" y="272"/>
                  </a:cubicBezTo>
                  <a:cubicBezTo>
                    <a:pt x="195" y="278"/>
                    <a:pt x="194" y="284"/>
                    <a:pt x="191" y="292"/>
                  </a:cubicBezTo>
                  <a:cubicBezTo>
                    <a:pt x="187" y="300"/>
                    <a:pt x="183" y="308"/>
                    <a:pt x="178" y="317"/>
                  </a:cubicBezTo>
                  <a:cubicBezTo>
                    <a:pt x="173" y="326"/>
                    <a:pt x="167" y="334"/>
                    <a:pt x="160" y="343"/>
                  </a:cubicBezTo>
                  <a:cubicBezTo>
                    <a:pt x="153" y="352"/>
                    <a:pt x="146" y="359"/>
                    <a:pt x="139" y="366"/>
                  </a:cubicBezTo>
                  <a:cubicBezTo>
                    <a:pt x="131" y="373"/>
                    <a:pt x="124" y="378"/>
                    <a:pt x="117" y="383"/>
                  </a:cubicBezTo>
                  <a:close/>
                  <a:moveTo>
                    <a:pt x="100" y="80"/>
                  </a:moveTo>
                  <a:lnTo>
                    <a:pt x="100" y="80"/>
                  </a:lnTo>
                  <a:cubicBezTo>
                    <a:pt x="104" y="76"/>
                    <a:pt x="110" y="74"/>
                    <a:pt x="116" y="71"/>
                  </a:cubicBezTo>
                  <a:cubicBezTo>
                    <a:pt x="123" y="69"/>
                    <a:pt x="130" y="67"/>
                    <a:pt x="138" y="65"/>
                  </a:cubicBezTo>
                  <a:cubicBezTo>
                    <a:pt x="145" y="63"/>
                    <a:pt x="153" y="62"/>
                    <a:pt x="161" y="61"/>
                  </a:cubicBezTo>
                  <a:cubicBezTo>
                    <a:pt x="168" y="60"/>
                    <a:pt x="175" y="59"/>
                    <a:pt x="181" y="58"/>
                  </a:cubicBezTo>
                  <a:cubicBezTo>
                    <a:pt x="187" y="58"/>
                    <a:pt x="192" y="58"/>
                    <a:pt x="195" y="58"/>
                  </a:cubicBezTo>
                  <a:cubicBezTo>
                    <a:pt x="198" y="58"/>
                    <a:pt x="210" y="58"/>
                    <a:pt x="217" y="58"/>
                  </a:cubicBezTo>
                  <a:cubicBezTo>
                    <a:pt x="224" y="59"/>
                    <a:pt x="231" y="60"/>
                    <a:pt x="240" y="62"/>
                  </a:cubicBezTo>
                  <a:cubicBezTo>
                    <a:pt x="248" y="63"/>
                    <a:pt x="276" y="72"/>
                    <a:pt x="284" y="75"/>
                  </a:cubicBezTo>
                  <a:cubicBezTo>
                    <a:pt x="291" y="78"/>
                    <a:pt x="297" y="81"/>
                    <a:pt x="301" y="85"/>
                  </a:cubicBezTo>
                  <a:cubicBezTo>
                    <a:pt x="306" y="88"/>
                    <a:pt x="308" y="92"/>
                    <a:pt x="308" y="96"/>
                  </a:cubicBezTo>
                  <a:cubicBezTo>
                    <a:pt x="308" y="100"/>
                    <a:pt x="307" y="103"/>
                    <a:pt x="305" y="105"/>
                  </a:cubicBezTo>
                  <a:cubicBezTo>
                    <a:pt x="302" y="108"/>
                    <a:pt x="299" y="109"/>
                    <a:pt x="296" y="109"/>
                  </a:cubicBezTo>
                  <a:cubicBezTo>
                    <a:pt x="294" y="109"/>
                    <a:pt x="292" y="108"/>
                    <a:pt x="290" y="107"/>
                  </a:cubicBezTo>
                  <a:cubicBezTo>
                    <a:pt x="274" y="99"/>
                    <a:pt x="259" y="93"/>
                    <a:pt x="244" y="89"/>
                  </a:cubicBezTo>
                  <a:cubicBezTo>
                    <a:pt x="228" y="85"/>
                    <a:pt x="212" y="83"/>
                    <a:pt x="195" y="83"/>
                  </a:cubicBezTo>
                  <a:cubicBezTo>
                    <a:pt x="180" y="83"/>
                    <a:pt x="166" y="84"/>
                    <a:pt x="152" y="88"/>
                  </a:cubicBezTo>
                  <a:cubicBezTo>
                    <a:pt x="139" y="91"/>
                    <a:pt x="125" y="95"/>
                    <a:pt x="112" y="101"/>
                  </a:cubicBezTo>
                  <a:cubicBezTo>
                    <a:pt x="111" y="102"/>
                    <a:pt x="110" y="102"/>
                    <a:pt x="109" y="102"/>
                  </a:cubicBezTo>
                  <a:cubicBezTo>
                    <a:pt x="108" y="102"/>
                    <a:pt x="107" y="103"/>
                    <a:pt x="106" y="103"/>
                  </a:cubicBezTo>
                  <a:cubicBezTo>
                    <a:pt x="103" y="103"/>
                    <a:pt x="100" y="101"/>
                    <a:pt x="98" y="99"/>
                  </a:cubicBezTo>
                  <a:cubicBezTo>
                    <a:pt x="95" y="96"/>
                    <a:pt x="94" y="93"/>
                    <a:pt x="94" y="90"/>
                  </a:cubicBezTo>
                  <a:cubicBezTo>
                    <a:pt x="94" y="86"/>
                    <a:pt x="96" y="83"/>
                    <a:pt x="100" y="80"/>
                  </a:cubicBezTo>
                  <a:close/>
                  <a:moveTo>
                    <a:pt x="247" y="23"/>
                  </a:moveTo>
                  <a:lnTo>
                    <a:pt x="247" y="23"/>
                  </a:lnTo>
                  <a:cubicBezTo>
                    <a:pt x="154" y="0"/>
                    <a:pt x="57" y="75"/>
                    <a:pt x="29" y="190"/>
                  </a:cubicBezTo>
                  <a:cubicBezTo>
                    <a:pt x="0" y="306"/>
                    <a:pt x="52" y="418"/>
                    <a:pt x="145" y="441"/>
                  </a:cubicBezTo>
                  <a:cubicBezTo>
                    <a:pt x="237" y="463"/>
                    <a:pt x="335" y="388"/>
                    <a:pt x="363" y="272"/>
                  </a:cubicBezTo>
                  <a:cubicBezTo>
                    <a:pt x="391" y="156"/>
                    <a:pt x="339" y="44"/>
                    <a:pt x="247" y="23"/>
                  </a:cubicBezTo>
                  <a:close/>
                </a:path>
              </a:pathLst>
            </a:custGeom>
            <a:solidFill>
              <a:srgbClr val="C1C1C1"/>
            </a:solidFill>
            <a:ln w="0">
              <a:noFill/>
              <a:prstDash val="solid"/>
              <a:round/>
              <a:headEnd/>
              <a:tailEnd/>
            </a:ln>
          </p:spPr>
          <p:txBody>
            <a:bodyPr vert="horz" wrap="square" lIns="76200" tIns="822960" rIns="76200" bIns="38100" numCol="1" anchor="t" anchorCtr="0" compatLnSpc="1">
              <a:prstTxWarp prst="textNoShape">
                <a:avLst/>
              </a:prstTxWarp>
            </a:bodyPr>
            <a:lstStyle/>
            <a:p>
              <a:endParaRPr lang="en-US" sz="1471"/>
            </a:p>
          </p:txBody>
        </p:sp>
      </p:grpSp>
      <p:grpSp>
        <p:nvGrpSpPr>
          <p:cNvPr id="6" name="Group 5" descr="Reduce your attack surface&#10;Minimize cyberthreat &#10;entry points&#10;">
            <a:extLst>
              <a:ext uri="{FF2B5EF4-FFF2-40B4-BE49-F238E27FC236}">
                <a16:creationId xmlns:a16="http://schemas.microsoft.com/office/drawing/2014/main" id="{52F2E461-9609-2FE8-BC72-579530D28F29}"/>
              </a:ext>
            </a:extLst>
          </p:cNvPr>
          <p:cNvGrpSpPr/>
          <p:nvPr/>
        </p:nvGrpSpPr>
        <p:grpSpPr>
          <a:xfrm>
            <a:off x="4632960" y="1878185"/>
            <a:ext cx="2926080" cy="2194560"/>
            <a:chOff x="4632960" y="2266186"/>
            <a:chExt cx="2926080" cy="2194560"/>
          </a:xfrm>
        </p:grpSpPr>
        <p:sp>
          <p:nvSpPr>
            <p:cNvPr id="160" name="Rectangle 159">
              <a:extLst>
                <a:ext uri="{FF2B5EF4-FFF2-40B4-BE49-F238E27FC236}">
                  <a16:creationId xmlns:a16="http://schemas.microsoft.com/office/drawing/2014/main" id="{117259DC-7227-E852-4BFB-D346CFC2D3F7}"/>
                </a:ext>
                <a:ext uri="{C183D7F6-B498-43B3-948B-1728B52AA6E4}">
                  <adec:decorative xmlns:adec="http://schemas.microsoft.com/office/drawing/2017/decorative" val="1"/>
                </a:ext>
              </a:extLst>
            </p:cNvPr>
            <p:cNvSpPr/>
            <p:nvPr/>
          </p:nvSpPr>
          <p:spPr bwMode="auto">
            <a:xfrm rot="10800000" flipH="1" flipV="1">
              <a:off x="4632960" y="2266186"/>
              <a:ext cx="2926080" cy="2194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822960"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Semibold"/>
                  <a:ea typeface="+mn-ea"/>
                  <a:cs typeface="+mn-cs"/>
                </a:rPr>
                <a:t>Reduce your attack surface</a:t>
              </a:r>
            </a:p>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a:rPr>
                <a:t>Minimize cyberthreat </a:t>
              </a:r>
              <a:b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rPr>
              </a:b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a:rPr>
                <a:t>entry points.</a:t>
              </a:r>
              <a:endPar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nvGrpSpPr>
            <p:cNvPr id="17" name="Group 4">
              <a:extLst>
                <a:ext uri="{FF2B5EF4-FFF2-40B4-BE49-F238E27FC236}">
                  <a16:creationId xmlns:a16="http://schemas.microsoft.com/office/drawing/2014/main" id="{CCE1BEE9-1BD6-25A4-692D-BBEA51A882ED}"/>
                </a:ext>
                <a:ext uri="{C183D7F6-B498-43B3-948B-1728B52AA6E4}">
                  <adec:decorative xmlns:adec="http://schemas.microsoft.com/office/drawing/2017/decorative" val="1"/>
                </a:ext>
              </a:extLst>
            </p:cNvPr>
            <p:cNvGrpSpPr>
              <a:grpSpLocks noChangeAspect="1"/>
            </p:cNvGrpSpPr>
            <p:nvPr/>
          </p:nvGrpSpPr>
          <p:grpSpPr bwMode="auto">
            <a:xfrm>
              <a:off x="4862353" y="2617210"/>
              <a:ext cx="353219" cy="263260"/>
              <a:chOff x="3290" y="1792"/>
              <a:chExt cx="267" cy="199"/>
            </a:xfrm>
          </p:grpSpPr>
          <p:sp>
            <p:nvSpPr>
              <p:cNvPr id="18" name="Freeform 5">
                <a:extLst>
                  <a:ext uri="{FF2B5EF4-FFF2-40B4-BE49-F238E27FC236}">
                    <a16:creationId xmlns:a16="http://schemas.microsoft.com/office/drawing/2014/main" id="{351DFB9A-1103-1DD3-04DC-9BED7CB57AD4}"/>
                  </a:ext>
                </a:extLst>
              </p:cNvPr>
              <p:cNvSpPr>
                <a:spLocks/>
              </p:cNvSpPr>
              <p:nvPr/>
            </p:nvSpPr>
            <p:spPr bwMode="auto">
              <a:xfrm>
                <a:off x="3375" y="1792"/>
                <a:ext cx="97" cy="137"/>
              </a:xfrm>
              <a:custGeom>
                <a:avLst/>
                <a:gdLst>
                  <a:gd name="T0" fmla="*/ 52 w 132"/>
                  <a:gd name="T1" fmla="*/ 0 h 185"/>
                  <a:gd name="T2" fmla="*/ 52 w 132"/>
                  <a:gd name="T3" fmla="*/ 0 h 185"/>
                  <a:gd name="T4" fmla="*/ 52 w 132"/>
                  <a:gd name="T5" fmla="*/ 134 h 185"/>
                  <a:gd name="T6" fmla="*/ 19 w 132"/>
                  <a:gd name="T7" fmla="*/ 100 h 185"/>
                  <a:gd name="T8" fmla="*/ 0 w 132"/>
                  <a:gd name="T9" fmla="*/ 119 h 185"/>
                  <a:gd name="T10" fmla="*/ 66 w 132"/>
                  <a:gd name="T11" fmla="*/ 185 h 185"/>
                  <a:gd name="T12" fmla="*/ 132 w 132"/>
                  <a:gd name="T13" fmla="*/ 119 h 185"/>
                  <a:gd name="T14" fmla="*/ 113 w 132"/>
                  <a:gd name="T15" fmla="*/ 100 h 185"/>
                  <a:gd name="T16" fmla="*/ 79 w 132"/>
                  <a:gd name="T17" fmla="*/ 134 h 185"/>
                  <a:gd name="T18" fmla="*/ 79 w 132"/>
                  <a:gd name="T19" fmla="*/ 0 h 185"/>
                  <a:gd name="T20" fmla="*/ 52 w 132"/>
                  <a:gd name="T21"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85">
                    <a:moveTo>
                      <a:pt x="52" y="0"/>
                    </a:moveTo>
                    <a:lnTo>
                      <a:pt x="52" y="0"/>
                    </a:lnTo>
                    <a:lnTo>
                      <a:pt x="52" y="134"/>
                    </a:lnTo>
                    <a:lnTo>
                      <a:pt x="19" y="100"/>
                    </a:lnTo>
                    <a:lnTo>
                      <a:pt x="0" y="119"/>
                    </a:lnTo>
                    <a:lnTo>
                      <a:pt x="66" y="185"/>
                    </a:lnTo>
                    <a:lnTo>
                      <a:pt x="132" y="119"/>
                    </a:lnTo>
                    <a:lnTo>
                      <a:pt x="113" y="100"/>
                    </a:lnTo>
                    <a:lnTo>
                      <a:pt x="79" y="134"/>
                    </a:lnTo>
                    <a:lnTo>
                      <a:pt x="79" y="0"/>
                    </a:lnTo>
                    <a:lnTo>
                      <a:pt x="52" y="0"/>
                    </a:lnTo>
                    <a:close/>
                  </a:path>
                </a:pathLst>
              </a:custGeom>
              <a:solidFill>
                <a:srgbClr val="2F2F2F"/>
              </a:solidFill>
              <a:ln w="0">
                <a:noFill/>
                <a:prstDash val="solid"/>
                <a:round/>
                <a:headEnd/>
                <a:tailEnd/>
              </a:ln>
            </p:spPr>
            <p:txBody>
              <a:bodyPr vert="horz" wrap="square" lIns="76200" tIns="822960" rIns="76200" bIns="38100" numCol="1" anchor="t" anchorCtr="0" compatLnSpc="1">
                <a:prstTxWarp prst="textNoShape">
                  <a:avLst/>
                </a:prstTxWarp>
              </a:bodyPr>
              <a:lstStyle/>
              <a:p>
                <a:endParaRPr lang="en-US" sz="1471"/>
              </a:p>
            </p:txBody>
          </p:sp>
          <p:sp>
            <p:nvSpPr>
              <p:cNvPr id="19" name="Freeform 6">
                <a:extLst>
                  <a:ext uri="{FF2B5EF4-FFF2-40B4-BE49-F238E27FC236}">
                    <a16:creationId xmlns:a16="http://schemas.microsoft.com/office/drawing/2014/main" id="{334EE183-4C95-325B-499B-EB1F5F9C35AE}"/>
                  </a:ext>
                </a:extLst>
              </p:cNvPr>
              <p:cNvSpPr>
                <a:spLocks/>
              </p:cNvSpPr>
              <p:nvPr/>
            </p:nvSpPr>
            <p:spPr bwMode="auto">
              <a:xfrm>
                <a:off x="3290" y="1951"/>
                <a:ext cx="267" cy="40"/>
              </a:xfrm>
              <a:custGeom>
                <a:avLst/>
                <a:gdLst>
                  <a:gd name="T0" fmla="*/ 0 w 362"/>
                  <a:gd name="T1" fmla="*/ 54 h 54"/>
                  <a:gd name="T2" fmla="*/ 0 w 362"/>
                  <a:gd name="T3" fmla="*/ 54 h 54"/>
                  <a:gd name="T4" fmla="*/ 362 w 362"/>
                  <a:gd name="T5" fmla="*/ 54 h 54"/>
                  <a:gd name="T6" fmla="*/ 362 w 362"/>
                  <a:gd name="T7" fmla="*/ 0 h 54"/>
                  <a:gd name="T8" fmla="*/ 0 w 362"/>
                  <a:gd name="T9" fmla="*/ 0 h 54"/>
                  <a:gd name="T10" fmla="*/ 0 w 362"/>
                  <a:gd name="T11" fmla="*/ 54 h 54"/>
                </a:gdLst>
                <a:ahLst/>
                <a:cxnLst>
                  <a:cxn ang="0">
                    <a:pos x="T0" y="T1"/>
                  </a:cxn>
                  <a:cxn ang="0">
                    <a:pos x="T2" y="T3"/>
                  </a:cxn>
                  <a:cxn ang="0">
                    <a:pos x="T4" y="T5"/>
                  </a:cxn>
                  <a:cxn ang="0">
                    <a:pos x="T6" y="T7"/>
                  </a:cxn>
                  <a:cxn ang="0">
                    <a:pos x="T8" y="T9"/>
                  </a:cxn>
                  <a:cxn ang="0">
                    <a:pos x="T10" y="T11"/>
                  </a:cxn>
                </a:cxnLst>
                <a:rect l="0" t="0" r="r" b="b"/>
                <a:pathLst>
                  <a:path w="362" h="54">
                    <a:moveTo>
                      <a:pt x="0" y="54"/>
                    </a:moveTo>
                    <a:lnTo>
                      <a:pt x="0" y="54"/>
                    </a:lnTo>
                    <a:lnTo>
                      <a:pt x="362" y="54"/>
                    </a:lnTo>
                    <a:lnTo>
                      <a:pt x="362" y="0"/>
                    </a:lnTo>
                    <a:lnTo>
                      <a:pt x="0" y="0"/>
                    </a:lnTo>
                    <a:lnTo>
                      <a:pt x="0" y="54"/>
                    </a:lnTo>
                    <a:close/>
                  </a:path>
                </a:pathLst>
              </a:custGeom>
              <a:solidFill>
                <a:srgbClr val="0078D4"/>
              </a:solidFill>
              <a:ln w="0">
                <a:noFill/>
                <a:prstDash val="solid"/>
                <a:round/>
                <a:headEnd/>
                <a:tailEnd/>
              </a:ln>
            </p:spPr>
            <p:txBody>
              <a:bodyPr vert="horz" wrap="square" lIns="76200" tIns="822960" rIns="76200" bIns="38100" numCol="1" anchor="t" anchorCtr="0" compatLnSpc="1">
                <a:prstTxWarp prst="textNoShape">
                  <a:avLst/>
                </a:prstTxWarp>
              </a:bodyPr>
              <a:lstStyle/>
              <a:p>
                <a:endParaRPr lang="en-US" sz="1471"/>
              </a:p>
            </p:txBody>
          </p:sp>
        </p:grpSp>
      </p:grpSp>
      <p:grpSp>
        <p:nvGrpSpPr>
          <p:cNvPr id="5" name="Group 4" descr="Use AI to prevent unauthorized logins&#10;Detect suspicious activity automatically&#10;&#10;">
            <a:extLst>
              <a:ext uri="{FF2B5EF4-FFF2-40B4-BE49-F238E27FC236}">
                <a16:creationId xmlns:a16="http://schemas.microsoft.com/office/drawing/2014/main" id="{D974868D-7076-564B-AFC2-E20B5C030324}"/>
              </a:ext>
            </a:extLst>
          </p:cNvPr>
          <p:cNvGrpSpPr/>
          <p:nvPr/>
        </p:nvGrpSpPr>
        <p:grpSpPr>
          <a:xfrm>
            <a:off x="7855894" y="1878185"/>
            <a:ext cx="2926080" cy="2194560"/>
            <a:chOff x="8371048" y="2266186"/>
            <a:chExt cx="2926080" cy="2194560"/>
          </a:xfrm>
        </p:grpSpPr>
        <p:sp>
          <p:nvSpPr>
            <p:cNvPr id="202" name="Rectangle 201">
              <a:extLst>
                <a:ext uri="{FF2B5EF4-FFF2-40B4-BE49-F238E27FC236}">
                  <a16:creationId xmlns:a16="http://schemas.microsoft.com/office/drawing/2014/main" id="{FE7530D9-B111-9A4B-27F5-0614CAF60C44}"/>
                </a:ext>
                <a:ext uri="{C183D7F6-B498-43B3-948B-1728B52AA6E4}">
                  <adec:decorative xmlns:adec="http://schemas.microsoft.com/office/drawing/2017/decorative" val="1"/>
                </a:ext>
              </a:extLst>
            </p:cNvPr>
            <p:cNvSpPr/>
            <p:nvPr/>
          </p:nvSpPr>
          <p:spPr bwMode="auto">
            <a:xfrm rot="10800000" flipV="1">
              <a:off x="8371048" y="2266186"/>
              <a:ext cx="2926080" cy="2194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822960"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Semibold"/>
                  <a:ea typeface="+mn-ea"/>
                  <a:cs typeface="+mn-cs"/>
                </a:rPr>
                <a:t>Use AI to prevent unauthorized logins</a:t>
              </a:r>
            </a:p>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a:rPr>
                <a:t>Detect suspicious activity automatically.</a:t>
              </a:r>
              <a:endPar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nvGrpSpPr>
            <p:cNvPr id="96" name="Group 95">
              <a:extLst>
                <a:ext uri="{FF2B5EF4-FFF2-40B4-BE49-F238E27FC236}">
                  <a16:creationId xmlns:a16="http://schemas.microsoft.com/office/drawing/2014/main" id="{38B5C7A7-3ACA-F4F2-E421-009DDE5C8625}"/>
                </a:ext>
              </a:extLst>
            </p:cNvPr>
            <p:cNvGrpSpPr/>
            <p:nvPr/>
          </p:nvGrpSpPr>
          <p:grpSpPr>
            <a:xfrm>
              <a:off x="8598132" y="2440722"/>
              <a:ext cx="428486" cy="439748"/>
              <a:chOff x="8846066" y="1877359"/>
              <a:chExt cx="415040" cy="425947"/>
            </a:xfrm>
          </p:grpSpPr>
          <p:sp>
            <p:nvSpPr>
              <p:cNvPr id="28" name="Freeform: Shape 27">
                <a:extLst>
                  <a:ext uri="{FF2B5EF4-FFF2-40B4-BE49-F238E27FC236}">
                    <a16:creationId xmlns:a16="http://schemas.microsoft.com/office/drawing/2014/main" id="{01C36F9B-6505-45BA-D4D0-1B840691DBB8}"/>
                  </a:ext>
                </a:extLst>
              </p:cNvPr>
              <p:cNvSpPr/>
              <p:nvPr/>
            </p:nvSpPr>
            <p:spPr>
              <a:xfrm>
                <a:off x="8846066" y="1877359"/>
                <a:ext cx="204247" cy="425947"/>
              </a:xfrm>
              <a:custGeom>
                <a:avLst/>
                <a:gdLst>
                  <a:gd name="connsiteX0" fmla="*/ 0 w 204247"/>
                  <a:gd name="connsiteY0" fmla="*/ 268378 h 425947"/>
                  <a:gd name="connsiteX1" fmla="*/ 21255 w 204247"/>
                  <a:gd name="connsiteY1" fmla="*/ 218180 h 425947"/>
                  <a:gd name="connsiteX2" fmla="*/ 44072 w 204247"/>
                  <a:gd name="connsiteY2" fmla="*/ 126370 h 425947"/>
                  <a:gd name="connsiteX3" fmla="*/ 49000 w 204247"/>
                  <a:gd name="connsiteY3" fmla="*/ 123679 h 425947"/>
                  <a:gd name="connsiteX4" fmla="*/ 86229 w 204247"/>
                  <a:gd name="connsiteY4" fmla="*/ 54832 h 425947"/>
                  <a:gd name="connsiteX5" fmla="*/ 87734 w 204247"/>
                  <a:gd name="connsiteY5" fmla="*/ 54406 h 425947"/>
                  <a:gd name="connsiteX6" fmla="*/ 149843 w 204247"/>
                  <a:gd name="connsiteY6" fmla="*/ 134 h 425947"/>
                  <a:gd name="connsiteX7" fmla="*/ 204247 w 204247"/>
                  <a:gd name="connsiteY7" fmla="*/ 58294 h 425947"/>
                  <a:gd name="connsiteX8" fmla="*/ 204247 w 204247"/>
                  <a:gd name="connsiteY8" fmla="*/ 382170 h 425947"/>
                  <a:gd name="connsiteX9" fmla="*/ 160488 w 204247"/>
                  <a:gd name="connsiteY9" fmla="*/ 425948 h 425947"/>
                  <a:gd name="connsiteX10" fmla="*/ 118714 w 204247"/>
                  <a:gd name="connsiteY10" fmla="*/ 395268 h 425947"/>
                  <a:gd name="connsiteX11" fmla="*/ 42344 w 204247"/>
                  <a:gd name="connsiteY11" fmla="*/ 346426 h 425947"/>
                  <a:gd name="connsiteX12" fmla="*/ 40849 w 204247"/>
                  <a:gd name="connsiteY12" fmla="*/ 332571 h 425947"/>
                  <a:gd name="connsiteX13" fmla="*/ 40849 w 204247"/>
                  <a:gd name="connsiteY13" fmla="*/ 331991 h 425947"/>
                  <a:gd name="connsiteX14" fmla="*/ 0 w 204247"/>
                  <a:gd name="connsiteY14" fmla="*/ 268378 h 42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4247" h="425947">
                    <a:moveTo>
                      <a:pt x="0" y="268378"/>
                    </a:moveTo>
                    <a:cubicBezTo>
                      <a:pt x="-15" y="249456"/>
                      <a:pt x="7656" y="231338"/>
                      <a:pt x="21255" y="218180"/>
                    </a:cubicBezTo>
                    <a:cubicBezTo>
                      <a:pt x="2203" y="186526"/>
                      <a:pt x="12419" y="145422"/>
                      <a:pt x="44072" y="126370"/>
                    </a:cubicBezTo>
                    <a:cubicBezTo>
                      <a:pt x="45676" y="125405"/>
                      <a:pt x="47320" y="124507"/>
                      <a:pt x="49000" y="123679"/>
                    </a:cubicBezTo>
                    <a:cubicBezTo>
                      <a:pt x="40268" y="94387"/>
                      <a:pt x="56937" y="63563"/>
                      <a:pt x="86229" y="54832"/>
                    </a:cubicBezTo>
                    <a:cubicBezTo>
                      <a:pt x="86729" y="54683"/>
                      <a:pt x="87231" y="54541"/>
                      <a:pt x="87734" y="54406"/>
                    </a:cubicBezTo>
                    <a:cubicBezTo>
                      <a:pt x="89898" y="22268"/>
                      <a:pt x="117705" y="-2030"/>
                      <a:pt x="149843" y="134"/>
                    </a:cubicBezTo>
                    <a:cubicBezTo>
                      <a:pt x="180452" y="2195"/>
                      <a:pt x="204231" y="27616"/>
                      <a:pt x="204247" y="58294"/>
                    </a:cubicBezTo>
                    <a:lnTo>
                      <a:pt x="204247" y="382170"/>
                    </a:lnTo>
                    <a:cubicBezTo>
                      <a:pt x="204252" y="406343"/>
                      <a:pt x="184660" y="425942"/>
                      <a:pt x="160488" y="425948"/>
                    </a:cubicBezTo>
                    <a:cubicBezTo>
                      <a:pt x="141354" y="425952"/>
                      <a:pt x="124436" y="413527"/>
                      <a:pt x="118714" y="395268"/>
                    </a:cubicBezTo>
                    <a:cubicBezTo>
                      <a:pt x="84137" y="402870"/>
                      <a:pt x="49946" y="381003"/>
                      <a:pt x="42344" y="346426"/>
                    </a:cubicBezTo>
                    <a:cubicBezTo>
                      <a:pt x="41344" y="341876"/>
                      <a:pt x="40843" y="337230"/>
                      <a:pt x="40849" y="332571"/>
                    </a:cubicBezTo>
                    <a:cubicBezTo>
                      <a:pt x="40849" y="332373"/>
                      <a:pt x="40849" y="332182"/>
                      <a:pt x="40849" y="331991"/>
                    </a:cubicBezTo>
                    <a:cubicBezTo>
                      <a:pt x="15966" y="320598"/>
                      <a:pt x="7" y="295746"/>
                      <a:pt x="0" y="268378"/>
                    </a:cubicBezTo>
                    <a:close/>
                  </a:path>
                </a:pathLst>
              </a:custGeom>
              <a:solidFill>
                <a:srgbClr val="C1C1C1"/>
              </a:solidFill>
              <a:ln w="6548" cap="flat">
                <a:noFill/>
                <a:prstDash val="solid"/>
                <a:miter/>
              </a:ln>
            </p:spPr>
            <p:txBody>
              <a:bodyPr tIns="822960" rtlCol="0" anchor="ctr"/>
              <a:lstStyle/>
              <a:p>
                <a:endParaRPr lang="en-US"/>
              </a:p>
            </p:txBody>
          </p:sp>
          <p:grpSp>
            <p:nvGrpSpPr>
              <p:cNvPr id="95" name="Group 94">
                <a:extLst>
                  <a:ext uri="{FF2B5EF4-FFF2-40B4-BE49-F238E27FC236}">
                    <a16:creationId xmlns:a16="http://schemas.microsoft.com/office/drawing/2014/main" id="{F010FE2B-373B-59A0-5731-269AF9AF0AAA}"/>
                  </a:ext>
                </a:extLst>
              </p:cNvPr>
              <p:cNvGrpSpPr/>
              <p:nvPr/>
            </p:nvGrpSpPr>
            <p:grpSpPr>
              <a:xfrm>
                <a:off x="9088872" y="1893387"/>
                <a:ext cx="172234" cy="393887"/>
                <a:chOff x="11320463" y="573372"/>
                <a:chExt cx="309644" cy="708134"/>
              </a:xfrm>
            </p:grpSpPr>
            <p:sp>
              <p:nvSpPr>
                <p:cNvPr id="90" name="Freeform: Shape 89">
                  <a:extLst>
                    <a:ext uri="{FF2B5EF4-FFF2-40B4-BE49-F238E27FC236}">
                      <a16:creationId xmlns:a16="http://schemas.microsoft.com/office/drawing/2014/main" id="{90EAF3E2-F9F4-F769-CE28-8178B9958E10}"/>
                    </a:ext>
                  </a:extLst>
                </p:cNvPr>
                <p:cNvSpPr/>
                <p:nvPr/>
              </p:nvSpPr>
              <p:spPr bwMode="auto">
                <a:xfrm>
                  <a:off x="11320463" y="573372"/>
                  <a:ext cx="309622" cy="178738"/>
                </a:xfrm>
                <a:custGeom>
                  <a:avLst/>
                  <a:gdLst>
                    <a:gd name="connsiteX0" fmla="*/ 255465 w 309622"/>
                    <a:gd name="connsiteY0" fmla="*/ 40035 h 178738"/>
                    <a:gd name="connsiteX1" fmla="*/ 255465 w 309622"/>
                    <a:gd name="connsiteY1" fmla="*/ 40045 h 178738"/>
                    <a:gd name="connsiteX2" fmla="*/ 255467 w 309622"/>
                    <a:gd name="connsiteY2" fmla="*/ 40040 h 178738"/>
                    <a:gd name="connsiteX3" fmla="*/ 282542 w 309622"/>
                    <a:gd name="connsiteY3" fmla="*/ 2176 h 178738"/>
                    <a:gd name="connsiteX4" fmla="*/ 307447 w 309622"/>
                    <a:gd name="connsiteY4" fmla="*/ 53065 h 178738"/>
                    <a:gd name="connsiteX5" fmla="*/ 256557 w 309622"/>
                    <a:gd name="connsiteY5" fmla="*/ 77970 h 178738"/>
                    <a:gd name="connsiteX6" fmla="*/ 231652 w 309622"/>
                    <a:gd name="connsiteY6" fmla="*/ 53065 h 178738"/>
                    <a:gd name="connsiteX7" fmla="*/ 114257 w 309622"/>
                    <a:gd name="connsiteY7" fmla="*/ 53065 h 178738"/>
                    <a:gd name="connsiteX8" fmla="*/ 48887 w 309622"/>
                    <a:gd name="connsiteY8" fmla="*/ 172023 h 178738"/>
                    <a:gd name="connsiteX9" fmla="*/ 48887 w 309622"/>
                    <a:gd name="connsiteY9" fmla="*/ 172099 h 178738"/>
                    <a:gd name="connsiteX10" fmla="*/ 48049 w 309622"/>
                    <a:gd name="connsiteY10" fmla="*/ 173404 h 178738"/>
                    <a:gd name="connsiteX11" fmla="*/ 47772 w 309622"/>
                    <a:gd name="connsiteY11" fmla="*/ 173766 h 178738"/>
                    <a:gd name="connsiteX12" fmla="*/ 46944 w 309622"/>
                    <a:gd name="connsiteY12" fmla="*/ 174719 h 178738"/>
                    <a:gd name="connsiteX13" fmla="*/ 46725 w 309622"/>
                    <a:gd name="connsiteY13" fmla="*/ 174957 h 178738"/>
                    <a:gd name="connsiteX14" fmla="*/ 45610 w 309622"/>
                    <a:gd name="connsiteY14" fmla="*/ 175909 h 178738"/>
                    <a:gd name="connsiteX15" fmla="*/ 45220 w 309622"/>
                    <a:gd name="connsiteY15" fmla="*/ 176195 h 178738"/>
                    <a:gd name="connsiteX16" fmla="*/ 44267 w 309622"/>
                    <a:gd name="connsiteY16" fmla="*/ 176843 h 178738"/>
                    <a:gd name="connsiteX17" fmla="*/ 43924 w 309622"/>
                    <a:gd name="connsiteY17" fmla="*/ 177052 h 178738"/>
                    <a:gd name="connsiteX18" fmla="*/ 41067 w 309622"/>
                    <a:gd name="connsiteY18" fmla="*/ 178243 h 178738"/>
                    <a:gd name="connsiteX19" fmla="*/ 40724 w 309622"/>
                    <a:gd name="connsiteY19" fmla="*/ 178338 h 178738"/>
                    <a:gd name="connsiteX20" fmla="*/ 39514 w 309622"/>
                    <a:gd name="connsiteY20" fmla="*/ 178576 h 178738"/>
                    <a:gd name="connsiteX21" fmla="*/ 39114 w 309622"/>
                    <a:gd name="connsiteY21" fmla="*/ 178643 h 178738"/>
                    <a:gd name="connsiteX22" fmla="*/ 37609 w 309622"/>
                    <a:gd name="connsiteY22" fmla="*/ 178738 h 178738"/>
                    <a:gd name="connsiteX23" fmla="*/ 0 w 309622"/>
                    <a:gd name="connsiteY23" fmla="*/ 178738 h 178738"/>
                    <a:gd name="connsiteX24" fmla="*/ 0 w 309622"/>
                    <a:gd name="connsiteY24" fmla="*/ 152878 h 178738"/>
                    <a:gd name="connsiteX25" fmla="*/ 29761 w 309622"/>
                    <a:gd name="connsiteY25" fmla="*/ 152878 h 178738"/>
                    <a:gd name="connsiteX26" fmla="*/ 95188 w 309622"/>
                    <a:gd name="connsiteY26" fmla="*/ 33815 h 178738"/>
                    <a:gd name="connsiteX27" fmla="*/ 106570 w 309622"/>
                    <a:gd name="connsiteY27" fmla="*/ 27081 h 178738"/>
                    <a:gd name="connsiteX28" fmla="*/ 231652 w 309622"/>
                    <a:gd name="connsiteY28" fmla="*/ 27081 h 178738"/>
                    <a:gd name="connsiteX29" fmla="*/ 282542 w 309622"/>
                    <a:gd name="connsiteY29" fmla="*/ 2176 h 1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9622" h="178738">
                      <a:moveTo>
                        <a:pt x="255465" y="40035"/>
                      </a:moveTo>
                      <a:lnTo>
                        <a:pt x="255465" y="40045"/>
                      </a:lnTo>
                      <a:lnTo>
                        <a:pt x="255467" y="40040"/>
                      </a:lnTo>
                      <a:close/>
                      <a:moveTo>
                        <a:pt x="282542" y="2176"/>
                      </a:moveTo>
                      <a:cubicBezTo>
                        <a:pt x="303472" y="9351"/>
                        <a:pt x="314622" y="32135"/>
                        <a:pt x="307447" y="53065"/>
                      </a:cubicBezTo>
                      <a:cubicBezTo>
                        <a:pt x="300272" y="73996"/>
                        <a:pt x="277488" y="85145"/>
                        <a:pt x="256557" y="77970"/>
                      </a:cubicBezTo>
                      <a:cubicBezTo>
                        <a:pt x="244856" y="73958"/>
                        <a:pt x="235664" y="64767"/>
                        <a:pt x="231652" y="53065"/>
                      </a:cubicBezTo>
                      <a:lnTo>
                        <a:pt x="114257" y="53065"/>
                      </a:lnTo>
                      <a:lnTo>
                        <a:pt x="48887" y="172023"/>
                      </a:lnTo>
                      <a:lnTo>
                        <a:pt x="48887" y="172099"/>
                      </a:lnTo>
                      <a:cubicBezTo>
                        <a:pt x="48630" y="172547"/>
                        <a:pt x="48344" y="172985"/>
                        <a:pt x="48049" y="173404"/>
                      </a:cubicBezTo>
                      <a:lnTo>
                        <a:pt x="47772" y="173766"/>
                      </a:lnTo>
                      <a:cubicBezTo>
                        <a:pt x="47506" y="174097"/>
                        <a:pt x="47229" y="174414"/>
                        <a:pt x="46944" y="174719"/>
                      </a:cubicBezTo>
                      <a:lnTo>
                        <a:pt x="46725" y="174957"/>
                      </a:lnTo>
                      <a:cubicBezTo>
                        <a:pt x="46370" y="175294"/>
                        <a:pt x="45998" y="175612"/>
                        <a:pt x="45610" y="175909"/>
                      </a:cubicBezTo>
                      <a:lnTo>
                        <a:pt x="45220" y="176195"/>
                      </a:lnTo>
                      <a:cubicBezTo>
                        <a:pt x="44905" y="176424"/>
                        <a:pt x="44591" y="176643"/>
                        <a:pt x="44267" y="176843"/>
                      </a:cubicBezTo>
                      <a:lnTo>
                        <a:pt x="43924" y="177052"/>
                      </a:lnTo>
                      <a:cubicBezTo>
                        <a:pt x="43022" y="177561"/>
                        <a:pt x="42063" y="177961"/>
                        <a:pt x="41067" y="178243"/>
                      </a:cubicBezTo>
                      <a:lnTo>
                        <a:pt x="40724" y="178338"/>
                      </a:lnTo>
                      <a:cubicBezTo>
                        <a:pt x="40333" y="178433"/>
                        <a:pt x="39924" y="178519"/>
                        <a:pt x="39514" y="178576"/>
                      </a:cubicBezTo>
                      <a:lnTo>
                        <a:pt x="39114" y="178643"/>
                      </a:lnTo>
                      <a:cubicBezTo>
                        <a:pt x="38615" y="178704"/>
                        <a:pt x="38112" y="178735"/>
                        <a:pt x="37609" y="178738"/>
                      </a:cubicBezTo>
                      <a:lnTo>
                        <a:pt x="0" y="178738"/>
                      </a:lnTo>
                      <a:lnTo>
                        <a:pt x="0" y="152878"/>
                      </a:lnTo>
                      <a:lnTo>
                        <a:pt x="29761" y="152878"/>
                      </a:lnTo>
                      <a:lnTo>
                        <a:pt x="95188" y="33815"/>
                      </a:lnTo>
                      <a:cubicBezTo>
                        <a:pt x="97472" y="29664"/>
                        <a:pt x="101832" y="27084"/>
                        <a:pt x="106570" y="27081"/>
                      </a:cubicBezTo>
                      <a:lnTo>
                        <a:pt x="231652" y="27081"/>
                      </a:lnTo>
                      <a:cubicBezTo>
                        <a:pt x="238828" y="6151"/>
                        <a:pt x="261611" y="-4999"/>
                        <a:pt x="282542" y="2176"/>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1" name="Freeform: Shape 90">
                  <a:extLst>
                    <a:ext uri="{FF2B5EF4-FFF2-40B4-BE49-F238E27FC236}">
                      <a16:creationId xmlns:a16="http://schemas.microsoft.com/office/drawing/2014/main" id="{66C8DB4D-CF23-946B-378A-4FB63D3BB623}"/>
                    </a:ext>
                  </a:extLst>
                </p:cNvPr>
                <p:cNvSpPr/>
                <p:nvPr/>
              </p:nvSpPr>
              <p:spPr bwMode="auto">
                <a:xfrm>
                  <a:off x="11320463" y="725029"/>
                  <a:ext cx="225507" cy="129551"/>
                </a:xfrm>
                <a:custGeom>
                  <a:avLst/>
                  <a:gdLst>
                    <a:gd name="connsiteX0" fmla="*/ 198426 w 225507"/>
                    <a:gd name="connsiteY0" fmla="*/ 2176 h 129551"/>
                    <a:gd name="connsiteX1" fmla="*/ 223331 w 225507"/>
                    <a:gd name="connsiteY1" fmla="*/ 53065 h 129551"/>
                    <a:gd name="connsiteX2" fmla="*/ 172442 w 225507"/>
                    <a:gd name="connsiteY2" fmla="*/ 77970 h 129551"/>
                    <a:gd name="connsiteX3" fmla="*/ 147537 w 225507"/>
                    <a:gd name="connsiteY3" fmla="*/ 53065 h 129551"/>
                    <a:gd name="connsiteX4" fmla="*/ 137860 w 225507"/>
                    <a:gd name="connsiteY4" fmla="*/ 53065 h 129551"/>
                    <a:gd name="connsiteX5" fmla="*/ 97579 w 225507"/>
                    <a:gd name="connsiteY5" fmla="*/ 122846 h 129551"/>
                    <a:gd name="connsiteX6" fmla="*/ 96750 w 225507"/>
                    <a:gd name="connsiteY6" fmla="*/ 124141 h 129551"/>
                    <a:gd name="connsiteX7" fmla="*/ 87530 w 225507"/>
                    <a:gd name="connsiteY7" fmla="*/ 129484 h 129551"/>
                    <a:gd name="connsiteX8" fmla="*/ 86196 w 225507"/>
                    <a:gd name="connsiteY8" fmla="*/ 129551 h 129551"/>
                    <a:gd name="connsiteX9" fmla="*/ 0 w 225507"/>
                    <a:gd name="connsiteY9" fmla="*/ 129551 h 129551"/>
                    <a:gd name="connsiteX10" fmla="*/ 0 w 225507"/>
                    <a:gd name="connsiteY10" fmla="*/ 103576 h 129551"/>
                    <a:gd name="connsiteX11" fmla="*/ 78738 w 225507"/>
                    <a:gd name="connsiteY11" fmla="*/ 103576 h 129551"/>
                    <a:gd name="connsiteX12" fmla="*/ 119143 w 225507"/>
                    <a:gd name="connsiteY12" fmla="*/ 33577 h 129551"/>
                    <a:gd name="connsiteX13" fmla="*/ 130392 w 225507"/>
                    <a:gd name="connsiteY13" fmla="*/ 27081 h 129551"/>
                    <a:gd name="connsiteX14" fmla="*/ 147537 w 225507"/>
                    <a:gd name="connsiteY14" fmla="*/ 27081 h 129551"/>
                    <a:gd name="connsiteX15" fmla="*/ 198426 w 225507"/>
                    <a:gd name="connsiteY15" fmla="*/ 2176 h 12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07" h="129551">
                      <a:moveTo>
                        <a:pt x="198426" y="2176"/>
                      </a:moveTo>
                      <a:cubicBezTo>
                        <a:pt x="219357" y="9351"/>
                        <a:pt x="230507" y="32135"/>
                        <a:pt x="223331" y="53065"/>
                      </a:cubicBezTo>
                      <a:cubicBezTo>
                        <a:pt x="216156" y="73996"/>
                        <a:pt x="193372" y="85146"/>
                        <a:pt x="172442" y="77970"/>
                      </a:cubicBezTo>
                      <a:cubicBezTo>
                        <a:pt x="160741" y="73958"/>
                        <a:pt x="151549" y="64767"/>
                        <a:pt x="147537" y="53065"/>
                      </a:cubicBezTo>
                      <a:lnTo>
                        <a:pt x="137860" y="53065"/>
                      </a:lnTo>
                      <a:lnTo>
                        <a:pt x="97579" y="122846"/>
                      </a:lnTo>
                      <a:cubicBezTo>
                        <a:pt x="97332" y="123295"/>
                        <a:pt x="97055" y="123728"/>
                        <a:pt x="96750" y="124141"/>
                      </a:cubicBezTo>
                      <a:cubicBezTo>
                        <a:pt x="94586" y="127163"/>
                        <a:pt x="91227" y="129110"/>
                        <a:pt x="87530" y="129484"/>
                      </a:cubicBezTo>
                      <a:cubicBezTo>
                        <a:pt x="87087" y="129530"/>
                        <a:pt x="86642" y="129552"/>
                        <a:pt x="86196" y="129551"/>
                      </a:cubicBezTo>
                      <a:lnTo>
                        <a:pt x="0" y="129551"/>
                      </a:lnTo>
                      <a:lnTo>
                        <a:pt x="0" y="103576"/>
                      </a:lnTo>
                      <a:lnTo>
                        <a:pt x="78738" y="103576"/>
                      </a:lnTo>
                      <a:lnTo>
                        <a:pt x="119143" y="33577"/>
                      </a:lnTo>
                      <a:cubicBezTo>
                        <a:pt x="121463" y="29559"/>
                        <a:pt x="125752" y="27082"/>
                        <a:pt x="130392" y="27081"/>
                      </a:cubicBezTo>
                      <a:lnTo>
                        <a:pt x="147537" y="27081"/>
                      </a:lnTo>
                      <a:cubicBezTo>
                        <a:pt x="154712" y="6151"/>
                        <a:pt x="177496" y="-4999"/>
                        <a:pt x="198426" y="2176"/>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2" name="Freeform: Shape 91">
                  <a:extLst>
                    <a:ext uri="{FF2B5EF4-FFF2-40B4-BE49-F238E27FC236}">
                      <a16:creationId xmlns:a16="http://schemas.microsoft.com/office/drawing/2014/main" id="{FBCF08B8-D523-A1CE-9DF8-982C517D0635}"/>
                    </a:ext>
                  </a:extLst>
                </p:cNvPr>
                <p:cNvSpPr/>
                <p:nvPr/>
              </p:nvSpPr>
              <p:spPr bwMode="auto">
                <a:xfrm>
                  <a:off x="11320463" y="893421"/>
                  <a:ext cx="309622" cy="80146"/>
                </a:xfrm>
                <a:custGeom>
                  <a:avLst/>
                  <a:gdLst>
                    <a:gd name="connsiteX0" fmla="*/ 282542 w 309622"/>
                    <a:gd name="connsiteY0" fmla="*/ 2177 h 80146"/>
                    <a:gd name="connsiteX1" fmla="*/ 307447 w 309622"/>
                    <a:gd name="connsiteY1" fmla="*/ 53066 h 80146"/>
                    <a:gd name="connsiteX2" fmla="*/ 256557 w 309622"/>
                    <a:gd name="connsiteY2" fmla="*/ 77971 h 80146"/>
                    <a:gd name="connsiteX3" fmla="*/ 231652 w 309622"/>
                    <a:gd name="connsiteY3" fmla="*/ 53066 h 80146"/>
                    <a:gd name="connsiteX4" fmla="*/ 0 w 309622"/>
                    <a:gd name="connsiteY4" fmla="*/ 53201 h 80146"/>
                    <a:gd name="connsiteX5" fmla="*/ 0 w 309622"/>
                    <a:gd name="connsiteY5" fmla="*/ 27082 h 80146"/>
                    <a:gd name="connsiteX6" fmla="*/ 231652 w 309622"/>
                    <a:gd name="connsiteY6" fmla="*/ 27082 h 80146"/>
                    <a:gd name="connsiteX7" fmla="*/ 282542 w 309622"/>
                    <a:gd name="connsiteY7" fmla="*/ 2177 h 8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622" h="80146">
                      <a:moveTo>
                        <a:pt x="282542" y="2177"/>
                      </a:moveTo>
                      <a:cubicBezTo>
                        <a:pt x="303472" y="9352"/>
                        <a:pt x="314622" y="32136"/>
                        <a:pt x="307447" y="53066"/>
                      </a:cubicBezTo>
                      <a:cubicBezTo>
                        <a:pt x="300272" y="73996"/>
                        <a:pt x="277488" y="85146"/>
                        <a:pt x="256557" y="77971"/>
                      </a:cubicBezTo>
                      <a:cubicBezTo>
                        <a:pt x="244856" y="73959"/>
                        <a:pt x="235664" y="64767"/>
                        <a:pt x="231652" y="53066"/>
                      </a:cubicBezTo>
                      <a:lnTo>
                        <a:pt x="0" y="53201"/>
                      </a:lnTo>
                      <a:lnTo>
                        <a:pt x="0" y="27082"/>
                      </a:lnTo>
                      <a:lnTo>
                        <a:pt x="231652" y="27082"/>
                      </a:lnTo>
                      <a:cubicBezTo>
                        <a:pt x="238828" y="6151"/>
                        <a:pt x="261611" y="-4999"/>
                        <a:pt x="282542" y="2177"/>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3" name="Freeform: Shape 92">
                  <a:extLst>
                    <a:ext uri="{FF2B5EF4-FFF2-40B4-BE49-F238E27FC236}">
                      <a16:creationId xmlns:a16="http://schemas.microsoft.com/office/drawing/2014/main" id="{7CC7DDA8-1ECE-23C2-241F-DCF1BA1A9DEF}"/>
                    </a:ext>
                  </a:extLst>
                </p:cNvPr>
                <p:cNvSpPr/>
                <p:nvPr/>
              </p:nvSpPr>
              <p:spPr bwMode="auto">
                <a:xfrm>
                  <a:off x="11320463" y="1012549"/>
                  <a:ext cx="225534" cy="120505"/>
                </a:xfrm>
                <a:custGeom>
                  <a:avLst/>
                  <a:gdLst>
                    <a:gd name="connsiteX0" fmla="*/ 0 w 225534"/>
                    <a:gd name="connsiteY0" fmla="*/ 3 h 120505"/>
                    <a:gd name="connsiteX1" fmla="*/ 85987 w 225534"/>
                    <a:gd name="connsiteY1" fmla="*/ 3 h 120505"/>
                    <a:gd name="connsiteX2" fmla="*/ 87530 w 225534"/>
                    <a:gd name="connsiteY2" fmla="*/ 70 h 120505"/>
                    <a:gd name="connsiteX3" fmla="*/ 92692 w 225534"/>
                    <a:gd name="connsiteY3" fmla="*/ 1727 h 120505"/>
                    <a:gd name="connsiteX4" fmla="*/ 96778 w 225534"/>
                    <a:gd name="connsiteY4" fmla="*/ 5404 h 120505"/>
                    <a:gd name="connsiteX5" fmla="*/ 97607 w 225534"/>
                    <a:gd name="connsiteY5" fmla="*/ 6718 h 120505"/>
                    <a:gd name="connsiteX6" fmla="*/ 137860 w 225534"/>
                    <a:gd name="connsiteY6" fmla="*/ 76460 h 120505"/>
                    <a:gd name="connsiteX7" fmla="*/ 145585 w 225534"/>
                    <a:gd name="connsiteY7" fmla="*/ 76460 h 120505"/>
                    <a:gd name="connsiteX8" fmla="*/ 189429 w 225534"/>
                    <a:gd name="connsiteY8" fmla="*/ 40556 h 120505"/>
                    <a:gd name="connsiteX9" fmla="*/ 225334 w 225534"/>
                    <a:gd name="connsiteY9" fmla="*/ 84401 h 120505"/>
                    <a:gd name="connsiteX10" fmla="*/ 181489 w 225534"/>
                    <a:gd name="connsiteY10" fmla="*/ 120305 h 120505"/>
                    <a:gd name="connsiteX11" fmla="*/ 151976 w 225534"/>
                    <a:gd name="connsiteY11" fmla="*/ 102445 h 120505"/>
                    <a:gd name="connsiteX12" fmla="*/ 130392 w 225534"/>
                    <a:gd name="connsiteY12" fmla="*/ 102445 h 120505"/>
                    <a:gd name="connsiteX13" fmla="*/ 119143 w 225534"/>
                    <a:gd name="connsiteY13" fmla="*/ 95949 h 120505"/>
                    <a:gd name="connsiteX14" fmla="*/ 78738 w 225534"/>
                    <a:gd name="connsiteY14" fmla="*/ 25949 h 120505"/>
                    <a:gd name="connsiteX15" fmla="*/ 0 w 225534"/>
                    <a:gd name="connsiteY15" fmla="*/ 25949 h 120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34" h="120505">
                      <a:moveTo>
                        <a:pt x="0" y="3"/>
                      </a:moveTo>
                      <a:lnTo>
                        <a:pt x="85987" y="3"/>
                      </a:lnTo>
                      <a:cubicBezTo>
                        <a:pt x="86502" y="-8"/>
                        <a:pt x="87017" y="15"/>
                        <a:pt x="87530" y="70"/>
                      </a:cubicBezTo>
                      <a:cubicBezTo>
                        <a:pt x="89350" y="245"/>
                        <a:pt x="91110" y="810"/>
                        <a:pt x="92692" y="1727"/>
                      </a:cubicBezTo>
                      <a:cubicBezTo>
                        <a:pt x="94302" y="2645"/>
                        <a:pt x="95695" y="3900"/>
                        <a:pt x="96778" y="5404"/>
                      </a:cubicBezTo>
                      <a:cubicBezTo>
                        <a:pt x="97080" y="5826"/>
                        <a:pt x="97357" y="6264"/>
                        <a:pt x="97607" y="6718"/>
                      </a:cubicBezTo>
                      <a:lnTo>
                        <a:pt x="137860" y="76460"/>
                      </a:lnTo>
                      <a:lnTo>
                        <a:pt x="145585" y="76460"/>
                      </a:lnTo>
                      <a:cubicBezTo>
                        <a:pt x="147777" y="54439"/>
                        <a:pt x="167407" y="38363"/>
                        <a:pt x="189429" y="40556"/>
                      </a:cubicBezTo>
                      <a:cubicBezTo>
                        <a:pt x="211452" y="42749"/>
                        <a:pt x="227526" y="62379"/>
                        <a:pt x="225334" y="84401"/>
                      </a:cubicBezTo>
                      <a:cubicBezTo>
                        <a:pt x="223141" y="106423"/>
                        <a:pt x="203511" y="122498"/>
                        <a:pt x="181489" y="120305"/>
                      </a:cubicBezTo>
                      <a:cubicBezTo>
                        <a:pt x="169461" y="119108"/>
                        <a:pt x="158616" y="112545"/>
                        <a:pt x="151976" y="102445"/>
                      </a:cubicBezTo>
                      <a:lnTo>
                        <a:pt x="130392" y="102445"/>
                      </a:lnTo>
                      <a:cubicBezTo>
                        <a:pt x="125752" y="102444"/>
                        <a:pt x="121463" y="99967"/>
                        <a:pt x="119143" y="95949"/>
                      </a:cubicBezTo>
                      <a:lnTo>
                        <a:pt x="78738" y="25949"/>
                      </a:lnTo>
                      <a:lnTo>
                        <a:pt x="0" y="25949"/>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4" name="Freeform: Shape 93">
                  <a:extLst>
                    <a:ext uri="{FF2B5EF4-FFF2-40B4-BE49-F238E27FC236}">
                      <a16:creationId xmlns:a16="http://schemas.microsoft.com/office/drawing/2014/main" id="{09E1A21E-B47F-1845-8A75-2D3B2887247D}"/>
                    </a:ext>
                  </a:extLst>
                </p:cNvPr>
                <p:cNvSpPr/>
                <p:nvPr/>
              </p:nvSpPr>
              <p:spPr bwMode="auto">
                <a:xfrm>
                  <a:off x="11320463" y="1114994"/>
                  <a:ext cx="309644" cy="166512"/>
                </a:xfrm>
                <a:custGeom>
                  <a:avLst/>
                  <a:gdLst>
                    <a:gd name="connsiteX0" fmla="*/ 255465 w 309644"/>
                    <a:gd name="connsiteY0" fmla="*/ 126511 h 166512"/>
                    <a:gd name="connsiteX1" fmla="*/ 255465 w 309644"/>
                    <a:gd name="connsiteY1" fmla="*/ 126520 h 166512"/>
                    <a:gd name="connsiteX2" fmla="*/ 255467 w 309644"/>
                    <a:gd name="connsiteY2" fmla="*/ 126516 h 166512"/>
                    <a:gd name="connsiteX3" fmla="*/ 0 w 309644"/>
                    <a:gd name="connsiteY3" fmla="*/ 0 h 166512"/>
                    <a:gd name="connsiteX4" fmla="*/ 44200 w 309644"/>
                    <a:gd name="connsiteY4" fmla="*/ 0 h 166512"/>
                    <a:gd name="connsiteX5" fmla="*/ 44534 w 309644"/>
                    <a:gd name="connsiteY5" fmla="*/ 0 h 166512"/>
                    <a:gd name="connsiteX6" fmla="*/ 45486 w 309644"/>
                    <a:gd name="connsiteY6" fmla="*/ 0 h 166512"/>
                    <a:gd name="connsiteX7" fmla="*/ 46201 w 309644"/>
                    <a:gd name="connsiteY7" fmla="*/ 104 h 166512"/>
                    <a:gd name="connsiteX8" fmla="*/ 46725 w 309644"/>
                    <a:gd name="connsiteY8" fmla="*/ 181 h 166512"/>
                    <a:gd name="connsiteX9" fmla="*/ 47553 w 309644"/>
                    <a:gd name="connsiteY9" fmla="*/ 381 h 166512"/>
                    <a:gd name="connsiteX10" fmla="*/ 47934 w 309644"/>
                    <a:gd name="connsiteY10" fmla="*/ 485 h 166512"/>
                    <a:gd name="connsiteX11" fmla="*/ 48744 w 309644"/>
                    <a:gd name="connsiteY11" fmla="*/ 762 h 166512"/>
                    <a:gd name="connsiteX12" fmla="*/ 49134 w 309644"/>
                    <a:gd name="connsiteY12" fmla="*/ 905 h 166512"/>
                    <a:gd name="connsiteX13" fmla="*/ 49839 w 309644"/>
                    <a:gd name="connsiteY13" fmla="*/ 1219 h 166512"/>
                    <a:gd name="connsiteX14" fmla="*/ 50287 w 309644"/>
                    <a:gd name="connsiteY14" fmla="*/ 1438 h 166512"/>
                    <a:gd name="connsiteX15" fmla="*/ 50858 w 309644"/>
                    <a:gd name="connsiteY15" fmla="*/ 1771 h 166512"/>
                    <a:gd name="connsiteX16" fmla="*/ 51392 w 309644"/>
                    <a:gd name="connsiteY16" fmla="*/ 2095 h 166512"/>
                    <a:gd name="connsiteX17" fmla="*/ 51839 w 309644"/>
                    <a:gd name="connsiteY17" fmla="*/ 2409 h 166512"/>
                    <a:gd name="connsiteX18" fmla="*/ 52430 w 309644"/>
                    <a:gd name="connsiteY18" fmla="*/ 2848 h 166512"/>
                    <a:gd name="connsiteX19" fmla="*/ 52773 w 309644"/>
                    <a:gd name="connsiteY19" fmla="*/ 3152 h 166512"/>
                    <a:gd name="connsiteX20" fmla="*/ 53363 w 309644"/>
                    <a:gd name="connsiteY20" fmla="*/ 3695 h 166512"/>
                    <a:gd name="connsiteX21" fmla="*/ 53687 w 309644"/>
                    <a:gd name="connsiteY21" fmla="*/ 4038 h 166512"/>
                    <a:gd name="connsiteX22" fmla="*/ 54211 w 309644"/>
                    <a:gd name="connsiteY22" fmla="*/ 4610 h 166512"/>
                    <a:gd name="connsiteX23" fmla="*/ 54602 w 309644"/>
                    <a:gd name="connsiteY23" fmla="*/ 5124 h 166512"/>
                    <a:gd name="connsiteX24" fmla="*/ 54964 w 309644"/>
                    <a:gd name="connsiteY24" fmla="*/ 5600 h 166512"/>
                    <a:gd name="connsiteX25" fmla="*/ 55554 w 309644"/>
                    <a:gd name="connsiteY25" fmla="*/ 6553 h 166512"/>
                    <a:gd name="connsiteX26" fmla="*/ 55630 w 309644"/>
                    <a:gd name="connsiteY26" fmla="*/ 6677 h 166512"/>
                    <a:gd name="connsiteX27" fmla="*/ 55630 w 309644"/>
                    <a:gd name="connsiteY27" fmla="*/ 6762 h 166512"/>
                    <a:gd name="connsiteX28" fmla="*/ 114247 w 309644"/>
                    <a:gd name="connsiteY28" fmla="*/ 113442 h 166512"/>
                    <a:gd name="connsiteX29" fmla="*/ 231652 w 309644"/>
                    <a:gd name="connsiteY29" fmla="*/ 113442 h 166512"/>
                    <a:gd name="connsiteX30" fmla="*/ 282548 w 309644"/>
                    <a:gd name="connsiteY30" fmla="*/ 88521 h 166512"/>
                    <a:gd name="connsiteX31" fmla="*/ 307470 w 309644"/>
                    <a:gd name="connsiteY31" fmla="*/ 139417 h 166512"/>
                    <a:gd name="connsiteX32" fmla="*/ 256574 w 309644"/>
                    <a:gd name="connsiteY32" fmla="*/ 164338 h 166512"/>
                    <a:gd name="connsiteX33" fmla="*/ 231652 w 309644"/>
                    <a:gd name="connsiteY33" fmla="*/ 139417 h 166512"/>
                    <a:gd name="connsiteX34" fmla="*/ 106570 w 309644"/>
                    <a:gd name="connsiteY34" fmla="*/ 139417 h 166512"/>
                    <a:gd name="connsiteX35" fmla="*/ 95188 w 309644"/>
                    <a:gd name="connsiteY35" fmla="*/ 132683 h 166512"/>
                    <a:gd name="connsiteX36" fmla="*/ 36514 w 309644"/>
                    <a:gd name="connsiteY36" fmla="*/ 25974 h 166512"/>
                    <a:gd name="connsiteX37" fmla="*/ 0 w 309644"/>
                    <a:gd name="connsiteY37" fmla="*/ 25974 h 16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09644" h="166512">
                      <a:moveTo>
                        <a:pt x="255465" y="126511"/>
                      </a:moveTo>
                      <a:lnTo>
                        <a:pt x="255465" y="126520"/>
                      </a:lnTo>
                      <a:lnTo>
                        <a:pt x="255467" y="126516"/>
                      </a:lnTo>
                      <a:close/>
                      <a:moveTo>
                        <a:pt x="0" y="0"/>
                      </a:moveTo>
                      <a:lnTo>
                        <a:pt x="44200" y="0"/>
                      </a:lnTo>
                      <a:lnTo>
                        <a:pt x="44534" y="0"/>
                      </a:lnTo>
                      <a:cubicBezTo>
                        <a:pt x="44839" y="0"/>
                        <a:pt x="45143" y="0"/>
                        <a:pt x="45486" y="0"/>
                      </a:cubicBezTo>
                      <a:lnTo>
                        <a:pt x="46201" y="104"/>
                      </a:lnTo>
                      <a:lnTo>
                        <a:pt x="46725" y="181"/>
                      </a:lnTo>
                      <a:cubicBezTo>
                        <a:pt x="47001" y="238"/>
                        <a:pt x="47277" y="314"/>
                        <a:pt x="47553" y="381"/>
                      </a:cubicBezTo>
                      <a:lnTo>
                        <a:pt x="47934" y="485"/>
                      </a:lnTo>
                      <a:cubicBezTo>
                        <a:pt x="48209" y="564"/>
                        <a:pt x="48479" y="655"/>
                        <a:pt x="48744" y="762"/>
                      </a:cubicBezTo>
                      <a:lnTo>
                        <a:pt x="49134" y="905"/>
                      </a:lnTo>
                      <a:cubicBezTo>
                        <a:pt x="49373" y="1000"/>
                        <a:pt x="49601" y="1114"/>
                        <a:pt x="49839" y="1219"/>
                      </a:cubicBezTo>
                      <a:lnTo>
                        <a:pt x="50287" y="1438"/>
                      </a:lnTo>
                      <a:cubicBezTo>
                        <a:pt x="50487" y="1543"/>
                        <a:pt x="50677" y="1657"/>
                        <a:pt x="50858" y="1771"/>
                      </a:cubicBezTo>
                      <a:cubicBezTo>
                        <a:pt x="51039" y="1886"/>
                        <a:pt x="51220" y="1981"/>
                        <a:pt x="51392" y="2095"/>
                      </a:cubicBezTo>
                      <a:cubicBezTo>
                        <a:pt x="51563" y="2209"/>
                        <a:pt x="51687" y="2305"/>
                        <a:pt x="51839" y="2409"/>
                      </a:cubicBezTo>
                      <a:cubicBezTo>
                        <a:pt x="51992" y="2514"/>
                        <a:pt x="52240" y="2695"/>
                        <a:pt x="52430" y="2848"/>
                      </a:cubicBezTo>
                      <a:lnTo>
                        <a:pt x="52773" y="3152"/>
                      </a:lnTo>
                      <a:cubicBezTo>
                        <a:pt x="52973" y="3324"/>
                        <a:pt x="53173" y="3505"/>
                        <a:pt x="53363" y="3695"/>
                      </a:cubicBezTo>
                      <a:cubicBezTo>
                        <a:pt x="53554" y="3886"/>
                        <a:pt x="53583" y="3924"/>
                        <a:pt x="53687" y="4038"/>
                      </a:cubicBezTo>
                      <a:cubicBezTo>
                        <a:pt x="53872" y="4219"/>
                        <a:pt x="54046" y="4411"/>
                        <a:pt x="54211" y="4610"/>
                      </a:cubicBezTo>
                      <a:cubicBezTo>
                        <a:pt x="54354" y="4772"/>
                        <a:pt x="54478" y="4953"/>
                        <a:pt x="54602" y="5124"/>
                      </a:cubicBezTo>
                      <a:cubicBezTo>
                        <a:pt x="54726" y="5296"/>
                        <a:pt x="54849" y="5438"/>
                        <a:pt x="54964" y="5600"/>
                      </a:cubicBezTo>
                      <a:cubicBezTo>
                        <a:pt x="55173" y="5915"/>
                        <a:pt x="55373" y="6229"/>
                        <a:pt x="55554" y="6553"/>
                      </a:cubicBezTo>
                      <a:lnTo>
                        <a:pt x="55630" y="6677"/>
                      </a:lnTo>
                      <a:lnTo>
                        <a:pt x="55630" y="6762"/>
                      </a:lnTo>
                      <a:lnTo>
                        <a:pt x="114247" y="113442"/>
                      </a:lnTo>
                      <a:lnTo>
                        <a:pt x="231652" y="113442"/>
                      </a:lnTo>
                      <a:cubicBezTo>
                        <a:pt x="238825" y="92506"/>
                        <a:pt x="261612" y="81348"/>
                        <a:pt x="282548" y="88521"/>
                      </a:cubicBezTo>
                      <a:cubicBezTo>
                        <a:pt x="303485" y="95693"/>
                        <a:pt x="314643" y="118481"/>
                        <a:pt x="307470" y="139417"/>
                      </a:cubicBezTo>
                      <a:cubicBezTo>
                        <a:pt x="300297" y="160353"/>
                        <a:pt x="277511" y="171512"/>
                        <a:pt x="256574" y="164338"/>
                      </a:cubicBezTo>
                      <a:cubicBezTo>
                        <a:pt x="244864" y="160326"/>
                        <a:pt x="235664" y="151127"/>
                        <a:pt x="231652" y="139417"/>
                      </a:cubicBezTo>
                      <a:lnTo>
                        <a:pt x="106570" y="139417"/>
                      </a:lnTo>
                      <a:cubicBezTo>
                        <a:pt x="101832" y="139414"/>
                        <a:pt x="97472" y="136834"/>
                        <a:pt x="95188" y="132683"/>
                      </a:cubicBezTo>
                      <a:lnTo>
                        <a:pt x="36514" y="25974"/>
                      </a:lnTo>
                      <a:lnTo>
                        <a:pt x="0" y="25974"/>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grpSp>
        </p:grpSp>
      </p:grpSp>
      <p:sp>
        <p:nvSpPr>
          <p:cNvPr id="251" name="Text Placeholder 13">
            <a:extLst>
              <a:ext uri="{FF2B5EF4-FFF2-40B4-BE49-F238E27FC236}">
                <a16:creationId xmlns:a16="http://schemas.microsoft.com/office/drawing/2014/main" id="{B05A9DA0-BA47-F7BA-3054-2480897432F6}"/>
              </a:ext>
            </a:extLst>
          </p:cNvPr>
          <p:cNvSpPr txBox="1">
            <a:spLocks/>
          </p:cNvSpPr>
          <p:nvPr/>
        </p:nvSpPr>
        <p:spPr>
          <a:xfrm>
            <a:off x="1041544" y="5144466"/>
            <a:ext cx="2847834" cy="70788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chemeClr val="accent3"/>
                </a:solidFill>
                <a:effectLst/>
                <a:uLnTx/>
                <a:uFillTx/>
                <a:latin typeface="Segoe UI Semibold"/>
                <a:ea typeface="Calibri" panose="020F0502020204030204" pitchFamily="34" charset="0"/>
                <a:cs typeface="Segoe UI" panose="020B0502040204020203" pitchFamily="34" charset="0"/>
              </a:rPr>
              <a:t>Apply access policies across your business</a:t>
            </a:r>
            <a:r>
              <a:rPr kumimoji="0" lang="en-US" sz="1600" b="0" i="0" u="none" strike="noStrike" kern="1200" cap="none" spc="0" normalizeH="0" baseline="0" noProof="0">
                <a:ln>
                  <a:noFill/>
                </a:ln>
                <a:solidFill>
                  <a:schemeClr val="bg1"/>
                </a:solidFill>
                <a:effectLst/>
                <a:uLnTx/>
                <a:uFillTx/>
                <a:latin typeface="Segoe UI Semibold"/>
                <a:ea typeface="Calibri" panose="020F0502020204030204" pitchFamily="34" charset="0"/>
                <a:cs typeface="Segoe UI" panose="020B0502040204020203" pitchFamily="34" charset="0"/>
              </a:rPr>
              <a:t>, </a:t>
            </a:r>
            <a:r>
              <a:rPr kumimoji="0" lang="en-US" b="0" i="0" u="none" strike="noStrike" kern="1200" cap="none" spc="0" normalizeH="0" baseline="0" noProof="0">
                <a:ln>
                  <a:noFill/>
                </a:ln>
                <a:solidFill>
                  <a:schemeClr val="bg1"/>
                </a:solidFill>
                <a:effectLst/>
                <a:uLnTx/>
                <a:uFillTx/>
                <a:latin typeface="Segoe UI"/>
                <a:ea typeface="Calibri" panose="020F0502020204030204" pitchFamily="34" charset="0"/>
                <a:cs typeface="Segoe UI" panose="020B0502040204020203" pitchFamily="34" charset="0"/>
              </a:rPr>
              <a:t>based on device and user role.</a:t>
            </a:r>
            <a:endParaRPr kumimoji="0" lang="en-US" sz="1600" b="0" i="0" u="none" strike="noStrike" kern="1200" cap="none" spc="0" normalizeH="0" baseline="0" noProof="0">
              <a:ln>
                <a:noFill/>
              </a:ln>
              <a:solidFill>
                <a:schemeClr val="bg1"/>
              </a:solidFill>
              <a:effectLst/>
              <a:uLnTx/>
              <a:uFillTx/>
              <a:latin typeface="Segoe UI"/>
              <a:ea typeface="Calibri" panose="020F0502020204030204" pitchFamily="34" charset="0"/>
              <a:cs typeface="Segoe UI" panose="020B0502040204020203" pitchFamily="34" charset="0"/>
            </a:endParaRPr>
          </a:p>
        </p:txBody>
      </p:sp>
      <p:sp>
        <p:nvSpPr>
          <p:cNvPr id="270" name="Text Placeholder 13">
            <a:extLst>
              <a:ext uri="{FF2B5EF4-FFF2-40B4-BE49-F238E27FC236}">
                <a16:creationId xmlns:a16="http://schemas.microsoft.com/office/drawing/2014/main" id="{328D32BF-81F3-F402-4059-AE3E618B671A}"/>
              </a:ext>
            </a:extLst>
          </p:cNvPr>
          <p:cNvSpPr txBox="1">
            <a:spLocks/>
          </p:cNvSpPr>
          <p:nvPr/>
        </p:nvSpPr>
        <p:spPr>
          <a:xfrm>
            <a:off x="4587240" y="5144466"/>
            <a:ext cx="3017520" cy="110799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chemeClr val="accent3"/>
                </a:solidFill>
                <a:effectLst/>
                <a:uLnTx/>
                <a:uFillTx/>
                <a:latin typeface="Segoe UI Semibold"/>
                <a:ea typeface="+mn-ea"/>
                <a:cs typeface="Segoe UI"/>
              </a:rPr>
              <a:t>Attack surface reduction </a:t>
            </a:r>
            <a:r>
              <a:rPr kumimoji="0" lang="en-US" b="0" i="0" u="none" strike="noStrike" kern="1200" cap="none" spc="0" normalizeH="0" baseline="0" noProof="0">
                <a:ln>
                  <a:noFill/>
                </a:ln>
                <a:solidFill>
                  <a:schemeClr val="bg1"/>
                </a:solidFill>
                <a:effectLst/>
                <a:uLnTx/>
                <a:uFillTx/>
                <a:latin typeface="Segoe UI"/>
                <a:ea typeface="+mn-ea"/>
                <a:cs typeface="Segoe UI"/>
              </a:rPr>
              <a:t>includes ransomware mitigation, application control, web protection, network protection, network firewall, and attack surface reduction rules.</a:t>
            </a:r>
            <a:endParaRPr kumimoji="0" lang="en-US" sz="1600" b="0" i="0" u="none" strike="noStrike" kern="1200" cap="none" spc="0" normalizeH="0" baseline="0" noProof="0">
              <a:ln>
                <a:noFill/>
              </a:ln>
              <a:solidFill>
                <a:schemeClr val="bg1"/>
              </a:solidFill>
              <a:effectLst/>
              <a:uLnTx/>
              <a:uFillTx/>
              <a:latin typeface="Segoe UI"/>
              <a:ea typeface="+mn-ea"/>
              <a:cs typeface="Segoe UI"/>
            </a:endParaRPr>
          </a:p>
        </p:txBody>
      </p:sp>
      <p:grpSp>
        <p:nvGrpSpPr>
          <p:cNvPr id="97" name="Group 4">
            <a:extLst>
              <a:ext uri="{FF2B5EF4-FFF2-40B4-BE49-F238E27FC236}">
                <a16:creationId xmlns:a16="http://schemas.microsoft.com/office/drawing/2014/main" id="{050C939D-A87A-22C5-9B67-B83F43F68FDB}"/>
              </a:ext>
              <a:ext uri="{C183D7F6-B498-43B3-948B-1728B52AA6E4}">
                <adec:decorative xmlns:adec="http://schemas.microsoft.com/office/drawing/2017/decorative" val="1"/>
              </a:ext>
            </a:extLst>
          </p:cNvPr>
          <p:cNvGrpSpPr>
            <a:grpSpLocks noChangeAspect="1"/>
          </p:cNvGrpSpPr>
          <p:nvPr/>
        </p:nvGrpSpPr>
        <p:grpSpPr bwMode="auto">
          <a:xfrm>
            <a:off x="4548859" y="4726472"/>
            <a:ext cx="313494" cy="333790"/>
            <a:chOff x="8560" y="972"/>
            <a:chExt cx="278" cy="296"/>
          </a:xfrm>
        </p:grpSpPr>
        <p:sp>
          <p:nvSpPr>
            <p:cNvPr id="98" name="Freeform 5">
              <a:extLst>
                <a:ext uri="{FF2B5EF4-FFF2-40B4-BE49-F238E27FC236}">
                  <a16:creationId xmlns:a16="http://schemas.microsoft.com/office/drawing/2014/main" id="{EDF1FB7E-0753-B369-C973-73567245E935}"/>
                </a:ext>
              </a:extLst>
            </p:cNvPr>
            <p:cNvSpPr>
              <a:spLocks/>
            </p:cNvSpPr>
            <p:nvPr/>
          </p:nvSpPr>
          <p:spPr bwMode="auto">
            <a:xfrm>
              <a:off x="8560" y="972"/>
              <a:ext cx="278" cy="296"/>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99" name="Freeform 6">
              <a:extLst>
                <a:ext uri="{FF2B5EF4-FFF2-40B4-BE49-F238E27FC236}">
                  <a16:creationId xmlns:a16="http://schemas.microsoft.com/office/drawing/2014/main" id="{CBA24649-761A-00AC-5F4D-56C131BC0F94}"/>
                </a:ext>
              </a:extLst>
            </p:cNvPr>
            <p:cNvSpPr>
              <a:spLocks/>
            </p:cNvSpPr>
            <p:nvPr/>
          </p:nvSpPr>
          <p:spPr bwMode="auto">
            <a:xfrm>
              <a:off x="8689" y="1181"/>
              <a:ext cx="20" cy="19"/>
            </a:xfrm>
            <a:custGeom>
              <a:avLst/>
              <a:gdLst>
                <a:gd name="T0" fmla="*/ 0 w 27"/>
                <a:gd name="T1" fmla="*/ 26 h 26"/>
                <a:gd name="T2" fmla="*/ 0 w 27"/>
                <a:gd name="T3" fmla="*/ 26 h 26"/>
                <a:gd name="T4" fmla="*/ 0 w 27"/>
                <a:gd name="T5" fmla="*/ 0 h 26"/>
                <a:gd name="T6" fmla="*/ 27 w 27"/>
                <a:gd name="T7" fmla="*/ 0 h 26"/>
              </a:gdLst>
              <a:ahLst/>
              <a:cxnLst>
                <a:cxn ang="0">
                  <a:pos x="T0" y="T1"/>
                </a:cxn>
                <a:cxn ang="0">
                  <a:pos x="T2" y="T3"/>
                </a:cxn>
                <a:cxn ang="0">
                  <a:pos x="T4" y="T5"/>
                </a:cxn>
                <a:cxn ang="0">
                  <a:pos x="T6" y="T7"/>
                </a:cxn>
              </a:cxnLst>
              <a:rect l="0" t="0" r="r" b="b"/>
              <a:pathLst>
                <a:path w="27" h="26">
                  <a:moveTo>
                    <a:pt x="0" y="26"/>
                  </a:moveTo>
                  <a:lnTo>
                    <a:pt x="0" y="26"/>
                  </a:lnTo>
                  <a:lnTo>
                    <a:pt x="0" y="0"/>
                  </a:lnTo>
                  <a:lnTo>
                    <a:pt x="27" y="0"/>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0" name="Freeform 7">
              <a:extLst>
                <a:ext uri="{FF2B5EF4-FFF2-40B4-BE49-F238E27FC236}">
                  <a16:creationId xmlns:a16="http://schemas.microsoft.com/office/drawing/2014/main" id="{1738FB4F-147E-CA7C-B821-5954990D092F}"/>
                </a:ext>
              </a:extLst>
            </p:cNvPr>
            <p:cNvSpPr>
              <a:spLocks/>
            </p:cNvSpPr>
            <p:nvPr/>
          </p:nvSpPr>
          <p:spPr bwMode="auto">
            <a:xfrm>
              <a:off x="8689" y="1022"/>
              <a:ext cx="20" cy="139"/>
            </a:xfrm>
            <a:custGeom>
              <a:avLst/>
              <a:gdLst>
                <a:gd name="T0" fmla="*/ 27 w 27"/>
                <a:gd name="T1" fmla="*/ 187 h 187"/>
                <a:gd name="T2" fmla="*/ 27 w 27"/>
                <a:gd name="T3" fmla="*/ 187 h 187"/>
                <a:gd name="T4" fmla="*/ 0 w 27"/>
                <a:gd name="T5" fmla="*/ 187 h 187"/>
                <a:gd name="T6" fmla="*/ 0 w 27"/>
                <a:gd name="T7" fmla="*/ 0 h 187"/>
                <a:gd name="T8" fmla="*/ 27 w 27"/>
                <a:gd name="T9" fmla="*/ 0 h 187"/>
                <a:gd name="T10" fmla="*/ 27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27" y="187"/>
                  </a:moveTo>
                  <a:lnTo>
                    <a:pt x="27" y="187"/>
                  </a:lnTo>
                  <a:lnTo>
                    <a:pt x="0" y="187"/>
                  </a:lnTo>
                  <a:lnTo>
                    <a:pt x="0" y="0"/>
                  </a:lnTo>
                  <a:lnTo>
                    <a:pt x="27" y="0"/>
                  </a:lnTo>
                  <a:lnTo>
                    <a:pt x="27" y="187"/>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1" name="Freeform 8">
              <a:extLst>
                <a:ext uri="{FF2B5EF4-FFF2-40B4-BE49-F238E27FC236}">
                  <a16:creationId xmlns:a16="http://schemas.microsoft.com/office/drawing/2014/main" id="{0E76F162-3F24-1519-11F6-87A549F3D09A}"/>
                </a:ext>
              </a:extLst>
            </p:cNvPr>
            <p:cNvSpPr>
              <a:spLocks/>
            </p:cNvSpPr>
            <p:nvPr/>
          </p:nvSpPr>
          <p:spPr bwMode="auto">
            <a:xfrm>
              <a:off x="8689" y="1181"/>
              <a:ext cx="20" cy="19"/>
            </a:xfrm>
            <a:custGeom>
              <a:avLst/>
              <a:gdLst>
                <a:gd name="T0" fmla="*/ 27 w 27"/>
                <a:gd name="T1" fmla="*/ 0 h 26"/>
                <a:gd name="T2" fmla="*/ 27 w 27"/>
                <a:gd name="T3" fmla="*/ 0 h 26"/>
                <a:gd name="T4" fmla="*/ 27 w 27"/>
                <a:gd name="T5" fmla="*/ 26 h 26"/>
                <a:gd name="T6" fmla="*/ 0 w 27"/>
                <a:gd name="T7" fmla="*/ 26 h 26"/>
              </a:gdLst>
              <a:ahLst/>
              <a:cxnLst>
                <a:cxn ang="0">
                  <a:pos x="T0" y="T1"/>
                </a:cxn>
                <a:cxn ang="0">
                  <a:pos x="T2" y="T3"/>
                </a:cxn>
                <a:cxn ang="0">
                  <a:pos x="T4" y="T5"/>
                </a:cxn>
                <a:cxn ang="0">
                  <a:pos x="T6" y="T7"/>
                </a:cxn>
              </a:cxnLst>
              <a:rect l="0" t="0" r="r" b="b"/>
              <a:pathLst>
                <a:path w="27" h="26">
                  <a:moveTo>
                    <a:pt x="27" y="0"/>
                  </a:moveTo>
                  <a:lnTo>
                    <a:pt x="27" y="0"/>
                  </a:lnTo>
                  <a:lnTo>
                    <a:pt x="27" y="26"/>
                  </a:lnTo>
                  <a:lnTo>
                    <a:pt x="0" y="26"/>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grpSp>
      <p:grpSp>
        <p:nvGrpSpPr>
          <p:cNvPr id="103" name="Group 4">
            <a:extLst>
              <a:ext uri="{FF2B5EF4-FFF2-40B4-BE49-F238E27FC236}">
                <a16:creationId xmlns:a16="http://schemas.microsoft.com/office/drawing/2014/main" id="{2EAD1848-FA6C-9C2B-E5AB-B860792A123A}"/>
              </a:ext>
              <a:ext uri="{C183D7F6-B498-43B3-948B-1728B52AA6E4}">
                <adec:decorative xmlns:adec="http://schemas.microsoft.com/office/drawing/2017/decorative" val="1"/>
              </a:ext>
            </a:extLst>
          </p:cNvPr>
          <p:cNvGrpSpPr>
            <a:grpSpLocks noChangeAspect="1"/>
          </p:cNvGrpSpPr>
          <p:nvPr/>
        </p:nvGrpSpPr>
        <p:grpSpPr bwMode="auto">
          <a:xfrm>
            <a:off x="1041544" y="4740116"/>
            <a:ext cx="316178" cy="320146"/>
            <a:chOff x="7349" y="2514"/>
            <a:chExt cx="239" cy="242"/>
          </a:xfrm>
        </p:grpSpPr>
        <p:sp>
          <p:nvSpPr>
            <p:cNvPr id="104" name="Freeform 5">
              <a:extLst>
                <a:ext uri="{FF2B5EF4-FFF2-40B4-BE49-F238E27FC236}">
                  <a16:creationId xmlns:a16="http://schemas.microsoft.com/office/drawing/2014/main" id="{B162CB5F-0905-8D0E-BD6D-92264C5F26E0}"/>
                </a:ext>
              </a:extLst>
            </p:cNvPr>
            <p:cNvSpPr>
              <a:spLocks/>
            </p:cNvSpPr>
            <p:nvPr/>
          </p:nvSpPr>
          <p:spPr bwMode="auto">
            <a:xfrm>
              <a:off x="7349" y="2514"/>
              <a:ext cx="130" cy="215"/>
            </a:xfrm>
            <a:custGeom>
              <a:avLst/>
              <a:gdLst>
                <a:gd name="T0" fmla="*/ 150 w 174"/>
                <a:gd name="T1" fmla="*/ 0 h 289"/>
                <a:gd name="T2" fmla="*/ 150 w 174"/>
                <a:gd name="T3" fmla="*/ 0 h 289"/>
                <a:gd name="T4" fmla="*/ 0 w 174"/>
                <a:gd name="T5" fmla="*/ 0 h 289"/>
                <a:gd name="T6" fmla="*/ 0 w 174"/>
                <a:gd name="T7" fmla="*/ 289 h 289"/>
                <a:gd name="T8" fmla="*/ 67 w 174"/>
                <a:gd name="T9" fmla="*/ 289 h 289"/>
                <a:gd name="T10" fmla="*/ 67 w 174"/>
                <a:gd name="T11" fmla="*/ 33 h 289"/>
                <a:gd name="T12" fmla="*/ 174 w 174"/>
                <a:gd name="T13" fmla="*/ 33 h 289"/>
                <a:gd name="T14" fmla="*/ 150 w 174"/>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89">
                  <a:moveTo>
                    <a:pt x="150" y="0"/>
                  </a:moveTo>
                  <a:lnTo>
                    <a:pt x="150" y="0"/>
                  </a:lnTo>
                  <a:lnTo>
                    <a:pt x="0" y="0"/>
                  </a:lnTo>
                  <a:lnTo>
                    <a:pt x="0" y="289"/>
                  </a:lnTo>
                  <a:lnTo>
                    <a:pt x="67" y="289"/>
                  </a:lnTo>
                  <a:lnTo>
                    <a:pt x="67" y="33"/>
                  </a:lnTo>
                  <a:lnTo>
                    <a:pt x="174" y="33"/>
                  </a:lnTo>
                  <a:lnTo>
                    <a:pt x="150" y="0"/>
                  </a:ln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5" name="Freeform 6">
              <a:extLst>
                <a:ext uri="{FF2B5EF4-FFF2-40B4-BE49-F238E27FC236}">
                  <a16:creationId xmlns:a16="http://schemas.microsoft.com/office/drawing/2014/main" id="{D4304643-9C22-DAFF-9E6D-315ED2EE4597}"/>
                </a:ext>
              </a:extLst>
            </p:cNvPr>
            <p:cNvSpPr>
              <a:spLocks noEditPoints="1"/>
            </p:cNvSpPr>
            <p:nvPr/>
          </p:nvSpPr>
          <p:spPr bwMode="auto">
            <a:xfrm>
              <a:off x="7418" y="2557"/>
              <a:ext cx="170" cy="199"/>
            </a:xfrm>
            <a:custGeom>
              <a:avLst/>
              <a:gdLst>
                <a:gd name="T0" fmla="*/ 200 w 228"/>
                <a:gd name="T1" fmla="*/ 134 h 267"/>
                <a:gd name="T2" fmla="*/ 200 w 228"/>
                <a:gd name="T3" fmla="*/ 134 h 267"/>
                <a:gd name="T4" fmla="*/ 27 w 228"/>
                <a:gd name="T5" fmla="*/ 134 h 267"/>
                <a:gd name="T6" fmla="*/ 27 w 228"/>
                <a:gd name="T7" fmla="*/ 107 h 267"/>
                <a:gd name="T8" fmla="*/ 200 w 228"/>
                <a:gd name="T9" fmla="*/ 107 h 267"/>
                <a:gd name="T10" fmla="*/ 200 w 228"/>
                <a:gd name="T11" fmla="*/ 134 h 267"/>
                <a:gd name="T12" fmla="*/ 200 w 228"/>
                <a:gd name="T13" fmla="*/ 187 h 267"/>
                <a:gd name="T14" fmla="*/ 200 w 228"/>
                <a:gd name="T15" fmla="*/ 187 h 267"/>
                <a:gd name="T16" fmla="*/ 27 w 228"/>
                <a:gd name="T17" fmla="*/ 187 h 267"/>
                <a:gd name="T18" fmla="*/ 27 w 228"/>
                <a:gd name="T19" fmla="*/ 160 h 267"/>
                <a:gd name="T20" fmla="*/ 200 w 228"/>
                <a:gd name="T21" fmla="*/ 160 h 267"/>
                <a:gd name="T22" fmla="*/ 200 w 228"/>
                <a:gd name="T23" fmla="*/ 187 h 267"/>
                <a:gd name="T24" fmla="*/ 200 w 228"/>
                <a:gd name="T25" fmla="*/ 240 h 267"/>
                <a:gd name="T26" fmla="*/ 200 w 228"/>
                <a:gd name="T27" fmla="*/ 240 h 267"/>
                <a:gd name="T28" fmla="*/ 27 w 228"/>
                <a:gd name="T29" fmla="*/ 240 h 267"/>
                <a:gd name="T30" fmla="*/ 27 w 228"/>
                <a:gd name="T31" fmla="*/ 213 h 267"/>
                <a:gd name="T32" fmla="*/ 200 w 228"/>
                <a:gd name="T33" fmla="*/ 213 h 267"/>
                <a:gd name="T34" fmla="*/ 200 w 228"/>
                <a:gd name="T35" fmla="*/ 240 h 267"/>
                <a:gd name="T36" fmla="*/ 27 w 228"/>
                <a:gd name="T37" fmla="*/ 54 h 267"/>
                <a:gd name="T38" fmla="*/ 27 w 228"/>
                <a:gd name="T39" fmla="*/ 54 h 267"/>
                <a:gd name="T40" fmla="*/ 94 w 228"/>
                <a:gd name="T41" fmla="*/ 54 h 267"/>
                <a:gd name="T42" fmla="*/ 94 w 228"/>
                <a:gd name="T43" fmla="*/ 80 h 267"/>
                <a:gd name="T44" fmla="*/ 27 w 228"/>
                <a:gd name="T45" fmla="*/ 80 h 267"/>
                <a:gd name="T46" fmla="*/ 27 w 228"/>
                <a:gd name="T47" fmla="*/ 54 h 267"/>
                <a:gd name="T48" fmla="*/ 212 w 228"/>
                <a:gd name="T49" fmla="*/ 0 h 267"/>
                <a:gd name="T50" fmla="*/ 212 w 228"/>
                <a:gd name="T51" fmla="*/ 0 h 267"/>
                <a:gd name="T52" fmla="*/ 93 w 228"/>
                <a:gd name="T53" fmla="*/ 0 h 267"/>
                <a:gd name="T54" fmla="*/ 0 w 228"/>
                <a:gd name="T55" fmla="*/ 0 h 267"/>
                <a:gd name="T56" fmla="*/ 0 w 228"/>
                <a:gd name="T57" fmla="*/ 267 h 267"/>
                <a:gd name="T58" fmla="*/ 225 w 228"/>
                <a:gd name="T59" fmla="*/ 267 h 267"/>
                <a:gd name="T60" fmla="*/ 228 w 228"/>
                <a:gd name="T61" fmla="*/ 16 h 267"/>
                <a:gd name="T62" fmla="*/ 212 w 228"/>
                <a:gd name="T6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67">
                  <a:moveTo>
                    <a:pt x="200" y="134"/>
                  </a:moveTo>
                  <a:lnTo>
                    <a:pt x="200" y="134"/>
                  </a:lnTo>
                  <a:lnTo>
                    <a:pt x="27" y="134"/>
                  </a:lnTo>
                  <a:lnTo>
                    <a:pt x="27" y="107"/>
                  </a:lnTo>
                  <a:lnTo>
                    <a:pt x="200" y="107"/>
                  </a:lnTo>
                  <a:lnTo>
                    <a:pt x="200" y="134"/>
                  </a:lnTo>
                  <a:close/>
                  <a:moveTo>
                    <a:pt x="200" y="187"/>
                  </a:moveTo>
                  <a:lnTo>
                    <a:pt x="200" y="187"/>
                  </a:lnTo>
                  <a:lnTo>
                    <a:pt x="27" y="187"/>
                  </a:lnTo>
                  <a:lnTo>
                    <a:pt x="27" y="160"/>
                  </a:lnTo>
                  <a:lnTo>
                    <a:pt x="200" y="160"/>
                  </a:lnTo>
                  <a:lnTo>
                    <a:pt x="200" y="187"/>
                  </a:lnTo>
                  <a:close/>
                  <a:moveTo>
                    <a:pt x="200" y="240"/>
                  </a:moveTo>
                  <a:lnTo>
                    <a:pt x="200" y="240"/>
                  </a:lnTo>
                  <a:lnTo>
                    <a:pt x="27" y="240"/>
                  </a:lnTo>
                  <a:lnTo>
                    <a:pt x="27" y="213"/>
                  </a:lnTo>
                  <a:lnTo>
                    <a:pt x="200" y="213"/>
                  </a:lnTo>
                  <a:lnTo>
                    <a:pt x="200" y="240"/>
                  </a:lnTo>
                  <a:close/>
                  <a:moveTo>
                    <a:pt x="27" y="54"/>
                  </a:moveTo>
                  <a:lnTo>
                    <a:pt x="27" y="54"/>
                  </a:lnTo>
                  <a:lnTo>
                    <a:pt x="94" y="54"/>
                  </a:lnTo>
                  <a:lnTo>
                    <a:pt x="94" y="80"/>
                  </a:lnTo>
                  <a:lnTo>
                    <a:pt x="27" y="80"/>
                  </a:lnTo>
                  <a:lnTo>
                    <a:pt x="27" y="54"/>
                  </a:lnTo>
                  <a:close/>
                  <a:moveTo>
                    <a:pt x="212" y="0"/>
                  </a:moveTo>
                  <a:lnTo>
                    <a:pt x="212" y="0"/>
                  </a:lnTo>
                  <a:lnTo>
                    <a:pt x="93" y="0"/>
                  </a:lnTo>
                  <a:lnTo>
                    <a:pt x="0" y="0"/>
                  </a:lnTo>
                  <a:lnTo>
                    <a:pt x="0" y="267"/>
                  </a:lnTo>
                  <a:lnTo>
                    <a:pt x="225" y="267"/>
                  </a:lnTo>
                  <a:lnTo>
                    <a:pt x="228" y="16"/>
                  </a:lnTo>
                  <a:lnTo>
                    <a:pt x="212" y="0"/>
                  </a:ln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grpSp>
      <p:sp>
        <p:nvSpPr>
          <p:cNvPr id="278" name="Text Placeholder 13">
            <a:extLst>
              <a:ext uri="{FF2B5EF4-FFF2-40B4-BE49-F238E27FC236}">
                <a16:creationId xmlns:a16="http://schemas.microsoft.com/office/drawing/2014/main" id="{AE25CACE-57BA-AD0F-FAF5-A92A16E29C26}"/>
              </a:ext>
            </a:extLst>
          </p:cNvPr>
          <p:cNvSpPr txBox="1">
            <a:spLocks/>
          </p:cNvSpPr>
          <p:nvPr/>
        </p:nvSpPr>
        <p:spPr>
          <a:xfrm>
            <a:off x="8463171" y="5144466"/>
            <a:ext cx="3017520" cy="984885"/>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chemeClr val="accent3"/>
                </a:solidFill>
                <a:effectLst/>
                <a:uLnTx/>
                <a:uFillTx/>
                <a:latin typeface="Segoe UI Semibold"/>
                <a:ea typeface="+mn-ea"/>
                <a:cs typeface="Segoe UI" panose="020B0502040204020203" pitchFamily="34" charset="0"/>
              </a:rPr>
              <a:t>Detect and respond to attacks using behavioral-based detection</a:t>
            </a:r>
            <a:r>
              <a:rPr kumimoji="0" lang="en-US" sz="16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 </a:t>
            </a:r>
            <a:r>
              <a:rPr kumimoji="0" lang="en-US" b="0" i="0" u="none" strike="noStrike" kern="1200" cap="none" spc="0" normalizeH="0" baseline="0" noProof="0">
                <a:ln>
                  <a:noFill/>
                </a:ln>
                <a:solidFill>
                  <a:schemeClr val="bg1"/>
                </a:solidFill>
                <a:effectLst/>
                <a:uLnTx/>
                <a:uFillTx/>
                <a:latin typeface="Segoe UI"/>
                <a:ea typeface="+mn-ea"/>
                <a:cs typeface="Segoe UI" panose="020B0502040204020203" pitchFamily="34" charset="0"/>
              </a:rPr>
              <a:t>plus manual and live response capabilities.</a:t>
            </a:r>
            <a:endParaRPr kumimoji="0" lang="en-US" sz="1600" b="0" i="0" u="none" strike="noStrike" kern="1200" cap="none" spc="0" normalizeH="0" baseline="0" noProof="0">
              <a:ln>
                <a:noFill/>
              </a:ln>
              <a:solidFill>
                <a:schemeClr val="bg1"/>
              </a:solidFill>
              <a:effectLst/>
              <a:uLnTx/>
              <a:uFillTx/>
              <a:latin typeface="Segoe UI"/>
              <a:ea typeface="+mn-ea"/>
              <a:cs typeface="Segoe UI" panose="020B0502040204020203" pitchFamily="34" charset="0"/>
            </a:endParaRPr>
          </a:p>
        </p:txBody>
      </p:sp>
      <p:grpSp>
        <p:nvGrpSpPr>
          <p:cNvPr id="106" name="Group 17">
            <a:extLst>
              <a:ext uri="{FF2B5EF4-FFF2-40B4-BE49-F238E27FC236}">
                <a16:creationId xmlns:a16="http://schemas.microsoft.com/office/drawing/2014/main" id="{6B92AD5E-24A4-FF0C-6B3B-F5341A4ED448}"/>
              </a:ext>
              <a:ext uri="{C183D7F6-B498-43B3-948B-1728B52AA6E4}">
                <adec:decorative xmlns:adec="http://schemas.microsoft.com/office/drawing/2017/decorative" val="1"/>
              </a:ext>
            </a:extLst>
          </p:cNvPr>
          <p:cNvGrpSpPr>
            <a:grpSpLocks noChangeAspect="1"/>
          </p:cNvGrpSpPr>
          <p:nvPr/>
        </p:nvGrpSpPr>
        <p:grpSpPr bwMode="auto">
          <a:xfrm>
            <a:off x="8463171" y="4667355"/>
            <a:ext cx="394229" cy="392907"/>
            <a:chOff x="8438" y="4046"/>
            <a:chExt cx="298" cy="297"/>
          </a:xfrm>
        </p:grpSpPr>
        <p:sp>
          <p:nvSpPr>
            <p:cNvPr id="107" name="Freeform 18">
              <a:extLst>
                <a:ext uri="{FF2B5EF4-FFF2-40B4-BE49-F238E27FC236}">
                  <a16:creationId xmlns:a16="http://schemas.microsoft.com/office/drawing/2014/main" id="{58435143-1F3B-EBA0-B20C-CDEF7BEC4667}"/>
                </a:ext>
              </a:extLst>
            </p:cNvPr>
            <p:cNvSpPr>
              <a:spLocks/>
            </p:cNvSpPr>
            <p:nvPr/>
          </p:nvSpPr>
          <p:spPr bwMode="auto">
            <a:xfrm>
              <a:off x="8477" y="4085"/>
              <a:ext cx="200" cy="139"/>
            </a:xfrm>
            <a:custGeom>
              <a:avLst/>
              <a:gdLst>
                <a:gd name="T0" fmla="*/ 163 w 267"/>
                <a:gd name="T1" fmla="*/ 187 h 187"/>
                <a:gd name="T2" fmla="*/ 163 w 267"/>
                <a:gd name="T3" fmla="*/ 187 h 187"/>
                <a:gd name="T4" fmla="*/ 267 w 267"/>
                <a:gd name="T5" fmla="*/ 84 h 187"/>
                <a:gd name="T6" fmla="*/ 267 w 267"/>
                <a:gd name="T7" fmla="*/ 84 h 187"/>
                <a:gd name="T8" fmla="*/ 267 w 267"/>
                <a:gd name="T9" fmla="*/ 0 h 187"/>
                <a:gd name="T10" fmla="*/ 0 w 267"/>
                <a:gd name="T11" fmla="*/ 0 h 187"/>
                <a:gd name="T12" fmla="*/ 0 w 267"/>
                <a:gd name="T13" fmla="*/ 187 h 187"/>
                <a:gd name="T14" fmla="*/ 163 w 267"/>
                <a:gd name="T15" fmla="*/ 187 h 187"/>
                <a:gd name="T16" fmla="*/ 163 w 267"/>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187">
                  <a:moveTo>
                    <a:pt x="163" y="187"/>
                  </a:moveTo>
                  <a:lnTo>
                    <a:pt x="163" y="187"/>
                  </a:lnTo>
                  <a:cubicBezTo>
                    <a:pt x="163" y="130"/>
                    <a:pt x="210" y="83"/>
                    <a:pt x="267" y="84"/>
                  </a:cubicBezTo>
                  <a:lnTo>
                    <a:pt x="267" y="84"/>
                  </a:lnTo>
                  <a:lnTo>
                    <a:pt x="267" y="0"/>
                  </a:lnTo>
                  <a:lnTo>
                    <a:pt x="0" y="0"/>
                  </a:lnTo>
                  <a:lnTo>
                    <a:pt x="0" y="187"/>
                  </a:lnTo>
                  <a:lnTo>
                    <a:pt x="163" y="187"/>
                  </a:lnTo>
                  <a:lnTo>
                    <a:pt x="163" y="187"/>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8" name="Freeform 19">
              <a:extLst>
                <a:ext uri="{FF2B5EF4-FFF2-40B4-BE49-F238E27FC236}">
                  <a16:creationId xmlns:a16="http://schemas.microsoft.com/office/drawing/2014/main" id="{EDAB773C-D2BF-B5BD-2D47-6BAD2BB7B88C}"/>
                </a:ext>
              </a:extLst>
            </p:cNvPr>
            <p:cNvSpPr>
              <a:spLocks/>
            </p:cNvSpPr>
            <p:nvPr/>
          </p:nvSpPr>
          <p:spPr bwMode="auto">
            <a:xfrm>
              <a:off x="8438" y="4046"/>
              <a:ext cx="199" cy="138"/>
            </a:xfrm>
            <a:custGeom>
              <a:avLst/>
              <a:gdLst>
                <a:gd name="T0" fmla="*/ 267 w 267"/>
                <a:gd name="T1" fmla="*/ 0 h 185"/>
                <a:gd name="T2" fmla="*/ 267 w 267"/>
                <a:gd name="T3" fmla="*/ 0 h 185"/>
                <a:gd name="T4" fmla="*/ 1 w 267"/>
                <a:gd name="T5" fmla="*/ 0 h 185"/>
                <a:gd name="T6" fmla="*/ 0 w 267"/>
                <a:gd name="T7" fmla="*/ 185 h 185"/>
                <a:gd name="T8" fmla="*/ 27 w 267"/>
                <a:gd name="T9" fmla="*/ 185 h 185"/>
                <a:gd name="T10" fmla="*/ 27 w 267"/>
                <a:gd name="T11" fmla="*/ 27 h 185"/>
                <a:gd name="T12" fmla="*/ 267 w 267"/>
                <a:gd name="T13" fmla="*/ 27 h 185"/>
                <a:gd name="T14" fmla="*/ 267 w 267"/>
                <a:gd name="T15" fmla="*/ 0 h 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85">
                  <a:moveTo>
                    <a:pt x="267" y="0"/>
                  </a:moveTo>
                  <a:lnTo>
                    <a:pt x="267" y="0"/>
                  </a:lnTo>
                  <a:lnTo>
                    <a:pt x="1" y="0"/>
                  </a:lnTo>
                  <a:lnTo>
                    <a:pt x="0" y="185"/>
                  </a:lnTo>
                  <a:lnTo>
                    <a:pt x="27" y="185"/>
                  </a:lnTo>
                  <a:lnTo>
                    <a:pt x="27" y="27"/>
                  </a:lnTo>
                  <a:lnTo>
                    <a:pt x="267" y="27"/>
                  </a:lnTo>
                  <a:lnTo>
                    <a:pt x="267" y="0"/>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10" name="Freeform 20">
              <a:extLst>
                <a:ext uri="{FF2B5EF4-FFF2-40B4-BE49-F238E27FC236}">
                  <a16:creationId xmlns:a16="http://schemas.microsoft.com/office/drawing/2014/main" id="{D3C831CD-822A-460C-72F8-49535897C2B4}"/>
                </a:ext>
              </a:extLst>
            </p:cNvPr>
            <p:cNvSpPr>
              <a:spLocks noEditPoints="1"/>
            </p:cNvSpPr>
            <p:nvPr/>
          </p:nvSpPr>
          <p:spPr bwMode="auto">
            <a:xfrm>
              <a:off x="8557" y="4165"/>
              <a:ext cx="179" cy="178"/>
            </a:xfrm>
            <a:custGeom>
              <a:avLst/>
              <a:gdLst>
                <a:gd name="T0" fmla="*/ 160 w 239"/>
                <a:gd name="T1" fmla="*/ 132 h 239"/>
                <a:gd name="T2" fmla="*/ 160 w 239"/>
                <a:gd name="T3" fmla="*/ 132 h 239"/>
                <a:gd name="T4" fmla="*/ 129 w 239"/>
                <a:gd name="T5" fmla="*/ 122 h 239"/>
                <a:gd name="T6" fmla="*/ 119 w 239"/>
                <a:gd name="T7" fmla="*/ 112 h 239"/>
                <a:gd name="T8" fmla="*/ 107 w 239"/>
                <a:gd name="T9" fmla="*/ 79 h 239"/>
                <a:gd name="T10" fmla="*/ 107 w 239"/>
                <a:gd name="T11" fmla="*/ 79 h 239"/>
                <a:gd name="T12" fmla="*/ 160 w 239"/>
                <a:gd name="T13" fmla="*/ 26 h 239"/>
                <a:gd name="T14" fmla="*/ 160 w 239"/>
                <a:gd name="T15" fmla="*/ 26 h 239"/>
                <a:gd name="T16" fmla="*/ 213 w 239"/>
                <a:gd name="T17" fmla="*/ 79 h 239"/>
                <a:gd name="T18" fmla="*/ 160 w 239"/>
                <a:gd name="T19" fmla="*/ 132 h 239"/>
                <a:gd name="T20" fmla="*/ 160 w 239"/>
                <a:gd name="T21" fmla="*/ 0 h 239"/>
                <a:gd name="T22" fmla="*/ 160 w 239"/>
                <a:gd name="T23" fmla="*/ 0 h 239"/>
                <a:gd name="T24" fmla="*/ 160 w 239"/>
                <a:gd name="T25" fmla="*/ 0 h 239"/>
                <a:gd name="T26" fmla="*/ 80 w 239"/>
                <a:gd name="T27" fmla="*/ 79 h 239"/>
                <a:gd name="T28" fmla="*/ 94 w 239"/>
                <a:gd name="T29" fmla="*/ 125 h 239"/>
                <a:gd name="T30" fmla="*/ 77 w 239"/>
                <a:gd name="T31" fmla="*/ 142 h 239"/>
                <a:gd name="T32" fmla="*/ 4 w 239"/>
                <a:gd name="T33" fmla="*/ 216 h 239"/>
                <a:gd name="T34" fmla="*/ 0 w 239"/>
                <a:gd name="T35" fmla="*/ 226 h 239"/>
                <a:gd name="T36" fmla="*/ 4 w 239"/>
                <a:gd name="T37" fmla="*/ 235 h 239"/>
                <a:gd name="T38" fmla="*/ 13 w 239"/>
                <a:gd name="T39" fmla="*/ 239 h 239"/>
                <a:gd name="T40" fmla="*/ 23 w 239"/>
                <a:gd name="T41" fmla="*/ 235 h 239"/>
                <a:gd name="T42" fmla="*/ 96 w 239"/>
                <a:gd name="T43" fmla="*/ 161 h 239"/>
                <a:gd name="T44" fmla="*/ 113 w 239"/>
                <a:gd name="T45" fmla="*/ 144 h 239"/>
                <a:gd name="T46" fmla="*/ 160 w 239"/>
                <a:gd name="T47" fmla="*/ 159 h 239"/>
                <a:gd name="T48" fmla="*/ 239 w 239"/>
                <a:gd name="T49" fmla="*/ 79 h 239"/>
                <a:gd name="T50" fmla="*/ 160 w 239"/>
                <a:gd name="T5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239">
                  <a:moveTo>
                    <a:pt x="160" y="132"/>
                  </a:moveTo>
                  <a:lnTo>
                    <a:pt x="160" y="132"/>
                  </a:lnTo>
                  <a:cubicBezTo>
                    <a:pt x="148" y="132"/>
                    <a:pt x="137" y="128"/>
                    <a:pt x="129" y="122"/>
                  </a:cubicBezTo>
                  <a:cubicBezTo>
                    <a:pt x="125" y="119"/>
                    <a:pt x="122" y="115"/>
                    <a:pt x="119" y="112"/>
                  </a:cubicBezTo>
                  <a:cubicBezTo>
                    <a:pt x="111" y="103"/>
                    <a:pt x="107" y="91"/>
                    <a:pt x="107" y="79"/>
                  </a:cubicBezTo>
                  <a:lnTo>
                    <a:pt x="107" y="79"/>
                  </a:lnTo>
                  <a:cubicBezTo>
                    <a:pt x="107" y="50"/>
                    <a:pt x="131" y="26"/>
                    <a:pt x="160" y="26"/>
                  </a:cubicBezTo>
                  <a:lnTo>
                    <a:pt x="160" y="26"/>
                  </a:lnTo>
                  <a:cubicBezTo>
                    <a:pt x="189" y="26"/>
                    <a:pt x="213" y="50"/>
                    <a:pt x="213" y="79"/>
                  </a:cubicBezTo>
                  <a:cubicBezTo>
                    <a:pt x="212" y="108"/>
                    <a:pt x="189" y="132"/>
                    <a:pt x="160" y="132"/>
                  </a:cubicBezTo>
                  <a:close/>
                  <a:moveTo>
                    <a:pt x="160" y="0"/>
                  </a:moveTo>
                  <a:lnTo>
                    <a:pt x="160" y="0"/>
                  </a:lnTo>
                  <a:lnTo>
                    <a:pt x="160" y="0"/>
                  </a:lnTo>
                  <a:cubicBezTo>
                    <a:pt x="116" y="0"/>
                    <a:pt x="80" y="35"/>
                    <a:pt x="80" y="79"/>
                  </a:cubicBezTo>
                  <a:cubicBezTo>
                    <a:pt x="80" y="96"/>
                    <a:pt x="85" y="112"/>
                    <a:pt x="94" y="125"/>
                  </a:cubicBezTo>
                  <a:lnTo>
                    <a:pt x="77" y="142"/>
                  </a:lnTo>
                  <a:lnTo>
                    <a:pt x="4" y="216"/>
                  </a:lnTo>
                  <a:cubicBezTo>
                    <a:pt x="1" y="219"/>
                    <a:pt x="0" y="222"/>
                    <a:pt x="0" y="226"/>
                  </a:cubicBezTo>
                  <a:cubicBezTo>
                    <a:pt x="0" y="229"/>
                    <a:pt x="1" y="232"/>
                    <a:pt x="4" y="235"/>
                  </a:cubicBezTo>
                  <a:cubicBezTo>
                    <a:pt x="6" y="238"/>
                    <a:pt x="10" y="239"/>
                    <a:pt x="13" y="239"/>
                  </a:cubicBezTo>
                  <a:cubicBezTo>
                    <a:pt x="17" y="239"/>
                    <a:pt x="20" y="238"/>
                    <a:pt x="23" y="235"/>
                  </a:cubicBezTo>
                  <a:lnTo>
                    <a:pt x="96" y="161"/>
                  </a:lnTo>
                  <a:lnTo>
                    <a:pt x="113" y="144"/>
                  </a:lnTo>
                  <a:cubicBezTo>
                    <a:pt x="126" y="153"/>
                    <a:pt x="142" y="159"/>
                    <a:pt x="160" y="159"/>
                  </a:cubicBezTo>
                  <a:cubicBezTo>
                    <a:pt x="203" y="159"/>
                    <a:pt x="239" y="123"/>
                    <a:pt x="239" y="79"/>
                  </a:cubicBezTo>
                  <a:cubicBezTo>
                    <a:pt x="239" y="35"/>
                    <a:pt x="204" y="0"/>
                    <a:pt x="160" y="0"/>
                  </a:cubicBez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grpSp>
      <p:grpSp>
        <p:nvGrpSpPr>
          <p:cNvPr id="13" name="Group 12">
            <a:extLst>
              <a:ext uri="{FF2B5EF4-FFF2-40B4-BE49-F238E27FC236}">
                <a16:creationId xmlns:a16="http://schemas.microsoft.com/office/drawing/2014/main" id="{151D2637-55EC-EFDC-C78B-BB50B3EB7F6D}"/>
              </a:ext>
              <a:ext uri="{C183D7F6-B498-43B3-948B-1728B52AA6E4}">
                <adec:decorative xmlns:adec="http://schemas.microsoft.com/office/drawing/2017/decorative" val="1"/>
              </a:ext>
            </a:extLst>
          </p:cNvPr>
          <p:cNvGrpSpPr/>
          <p:nvPr/>
        </p:nvGrpSpPr>
        <p:grpSpPr>
          <a:xfrm>
            <a:off x="4086225" y="4607824"/>
            <a:ext cx="4019550" cy="1602476"/>
            <a:chOff x="3937000" y="4607824"/>
            <a:chExt cx="4019550" cy="1602476"/>
          </a:xfrm>
        </p:grpSpPr>
        <p:cxnSp>
          <p:nvCxnSpPr>
            <p:cNvPr id="11" name="Straight Connector 10">
              <a:extLst>
                <a:ext uri="{FF2B5EF4-FFF2-40B4-BE49-F238E27FC236}">
                  <a16:creationId xmlns:a16="http://schemas.microsoft.com/office/drawing/2014/main" id="{0E1ECFD5-90C2-3983-2559-62749CF7E7B3}"/>
                </a:ext>
              </a:extLst>
            </p:cNvPr>
            <p:cNvCxnSpPr/>
            <p:nvPr/>
          </p:nvCxnSpPr>
          <p:spPr>
            <a:xfrm>
              <a:off x="3937000" y="4607824"/>
              <a:ext cx="0" cy="1602476"/>
            </a:xfrm>
            <a:prstGeom prst="line">
              <a:avLst/>
            </a:prstGeom>
            <a:ln>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16CF7D4-EDCE-1F52-C538-AE5A8660F7D6}"/>
                </a:ext>
              </a:extLst>
            </p:cNvPr>
            <p:cNvCxnSpPr/>
            <p:nvPr/>
          </p:nvCxnSpPr>
          <p:spPr>
            <a:xfrm>
              <a:off x="7956550" y="4607824"/>
              <a:ext cx="0" cy="1602476"/>
            </a:xfrm>
            <a:prstGeom prst="line">
              <a:avLst/>
            </a:prstGeom>
            <a:ln>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518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Rectangle 253">
            <a:extLst>
              <a:ext uri="{FF2B5EF4-FFF2-40B4-BE49-F238E27FC236}">
                <a16:creationId xmlns:a16="http://schemas.microsoft.com/office/drawing/2014/main" id="{01113161-A714-E620-AD8E-2B749092C9A7}"/>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11" name="Title 10">
            <a:extLst>
              <a:ext uri="{FF2B5EF4-FFF2-40B4-BE49-F238E27FC236}">
                <a16:creationId xmlns:a16="http://schemas.microsoft.com/office/drawing/2014/main" id="{91931167-FD16-B568-1E91-219004B3210A}"/>
              </a:ext>
            </a:extLst>
          </p:cNvPr>
          <p:cNvSpPr>
            <a:spLocks noGrp="1"/>
          </p:cNvSpPr>
          <p:nvPr>
            <p:ph type="title"/>
          </p:nvPr>
        </p:nvSpPr>
        <p:spPr>
          <a:xfrm>
            <a:off x="574816" y="510988"/>
            <a:ext cx="5521184" cy="430887"/>
          </a:xfrm>
        </p:spPr>
        <p:txBody>
          <a:bodyPr/>
          <a:lstStyle/>
          <a:p>
            <a:r>
              <a:rPr lang="en-US" noProof="0"/>
              <a:t>Protect sensitive information across your data estate</a:t>
            </a:r>
            <a:endParaRPr lang="en-US"/>
          </a:p>
        </p:txBody>
      </p:sp>
      <p:sp>
        <p:nvSpPr>
          <p:cNvPr id="2" name="Text Placeholder 1">
            <a:extLst>
              <a:ext uri="{FF2B5EF4-FFF2-40B4-BE49-F238E27FC236}">
                <a16:creationId xmlns:a16="http://schemas.microsoft.com/office/drawing/2014/main" id="{5E70E3BC-2778-65C8-5865-BC728DCA0065}"/>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grpSp>
        <p:nvGrpSpPr>
          <p:cNvPr id="4" name="Group 3">
            <a:extLst>
              <a:ext uri="{FF2B5EF4-FFF2-40B4-BE49-F238E27FC236}">
                <a16:creationId xmlns:a16="http://schemas.microsoft.com/office/drawing/2014/main" id="{1AF343DB-5331-F923-397B-42AC731421ED}"/>
              </a:ext>
              <a:ext uri="{C183D7F6-B498-43B3-948B-1728B52AA6E4}">
                <adec:decorative xmlns:adec="http://schemas.microsoft.com/office/drawing/2017/decorative" val="1"/>
              </a:ext>
            </a:extLst>
          </p:cNvPr>
          <p:cNvGrpSpPr/>
          <p:nvPr/>
        </p:nvGrpSpPr>
        <p:grpSpPr>
          <a:xfrm>
            <a:off x="6566803" y="1567134"/>
            <a:ext cx="5945717" cy="4601015"/>
            <a:chOff x="6566803" y="1567134"/>
            <a:chExt cx="5945717" cy="4601015"/>
          </a:xfrm>
        </p:grpSpPr>
        <p:sp>
          <p:nvSpPr>
            <p:cNvPr id="102" name="TextBox 101">
              <a:extLst>
                <a:ext uri="{FF2B5EF4-FFF2-40B4-BE49-F238E27FC236}">
                  <a16:creationId xmlns:a16="http://schemas.microsoft.com/office/drawing/2014/main" id="{BB8C88E3-8AF9-92C1-C1AB-BDADB4F31A6A}"/>
                </a:ext>
              </a:extLst>
            </p:cNvPr>
            <p:cNvSpPr txBox="1"/>
            <p:nvPr/>
          </p:nvSpPr>
          <p:spPr>
            <a:xfrm>
              <a:off x="9093788" y="5796393"/>
              <a:ext cx="2043119" cy="192123"/>
            </a:xfrm>
            <a:prstGeom prst="rect">
              <a:avLst/>
            </a:prstGeom>
            <a:noFill/>
          </p:spPr>
          <p:txBody>
            <a:bodyPr wrap="square" lIns="89642" tIns="0" rIns="0" bIns="0" rtlCol="0" anchor="ctr" anchorCtr="0">
              <a:sp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kumimoji="0" lang="en-US" sz="1372" b="1" i="0" u="none" strike="noStrike" kern="120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Segoe UI Semilight" panose="020B0402040204020203" pitchFamily="34" charset="0"/>
                </a:rPr>
                <a:t>On-premises</a:t>
              </a:r>
            </a:p>
          </p:txBody>
        </p:sp>
        <p:grpSp>
          <p:nvGrpSpPr>
            <p:cNvPr id="3" name="Group 2">
              <a:extLst>
                <a:ext uri="{FF2B5EF4-FFF2-40B4-BE49-F238E27FC236}">
                  <a16:creationId xmlns:a16="http://schemas.microsoft.com/office/drawing/2014/main" id="{11A25E85-470F-47AB-1963-A10A8E533D79}"/>
                </a:ext>
              </a:extLst>
            </p:cNvPr>
            <p:cNvGrpSpPr/>
            <p:nvPr/>
          </p:nvGrpSpPr>
          <p:grpSpPr>
            <a:xfrm>
              <a:off x="6566803" y="1567134"/>
              <a:ext cx="5945717" cy="4601015"/>
              <a:chOff x="6566803" y="1567134"/>
              <a:chExt cx="5945717" cy="4601015"/>
            </a:xfrm>
          </p:grpSpPr>
          <p:grpSp>
            <p:nvGrpSpPr>
              <p:cNvPr id="252" name="Group 251">
                <a:extLst>
                  <a:ext uri="{FF2B5EF4-FFF2-40B4-BE49-F238E27FC236}">
                    <a16:creationId xmlns:a16="http://schemas.microsoft.com/office/drawing/2014/main" id="{1676B44C-3504-EBCD-DFE1-54A031F28AC6}"/>
                  </a:ext>
                </a:extLst>
              </p:cNvPr>
              <p:cNvGrpSpPr/>
              <p:nvPr/>
            </p:nvGrpSpPr>
            <p:grpSpPr>
              <a:xfrm>
                <a:off x="8997070" y="3164859"/>
                <a:ext cx="3515450" cy="1480359"/>
                <a:chOff x="9288764" y="2998200"/>
                <a:chExt cx="3515450" cy="1480359"/>
              </a:xfrm>
            </p:grpSpPr>
            <p:grpSp>
              <p:nvGrpSpPr>
                <p:cNvPr id="229" name="Group 228">
                  <a:extLst>
                    <a:ext uri="{FF2B5EF4-FFF2-40B4-BE49-F238E27FC236}">
                      <a16:creationId xmlns:a16="http://schemas.microsoft.com/office/drawing/2014/main" id="{E44128CE-99CC-0460-F825-0E1DFF350EB6}"/>
                    </a:ext>
                  </a:extLst>
                </p:cNvPr>
                <p:cNvGrpSpPr/>
                <p:nvPr/>
              </p:nvGrpSpPr>
              <p:grpSpPr>
                <a:xfrm>
                  <a:off x="9591744" y="3029279"/>
                  <a:ext cx="2269534" cy="869977"/>
                  <a:chOff x="6113324" y="3163812"/>
                  <a:chExt cx="2353952" cy="887422"/>
                </a:xfrm>
              </p:grpSpPr>
              <p:grpSp>
                <p:nvGrpSpPr>
                  <p:cNvPr id="242" name="Group 241">
                    <a:extLst>
                      <a:ext uri="{FF2B5EF4-FFF2-40B4-BE49-F238E27FC236}">
                        <a16:creationId xmlns:a16="http://schemas.microsoft.com/office/drawing/2014/main" id="{705BC35F-365F-8781-6F24-50D7BD6F8EEF}"/>
                      </a:ext>
                      <a:ext uri="{C183D7F6-B498-43B3-948B-1728B52AA6E4}">
                        <adec:decorative xmlns:adec="http://schemas.microsoft.com/office/drawing/2017/decorative" val="1"/>
                      </a:ext>
                    </a:extLst>
                  </p:cNvPr>
                  <p:cNvGrpSpPr/>
                  <p:nvPr/>
                </p:nvGrpSpPr>
                <p:grpSpPr>
                  <a:xfrm>
                    <a:off x="6113324" y="3271514"/>
                    <a:ext cx="2353952" cy="779720"/>
                    <a:chOff x="6808757" y="3064607"/>
                    <a:chExt cx="2421680" cy="785197"/>
                  </a:xfrm>
                  <a:solidFill>
                    <a:schemeClr val="accent3">
                      <a:lumMod val="40000"/>
                      <a:lumOff val="60000"/>
                    </a:schemeClr>
                  </a:solidFill>
                </p:grpSpPr>
                <p:pic>
                  <p:nvPicPr>
                    <p:cNvPr id="249" name="data2" descr="data">
                      <a:extLst>
                        <a:ext uri="{FF2B5EF4-FFF2-40B4-BE49-F238E27FC236}">
                          <a16:creationId xmlns:a16="http://schemas.microsoft.com/office/drawing/2014/main" id="{AF97D66B-B483-0D8B-555F-8AA2CEAE88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08757" y="3064608"/>
                      <a:ext cx="785195" cy="785196"/>
                    </a:xfrm>
                    <a:prstGeom prst="rect">
                      <a:avLst/>
                    </a:prstGeom>
                  </p:spPr>
                </p:pic>
                <p:pic>
                  <p:nvPicPr>
                    <p:cNvPr id="250" name="data2" descr="data">
                      <a:extLst>
                        <a:ext uri="{FF2B5EF4-FFF2-40B4-BE49-F238E27FC236}">
                          <a16:creationId xmlns:a16="http://schemas.microsoft.com/office/drawing/2014/main" id="{62290DBF-D096-3B6F-D5D5-5C350D701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6999" y="3064607"/>
                      <a:ext cx="785195" cy="785196"/>
                    </a:xfrm>
                    <a:prstGeom prst="rect">
                      <a:avLst/>
                    </a:prstGeom>
                  </p:spPr>
                </p:pic>
                <p:pic>
                  <p:nvPicPr>
                    <p:cNvPr id="251" name="data2" descr="data">
                      <a:extLst>
                        <a:ext uri="{FF2B5EF4-FFF2-40B4-BE49-F238E27FC236}">
                          <a16:creationId xmlns:a16="http://schemas.microsoft.com/office/drawing/2014/main" id="{646D0FFE-4F89-9673-49C0-CBC42A2B4D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45242" y="3064607"/>
                      <a:ext cx="785195" cy="785196"/>
                    </a:xfrm>
                    <a:prstGeom prst="rect">
                      <a:avLst/>
                    </a:prstGeom>
                  </p:spPr>
                </p:pic>
              </p:grpSp>
              <p:grpSp>
                <p:nvGrpSpPr>
                  <p:cNvPr id="243" name="Group 242">
                    <a:extLst>
                      <a:ext uri="{FF2B5EF4-FFF2-40B4-BE49-F238E27FC236}">
                        <a16:creationId xmlns:a16="http://schemas.microsoft.com/office/drawing/2014/main" id="{240106C1-F0B6-83B6-1337-E21CD57C8E29}"/>
                      </a:ext>
                    </a:extLst>
                  </p:cNvPr>
                  <p:cNvGrpSpPr/>
                  <p:nvPr/>
                </p:nvGrpSpPr>
                <p:grpSpPr>
                  <a:xfrm>
                    <a:off x="6452820" y="3163812"/>
                    <a:ext cx="1092547" cy="807031"/>
                    <a:chOff x="6452820" y="3163812"/>
                    <a:chExt cx="1092547" cy="807031"/>
                  </a:xfrm>
                </p:grpSpPr>
                <p:sp>
                  <p:nvSpPr>
                    <p:cNvPr id="244" name="Rectangle 243">
                      <a:extLst>
                        <a:ext uri="{FF2B5EF4-FFF2-40B4-BE49-F238E27FC236}">
                          <a16:creationId xmlns:a16="http://schemas.microsoft.com/office/drawing/2014/main" id="{08D439FF-9EEF-1B55-0574-6E6E46D17A05}"/>
                        </a:ext>
                      </a:extLst>
                    </p:cNvPr>
                    <p:cNvSpPr/>
                    <p:nvPr/>
                  </p:nvSpPr>
                  <p:spPr bwMode="auto">
                    <a:xfrm flipH="1">
                      <a:off x="6846394" y="3163812"/>
                      <a:ext cx="112542" cy="219364"/>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5" name="Rectangle 244">
                      <a:extLst>
                        <a:ext uri="{FF2B5EF4-FFF2-40B4-BE49-F238E27FC236}">
                          <a16:creationId xmlns:a16="http://schemas.microsoft.com/office/drawing/2014/main" id="{17462144-105A-419E-4062-ECD514C2E2D1}"/>
                        </a:ext>
                      </a:extLst>
                    </p:cNvPr>
                    <p:cNvSpPr/>
                    <p:nvPr/>
                  </p:nvSpPr>
                  <p:spPr bwMode="auto">
                    <a:xfrm flipH="1">
                      <a:off x="7240301" y="3739275"/>
                      <a:ext cx="305066" cy="223046"/>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6" name="Rectangle 245">
                      <a:extLst>
                        <a:ext uri="{FF2B5EF4-FFF2-40B4-BE49-F238E27FC236}">
                          <a16:creationId xmlns:a16="http://schemas.microsoft.com/office/drawing/2014/main" id="{26B91753-C64F-F272-6DC4-6CFE02ED3DFF}"/>
                        </a:ext>
                      </a:extLst>
                    </p:cNvPr>
                    <p:cNvSpPr/>
                    <p:nvPr/>
                  </p:nvSpPr>
                  <p:spPr bwMode="auto">
                    <a:xfrm flipH="1">
                      <a:off x="6452820" y="3746340"/>
                      <a:ext cx="283307" cy="215982"/>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7" name="mail">
                      <a:extLst>
                        <a:ext uri="{FF2B5EF4-FFF2-40B4-BE49-F238E27FC236}">
                          <a16:creationId xmlns:a16="http://schemas.microsoft.com/office/drawing/2014/main" id="{D0C9EF62-66FD-AADA-8A87-7E9E8C502106}"/>
                        </a:ext>
                      </a:extLst>
                    </p:cNvPr>
                    <p:cNvSpPr>
                      <a:spLocks noChangeAspect="1" noEditPoints="1"/>
                    </p:cNvSpPr>
                    <p:nvPr/>
                  </p:nvSpPr>
                  <p:spPr bwMode="auto">
                    <a:xfrm>
                      <a:off x="7283231" y="3790838"/>
                      <a:ext cx="226054" cy="135633"/>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2700"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65"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48" name="speech_2">
                      <a:extLst>
                        <a:ext uri="{FF2B5EF4-FFF2-40B4-BE49-F238E27FC236}">
                          <a16:creationId xmlns:a16="http://schemas.microsoft.com/office/drawing/2014/main" id="{9A519DCF-0B30-5D26-631B-49FD2EF04BC8}"/>
                        </a:ext>
                      </a:extLst>
                    </p:cNvPr>
                    <p:cNvSpPr>
                      <a:spLocks noChangeAspect="1" noEditPoints="1"/>
                    </p:cNvSpPr>
                    <p:nvPr/>
                  </p:nvSpPr>
                  <p:spPr bwMode="auto">
                    <a:xfrm>
                      <a:off x="6491061" y="3787816"/>
                      <a:ext cx="206026" cy="183027"/>
                    </a:xfrm>
                    <a:custGeom>
                      <a:avLst/>
                      <a:gdLst>
                        <a:gd name="T0" fmla="*/ 122 w 215"/>
                        <a:gd name="T1" fmla="*/ 145 h 191"/>
                        <a:gd name="T2" fmla="*/ 76 w 215"/>
                        <a:gd name="T3" fmla="*/ 145 h 191"/>
                        <a:gd name="T4" fmla="*/ 31 w 215"/>
                        <a:gd name="T5" fmla="*/ 191 h 191"/>
                        <a:gd name="T6" fmla="*/ 31 w 215"/>
                        <a:gd name="T7" fmla="*/ 145 h 191"/>
                        <a:gd name="T8" fmla="*/ 0 w 215"/>
                        <a:gd name="T9" fmla="*/ 145 h 191"/>
                        <a:gd name="T10" fmla="*/ 0 w 215"/>
                        <a:gd name="T11" fmla="*/ 0 h 191"/>
                        <a:gd name="T12" fmla="*/ 215 w 215"/>
                        <a:gd name="T13" fmla="*/ 0 h 191"/>
                        <a:gd name="T14" fmla="*/ 215 w 215"/>
                        <a:gd name="T15" fmla="*/ 120 h 191"/>
                        <a:gd name="T16" fmla="*/ 122 w 215"/>
                        <a:gd name="T17" fmla="*/ 145 h 191"/>
                        <a:gd name="T18" fmla="*/ 122 w 215"/>
                        <a:gd name="T19" fmla="*/ 145 h 191"/>
                        <a:gd name="T20" fmla="*/ 122 w 215"/>
                        <a:gd name="T21" fmla="*/ 145 h 191"/>
                        <a:gd name="T22" fmla="*/ 215 w 215"/>
                        <a:gd name="T23" fmla="*/ 145 h 191"/>
                        <a:gd name="T24" fmla="*/ 215 w 215"/>
                        <a:gd name="T25"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5" h="191">
                          <a:moveTo>
                            <a:pt x="122" y="145"/>
                          </a:moveTo>
                          <a:lnTo>
                            <a:pt x="76" y="145"/>
                          </a:lnTo>
                          <a:lnTo>
                            <a:pt x="31" y="191"/>
                          </a:lnTo>
                          <a:lnTo>
                            <a:pt x="31" y="145"/>
                          </a:lnTo>
                          <a:lnTo>
                            <a:pt x="0" y="145"/>
                          </a:lnTo>
                          <a:lnTo>
                            <a:pt x="0" y="0"/>
                          </a:lnTo>
                          <a:lnTo>
                            <a:pt x="215" y="0"/>
                          </a:lnTo>
                          <a:lnTo>
                            <a:pt x="215" y="120"/>
                          </a:lnTo>
                          <a:moveTo>
                            <a:pt x="122" y="145"/>
                          </a:moveTo>
                          <a:lnTo>
                            <a:pt x="122" y="145"/>
                          </a:lnTo>
                          <a:moveTo>
                            <a:pt x="122" y="145"/>
                          </a:moveTo>
                          <a:lnTo>
                            <a:pt x="215" y="145"/>
                          </a:lnTo>
                          <a:lnTo>
                            <a:pt x="215" y="120"/>
                          </a:lnTo>
                        </a:path>
                      </a:pathLst>
                    </a:custGeom>
                    <a:noFill/>
                    <a:ln w="12700"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65"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grpSp>
              <p:nvGrpSpPr>
                <p:cNvPr id="230" name="Group 229">
                  <a:extLst>
                    <a:ext uri="{FF2B5EF4-FFF2-40B4-BE49-F238E27FC236}">
                      <a16:creationId xmlns:a16="http://schemas.microsoft.com/office/drawing/2014/main" id="{F50AAB72-49B8-17BF-4963-9A66A3DE3CD8}"/>
                    </a:ext>
                  </a:extLst>
                </p:cNvPr>
                <p:cNvGrpSpPr/>
                <p:nvPr/>
              </p:nvGrpSpPr>
              <p:grpSpPr>
                <a:xfrm>
                  <a:off x="11319963" y="2998200"/>
                  <a:ext cx="1484251" cy="1480359"/>
                  <a:chOff x="7834397" y="3132109"/>
                  <a:chExt cx="1539460" cy="1510044"/>
                </a:xfrm>
              </p:grpSpPr>
              <p:sp>
                <p:nvSpPr>
                  <p:cNvPr id="233" name="Freeform 7">
                    <a:extLst>
                      <a:ext uri="{FF2B5EF4-FFF2-40B4-BE49-F238E27FC236}">
                        <a16:creationId xmlns:a16="http://schemas.microsoft.com/office/drawing/2014/main" id="{81237EA8-98A2-1166-104C-1F02DFA7AC68}"/>
                      </a:ext>
                    </a:extLst>
                  </p:cNvPr>
                  <p:cNvSpPr>
                    <a:spLocks/>
                  </p:cNvSpPr>
                  <p:nvPr/>
                </p:nvSpPr>
                <p:spPr bwMode="auto">
                  <a:xfrm flipH="1">
                    <a:off x="7867767" y="3156493"/>
                    <a:ext cx="939746" cy="960041"/>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4" name="Freeform: Shape 233">
                    <a:extLst>
                      <a:ext uri="{FF2B5EF4-FFF2-40B4-BE49-F238E27FC236}">
                        <a16:creationId xmlns:a16="http://schemas.microsoft.com/office/drawing/2014/main" id="{6EDDD4F7-DC68-E55C-E960-E74476FED674}"/>
                      </a:ext>
                    </a:extLst>
                  </p:cNvPr>
                  <p:cNvSpPr/>
                  <p:nvPr/>
                </p:nvSpPr>
                <p:spPr>
                  <a:xfrm>
                    <a:off x="8437577" y="3168009"/>
                    <a:ext cx="170408" cy="127307"/>
                  </a:xfrm>
                  <a:custGeom>
                    <a:avLst/>
                    <a:gdLst>
                      <a:gd name="connsiteX0" fmla="*/ 0 w 309089"/>
                      <a:gd name="connsiteY0" fmla="*/ 0 h 226029"/>
                      <a:gd name="connsiteX1" fmla="*/ 46544 w 309089"/>
                      <a:gd name="connsiteY1" fmla="*/ 4410 h 226029"/>
                      <a:gd name="connsiteX2" fmla="*/ 102604 w 309089"/>
                      <a:gd name="connsiteY2" fmla="*/ 21417 h 226029"/>
                      <a:gd name="connsiteX3" fmla="*/ 102604 w 309089"/>
                      <a:gd name="connsiteY3" fmla="*/ 56184 h 226029"/>
                      <a:gd name="connsiteX4" fmla="*/ 168678 w 309089"/>
                      <a:gd name="connsiteY4" fmla="*/ 123038 h 226029"/>
                      <a:gd name="connsiteX5" fmla="*/ 225301 w 309089"/>
                      <a:gd name="connsiteY5" fmla="*/ 83192 h 226029"/>
                      <a:gd name="connsiteX6" fmla="*/ 226732 w 309089"/>
                      <a:gd name="connsiteY6" fmla="*/ 76696 h 226029"/>
                      <a:gd name="connsiteX7" fmla="*/ 251264 w 309089"/>
                      <a:gd name="connsiteY7" fmla="*/ 90009 h 226029"/>
                      <a:gd name="connsiteX8" fmla="*/ 309089 w 309089"/>
                      <a:gd name="connsiteY8" fmla="*/ 139161 h 226029"/>
                      <a:gd name="connsiteX9" fmla="*/ 284256 w 309089"/>
                      <a:gd name="connsiteY9" fmla="*/ 175649 h 226029"/>
                      <a:gd name="connsiteX10" fmla="*/ 164791 w 309089"/>
                      <a:gd name="connsiteY10" fmla="*/ 226029 h 226029"/>
                      <a:gd name="connsiteX11" fmla="*/ 0 w 309089"/>
                      <a:gd name="connsiteY11" fmla="*/ 56184 h 22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089" h="226029">
                        <a:moveTo>
                          <a:pt x="0" y="0"/>
                        </a:moveTo>
                        <a:lnTo>
                          <a:pt x="46544" y="4410"/>
                        </a:lnTo>
                        <a:lnTo>
                          <a:pt x="102604" y="21417"/>
                        </a:lnTo>
                        <a:lnTo>
                          <a:pt x="102604" y="56184"/>
                        </a:lnTo>
                        <a:cubicBezTo>
                          <a:pt x="102604" y="90000"/>
                          <a:pt x="132142" y="119927"/>
                          <a:pt x="168678" y="123038"/>
                        </a:cubicBezTo>
                        <a:cubicBezTo>
                          <a:pt x="189083" y="123038"/>
                          <a:pt x="214078" y="107515"/>
                          <a:pt x="225301" y="83192"/>
                        </a:cubicBezTo>
                        <a:lnTo>
                          <a:pt x="226732" y="76696"/>
                        </a:lnTo>
                        <a:lnTo>
                          <a:pt x="251264" y="90009"/>
                        </a:lnTo>
                        <a:lnTo>
                          <a:pt x="309089" y="139161"/>
                        </a:lnTo>
                        <a:lnTo>
                          <a:pt x="284256" y="175649"/>
                        </a:lnTo>
                        <a:cubicBezTo>
                          <a:pt x="253309" y="206596"/>
                          <a:pt x="210847" y="226029"/>
                          <a:pt x="164791" y="226029"/>
                        </a:cubicBezTo>
                        <a:cubicBezTo>
                          <a:pt x="70347" y="218257"/>
                          <a:pt x="0" y="143636"/>
                          <a:pt x="0" y="56184"/>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5" name="Freeform: Shape 234">
                    <a:extLst>
                      <a:ext uri="{FF2B5EF4-FFF2-40B4-BE49-F238E27FC236}">
                        <a16:creationId xmlns:a16="http://schemas.microsoft.com/office/drawing/2014/main" id="{5A154A66-E274-8171-2FD1-06D335A53B66}"/>
                      </a:ext>
                    </a:extLst>
                  </p:cNvPr>
                  <p:cNvSpPr/>
                  <p:nvPr/>
                </p:nvSpPr>
                <p:spPr>
                  <a:xfrm>
                    <a:off x="8173137" y="3163811"/>
                    <a:ext cx="63853" cy="126597"/>
                  </a:xfrm>
                  <a:custGeom>
                    <a:avLst/>
                    <a:gdLst>
                      <a:gd name="connsiteX0" fmla="*/ 115819 w 115819"/>
                      <a:gd name="connsiteY0" fmla="*/ 0 h 224771"/>
                      <a:gd name="connsiteX1" fmla="*/ 115819 w 115819"/>
                      <a:gd name="connsiteY1" fmla="*/ 166471 h 224771"/>
                      <a:gd name="connsiteX2" fmla="*/ 57909 w 115819"/>
                      <a:gd name="connsiteY2" fmla="*/ 224771 h 224771"/>
                      <a:gd name="connsiteX3" fmla="*/ 0 w 115819"/>
                      <a:gd name="connsiteY3" fmla="*/ 166859 h 224771"/>
                      <a:gd name="connsiteX4" fmla="*/ 0 w 115819"/>
                      <a:gd name="connsiteY4" fmla="*/ 32060 h 224771"/>
                      <a:gd name="connsiteX5" fmla="*/ 102127 w 115819"/>
                      <a:gd name="connsiteY5" fmla="*/ 1251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819" h="224771">
                        <a:moveTo>
                          <a:pt x="115819" y="0"/>
                        </a:moveTo>
                        <a:lnTo>
                          <a:pt x="115819" y="166471"/>
                        </a:lnTo>
                        <a:cubicBezTo>
                          <a:pt x="115819" y="198732"/>
                          <a:pt x="89778" y="224771"/>
                          <a:pt x="57909" y="224771"/>
                        </a:cubicBezTo>
                        <a:cubicBezTo>
                          <a:pt x="26040" y="224771"/>
                          <a:pt x="0" y="198732"/>
                          <a:pt x="0" y="166859"/>
                        </a:cubicBezTo>
                        <a:lnTo>
                          <a:pt x="0" y="32060"/>
                        </a:lnTo>
                        <a:lnTo>
                          <a:pt x="102127" y="1251"/>
                        </a:ln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6" name="Freeform: Shape 235">
                    <a:extLst>
                      <a:ext uri="{FF2B5EF4-FFF2-40B4-BE49-F238E27FC236}">
                        <a16:creationId xmlns:a16="http://schemas.microsoft.com/office/drawing/2014/main" id="{8D9A96F0-A4B7-37A4-D560-316CC0B56238}"/>
                      </a:ext>
                    </a:extLst>
                  </p:cNvPr>
                  <p:cNvSpPr/>
                  <p:nvPr/>
                </p:nvSpPr>
                <p:spPr>
                  <a:xfrm>
                    <a:off x="8432656" y="3984527"/>
                    <a:ext cx="165923" cy="119052"/>
                  </a:xfrm>
                  <a:custGeom>
                    <a:avLst/>
                    <a:gdLst>
                      <a:gd name="connsiteX0" fmla="*/ 164791 w 300950"/>
                      <a:gd name="connsiteY0" fmla="*/ 0 h 211372"/>
                      <a:gd name="connsiteX1" fmla="*/ 279544 w 300950"/>
                      <a:gd name="connsiteY1" fmla="*/ 46590 h 211372"/>
                      <a:gd name="connsiteX2" fmla="*/ 300950 w 300950"/>
                      <a:gd name="connsiteY2" fmla="*/ 75756 h 211372"/>
                      <a:gd name="connsiteX3" fmla="*/ 251264 w 300950"/>
                      <a:gd name="connsiteY3" fmla="*/ 117989 h 211372"/>
                      <a:gd name="connsiteX4" fmla="*/ 219605 w 300950"/>
                      <a:gd name="connsiteY4" fmla="*/ 135170 h 211372"/>
                      <a:gd name="connsiteX5" fmla="*/ 209488 w 300950"/>
                      <a:gd name="connsiteY5" fmla="*/ 121797 h 211372"/>
                      <a:gd name="connsiteX6" fmla="*/ 164403 w 300950"/>
                      <a:gd name="connsiteY6" fmla="*/ 102996 h 211372"/>
                      <a:gd name="connsiteX7" fmla="*/ 102604 w 300950"/>
                      <a:gd name="connsiteY7" fmla="*/ 164791 h 211372"/>
                      <a:gd name="connsiteX8" fmla="*/ 102604 w 300950"/>
                      <a:gd name="connsiteY8" fmla="*/ 187716 h 211372"/>
                      <a:gd name="connsiteX9" fmla="*/ 46544 w 300950"/>
                      <a:gd name="connsiteY9" fmla="*/ 205983 h 211372"/>
                      <a:gd name="connsiteX10" fmla="*/ 0 w 300950"/>
                      <a:gd name="connsiteY10" fmla="*/ 211372 h 211372"/>
                      <a:gd name="connsiteX11" fmla="*/ 0 w 300950"/>
                      <a:gd name="connsiteY11" fmla="*/ 164791 h 211372"/>
                      <a:gd name="connsiteX12" fmla="*/ 164791 w 300950"/>
                      <a:gd name="connsiteY12" fmla="*/ 0 h 21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950" h="211372">
                        <a:moveTo>
                          <a:pt x="164791" y="0"/>
                        </a:moveTo>
                        <a:cubicBezTo>
                          <a:pt x="208515" y="0"/>
                          <a:pt x="249033" y="17684"/>
                          <a:pt x="279544" y="46590"/>
                        </a:cubicBezTo>
                        <a:lnTo>
                          <a:pt x="300950" y="75756"/>
                        </a:lnTo>
                        <a:lnTo>
                          <a:pt x="251264" y="117989"/>
                        </a:lnTo>
                        <a:lnTo>
                          <a:pt x="219605" y="135170"/>
                        </a:lnTo>
                        <a:lnTo>
                          <a:pt x="209488" y="121797"/>
                        </a:lnTo>
                        <a:cubicBezTo>
                          <a:pt x="197342" y="110381"/>
                          <a:pt x="181309" y="102996"/>
                          <a:pt x="164403" y="102996"/>
                        </a:cubicBezTo>
                        <a:cubicBezTo>
                          <a:pt x="130979" y="102996"/>
                          <a:pt x="102604" y="131367"/>
                          <a:pt x="102604" y="164791"/>
                        </a:cubicBezTo>
                        <a:lnTo>
                          <a:pt x="102604" y="187716"/>
                        </a:lnTo>
                        <a:lnTo>
                          <a:pt x="46544" y="205983"/>
                        </a:lnTo>
                        <a:lnTo>
                          <a:pt x="0" y="211372"/>
                        </a:lnTo>
                        <a:lnTo>
                          <a:pt x="0" y="164791"/>
                        </a:lnTo>
                        <a:cubicBezTo>
                          <a:pt x="0" y="73845"/>
                          <a:pt x="73845" y="0"/>
                          <a:pt x="164791"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43301943-2138-76DD-D45B-0EE5F66EC757}"/>
                      </a:ext>
                    </a:extLst>
                  </p:cNvPr>
                  <p:cNvSpPr/>
                  <p:nvPr/>
                </p:nvSpPr>
                <p:spPr>
                  <a:xfrm>
                    <a:off x="8173137" y="3988627"/>
                    <a:ext cx="63853" cy="114948"/>
                  </a:xfrm>
                  <a:custGeom>
                    <a:avLst/>
                    <a:gdLst>
                      <a:gd name="connsiteX0" fmla="*/ 57909 w 115819"/>
                      <a:gd name="connsiteY0" fmla="*/ 0 h 204087"/>
                      <a:gd name="connsiteX1" fmla="*/ 115819 w 115819"/>
                      <a:gd name="connsiteY1" fmla="*/ 57913 h 204087"/>
                      <a:gd name="connsiteX2" fmla="*/ 115819 w 115819"/>
                      <a:gd name="connsiteY2" fmla="*/ 204087 h 204087"/>
                      <a:gd name="connsiteX3" fmla="*/ 102127 w 115819"/>
                      <a:gd name="connsiteY3" fmla="*/ 202558 h 204087"/>
                      <a:gd name="connsiteX4" fmla="*/ 0 w 115819"/>
                      <a:gd name="connsiteY4" fmla="*/ 169467 h 204087"/>
                      <a:gd name="connsiteX5" fmla="*/ 0 w 115819"/>
                      <a:gd name="connsiteY5" fmla="*/ 57913 h 204087"/>
                      <a:gd name="connsiteX6" fmla="*/ 57909 w 115819"/>
                      <a:gd name="connsiteY6" fmla="*/ 0 h 2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19" h="204087">
                        <a:moveTo>
                          <a:pt x="57909" y="0"/>
                        </a:moveTo>
                        <a:cubicBezTo>
                          <a:pt x="89778" y="0"/>
                          <a:pt x="115819" y="26040"/>
                          <a:pt x="115819" y="57913"/>
                        </a:cubicBezTo>
                        <a:lnTo>
                          <a:pt x="115819" y="204087"/>
                        </a:lnTo>
                        <a:lnTo>
                          <a:pt x="102127" y="202558"/>
                        </a:lnTo>
                        <a:lnTo>
                          <a:pt x="0" y="169467"/>
                        </a:lnTo>
                        <a:lnTo>
                          <a:pt x="0" y="57913"/>
                        </a:lnTo>
                        <a:cubicBezTo>
                          <a:pt x="0" y="26040"/>
                          <a:pt x="26040" y="0"/>
                          <a:pt x="57909"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8" name="Freeform: Shape 237">
                    <a:extLst>
                      <a:ext uri="{FF2B5EF4-FFF2-40B4-BE49-F238E27FC236}">
                        <a16:creationId xmlns:a16="http://schemas.microsoft.com/office/drawing/2014/main" id="{4858F31A-D577-613C-45F5-667EC527324C}"/>
                      </a:ext>
                    </a:extLst>
                  </p:cNvPr>
                  <p:cNvSpPr/>
                  <p:nvPr/>
                </p:nvSpPr>
                <p:spPr>
                  <a:xfrm>
                    <a:off x="8653318" y="3512392"/>
                    <a:ext cx="50891" cy="259951"/>
                  </a:xfrm>
                  <a:custGeom>
                    <a:avLst/>
                    <a:gdLst>
                      <a:gd name="connsiteX0" fmla="*/ 64031 w 102065"/>
                      <a:gd name="connsiteY0" fmla="*/ 0 h 510328"/>
                      <a:gd name="connsiteX1" fmla="*/ 128067 w 102065"/>
                      <a:gd name="connsiteY1" fmla="*/ 64036 h 510328"/>
                      <a:gd name="connsiteX2" fmla="*/ 128067 w 102065"/>
                      <a:gd name="connsiteY2" fmla="*/ 452100 h 510328"/>
                      <a:gd name="connsiteX3" fmla="*/ 64031 w 102065"/>
                      <a:gd name="connsiteY3" fmla="*/ 516131 h 510328"/>
                      <a:gd name="connsiteX4" fmla="*/ 0 w 102065"/>
                      <a:gd name="connsiteY4" fmla="*/ 452100 h 510328"/>
                      <a:gd name="connsiteX5" fmla="*/ 0 w 102065"/>
                      <a:gd name="connsiteY5" fmla="*/ 64036 h 510328"/>
                      <a:gd name="connsiteX6" fmla="*/ 64031 w 102065"/>
                      <a:gd name="connsiteY6" fmla="*/ 0 h 51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65" h="510328">
                        <a:moveTo>
                          <a:pt x="64031" y="0"/>
                        </a:moveTo>
                        <a:cubicBezTo>
                          <a:pt x="99274" y="0"/>
                          <a:pt x="128067" y="28793"/>
                          <a:pt x="128067" y="64036"/>
                        </a:cubicBezTo>
                        <a:lnTo>
                          <a:pt x="128067" y="452100"/>
                        </a:lnTo>
                        <a:cubicBezTo>
                          <a:pt x="128067" y="487338"/>
                          <a:pt x="99274" y="516131"/>
                          <a:pt x="64031" y="516131"/>
                        </a:cubicBezTo>
                        <a:cubicBezTo>
                          <a:pt x="28793" y="516131"/>
                          <a:pt x="0" y="487338"/>
                          <a:pt x="0" y="452100"/>
                        </a:cubicBezTo>
                        <a:lnTo>
                          <a:pt x="0" y="64036"/>
                        </a:lnTo>
                        <a:cubicBezTo>
                          <a:pt x="0" y="28793"/>
                          <a:pt x="28793" y="0"/>
                          <a:pt x="64031"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9" name="Freeform: Shape 238">
                    <a:extLst>
                      <a:ext uri="{FF2B5EF4-FFF2-40B4-BE49-F238E27FC236}">
                        <a16:creationId xmlns:a16="http://schemas.microsoft.com/office/drawing/2014/main" id="{D1409D9D-1DEE-32E3-2FAC-E47C4A0853EC}"/>
                      </a:ext>
                    </a:extLst>
                  </p:cNvPr>
                  <p:cNvSpPr/>
                  <p:nvPr/>
                </p:nvSpPr>
                <p:spPr>
                  <a:xfrm>
                    <a:off x="7934842" y="3512392"/>
                    <a:ext cx="50891" cy="259951"/>
                  </a:xfrm>
                  <a:custGeom>
                    <a:avLst/>
                    <a:gdLst>
                      <a:gd name="connsiteX0" fmla="*/ 64031 w 102065"/>
                      <a:gd name="connsiteY0" fmla="*/ 0 h 510328"/>
                      <a:gd name="connsiteX1" fmla="*/ 128067 w 102065"/>
                      <a:gd name="connsiteY1" fmla="*/ 64036 h 510328"/>
                      <a:gd name="connsiteX2" fmla="*/ 128067 w 102065"/>
                      <a:gd name="connsiteY2" fmla="*/ 452100 h 510328"/>
                      <a:gd name="connsiteX3" fmla="*/ 64031 w 102065"/>
                      <a:gd name="connsiteY3" fmla="*/ 516131 h 510328"/>
                      <a:gd name="connsiteX4" fmla="*/ 0 w 102065"/>
                      <a:gd name="connsiteY4" fmla="*/ 452100 h 510328"/>
                      <a:gd name="connsiteX5" fmla="*/ 0 w 102065"/>
                      <a:gd name="connsiteY5" fmla="*/ 64036 h 510328"/>
                      <a:gd name="connsiteX6" fmla="*/ 64031 w 102065"/>
                      <a:gd name="connsiteY6" fmla="*/ 0 h 51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65" h="510328">
                        <a:moveTo>
                          <a:pt x="64031" y="0"/>
                        </a:moveTo>
                        <a:cubicBezTo>
                          <a:pt x="99274" y="0"/>
                          <a:pt x="128067" y="28793"/>
                          <a:pt x="128067" y="64036"/>
                        </a:cubicBezTo>
                        <a:lnTo>
                          <a:pt x="128067" y="452100"/>
                        </a:lnTo>
                        <a:cubicBezTo>
                          <a:pt x="128067" y="487338"/>
                          <a:pt x="99274" y="516131"/>
                          <a:pt x="64031" y="516131"/>
                        </a:cubicBezTo>
                        <a:cubicBezTo>
                          <a:pt x="28793" y="516131"/>
                          <a:pt x="0" y="487338"/>
                          <a:pt x="0" y="452100"/>
                        </a:cubicBezTo>
                        <a:lnTo>
                          <a:pt x="0" y="64036"/>
                        </a:lnTo>
                        <a:cubicBezTo>
                          <a:pt x="0" y="28793"/>
                          <a:pt x="28793" y="0"/>
                          <a:pt x="64031"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40" name="magnify">
                    <a:extLst>
                      <a:ext uri="{FF2B5EF4-FFF2-40B4-BE49-F238E27FC236}">
                        <a16:creationId xmlns:a16="http://schemas.microsoft.com/office/drawing/2014/main" id="{F42A3F9E-2DE2-932F-B0D5-CA99478027C6}"/>
                      </a:ext>
                    </a:extLst>
                  </p:cNvPr>
                  <p:cNvSpPr>
                    <a:spLocks noChangeAspect="1" noEditPoints="1"/>
                  </p:cNvSpPr>
                  <p:nvPr/>
                </p:nvSpPr>
                <p:spPr bwMode="auto">
                  <a:xfrm>
                    <a:off x="7834397" y="3132109"/>
                    <a:ext cx="1539460" cy="1510044"/>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571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96" b="0" i="0" u="none" strike="noStrike" kern="1200" cap="none" spc="0" normalizeH="0" baseline="0" noProof="0">
                      <a:ln>
                        <a:noFill/>
                      </a:ln>
                      <a:solidFill>
                        <a:srgbClr val="000000"/>
                      </a:solidFill>
                      <a:effectLst/>
                      <a:uLnTx/>
                      <a:uFillTx/>
                      <a:latin typeface="Segoe UI"/>
                      <a:ea typeface="+mn-ea"/>
                      <a:cs typeface="+mn-cs"/>
                    </a:endParaRPr>
                  </a:p>
                </p:txBody>
              </p:sp>
              <p:sp>
                <p:nvSpPr>
                  <p:cNvPr id="241" name="people_4">
                    <a:extLst>
                      <a:ext uri="{FF2B5EF4-FFF2-40B4-BE49-F238E27FC236}">
                        <a16:creationId xmlns:a16="http://schemas.microsoft.com/office/drawing/2014/main" id="{F2DEB407-5CD7-DCB6-B75A-CC8E79CD58C0}"/>
                      </a:ext>
                    </a:extLst>
                  </p:cNvPr>
                  <p:cNvSpPr>
                    <a:spLocks noChangeAspect="1" noEditPoints="1"/>
                  </p:cNvSpPr>
                  <p:nvPr/>
                </p:nvSpPr>
                <p:spPr bwMode="auto">
                  <a:xfrm>
                    <a:off x="8130507" y="3411675"/>
                    <a:ext cx="399158" cy="446251"/>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5400" cap="sq">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96" b="0" i="0" u="none" strike="noStrike" kern="1200" cap="none" spc="0" normalizeH="0" baseline="0" noProof="0">
                      <a:ln>
                        <a:noFill/>
                      </a:ln>
                      <a:solidFill>
                        <a:srgbClr val="000000"/>
                      </a:solidFill>
                      <a:effectLst/>
                      <a:uLnTx/>
                      <a:uFillTx/>
                      <a:latin typeface="Segoe UI"/>
                      <a:ea typeface="+mn-ea"/>
                      <a:cs typeface="+mn-cs"/>
                    </a:endParaRPr>
                  </a:p>
                </p:txBody>
              </p:sp>
            </p:grpSp>
            <p:sp>
              <p:nvSpPr>
                <p:cNvPr id="231" name="Rectangle 230">
                  <a:extLst>
                    <a:ext uri="{FF2B5EF4-FFF2-40B4-BE49-F238E27FC236}">
                      <a16:creationId xmlns:a16="http://schemas.microsoft.com/office/drawing/2014/main" id="{7719F77A-A461-2B58-9BA8-E0E219E5CC02}"/>
                    </a:ext>
                  </a:extLst>
                </p:cNvPr>
                <p:cNvSpPr/>
                <p:nvPr/>
              </p:nvSpPr>
              <p:spPr bwMode="auto">
                <a:xfrm flipH="1">
                  <a:off x="10321149" y="3213780"/>
                  <a:ext cx="294126" cy="218661"/>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2" name="Graphic 111">
                  <a:extLst>
                    <a:ext uri="{FF2B5EF4-FFF2-40B4-BE49-F238E27FC236}">
                      <a16:creationId xmlns:a16="http://schemas.microsoft.com/office/drawing/2014/main" id="{CB4E6634-81BE-4E03-37B3-E958CB535CEF}"/>
                    </a:ext>
                  </a:extLst>
                </p:cNvPr>
                <p:cNvSpPr/>
                <p:nvPr/>
              </p:nvSpPr>
              <p:spPr>
                <a:xfrm>
                  <a:off x="10393298" y="3217891"/>
                  <a:ext cx="152893" cy="177620"/>
                </a:xfrm>
                <a:custGeom>
                  <a:avLst/>
                  <a:gdLst>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42397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36682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1457" h="355848">
                      <a:moveTo>
                        <a:pt x="47994" y="308431"/>
                      </a:moveTo>
                      <a:lnTo>
                        <a:pt x="0" y="308431"/>
                      </a:lnTo>
                      <a:lnTo>
                        <a:pt x="0" y="0"/>
                      </a:lnTo>
                      <a:lnTo>
                        <a:pt x="263607" y="0"/>
                      </a:lnTo>
                      <a:lnTo>
                        <a:pt x="263607" y="94979"/>
                      </a:lnTo>
                      <a:moveTo>
                        <a:pt x="215469" y="47418"/>
                      </a:moveTo>
                      <a:lnTo>
                        <a:pt x="215469" y="142253"/>
                      </a:lnTo>
                      <a:lnTo>
                        <a:pt x="311313" y="142253"/>
                      </a:lnTo>
                      <a:moveTo>
                        <a:pt x="311313" y="142397"/>
                      </a:moveTo>
                      <a:lnTo>
                        <a:pt x="215469" y="47418"/>
                      </a:lnTo>
                      <a:lnTo>
                        <a:pt x="47994" y="47418"/>
                      </a:lnTo>
                      <a:lnTo>
                        <a:pt x="47994" y="355848"/>
                      </a:lnTo>
                      <a:lnTo>
                        <a:pt x="311457" y="355848"/>
                      </a:lnTo>
                      <a:lnTo>
                        <a:pt x="311457" y="136682"/>
                      </a:lnTo>
                      <a:moveTo>
                        <a:pt x="83882" y="237232"/>
                      </a:moveTo>
                      <a:lnTo>
                        <a:pt x="251501" y="237232"/>
                      </a:lnTo>
                      <a:moveTo>
                        <a:pt x="83882" y="189815"/>
                      </a:moveTo>
                      <a:lnTo>
                        <a:pt x="251501" y="189815"/>
                      </a:lnTo>
                      <a:moveTo>
                        <a:pt x="83882" y="142397"/>
                      </a:moveTo>
                      <a:lnTo>
                        <a:pt x="179726" y="142397"/>
                      </a:lnTo>
                      <a:moveTo>
                        <a:pt x="83882" y="94979"/>
                      </a:moveTo>
                      <a:lnTo>
                        <a:pt x="179726" y="94979"/>
                      </a:lnTo>
                    </a:path>
                  </a:pathLst>
                </a:custGeom>
                <a:solidFill>
                  <a:srgbClr val="FFFFFF"/>
                </a:solidFill>
                <a:ln w="12700" cap="sq">
                  <a:solidFill>
                    <a:schemeClr val="accent4"/>
                  </a:solidFill>
                  <a:prstDash val="solid"/>
                  <a:miter lim="800000"/>
                  <a:headEnd/>
                  <a:tailEnd/>
                </a:ln>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65"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15" name="Rectangle 214">
                  <a:extLst>
                    <a:ext uri="{FF2B5EF4-FFF2-40B4-BE49-F238E27FC236}">
                      <a16:creationId xmlns:a16="http://schemas.microsoft.com/office/drawing/2014/main" id="{D2B7DF6F-F151-3177-D764-1134CB9E311D}"/>
                    </a:ext>
                  </a:extLst>
                </p:cNvPr>
                <p:cNvSpPr/>
                <p:nvPr/>
              </p:nvSpPr>
              <p:spPr bwMode="auto">
                <a:xfrm>
                  <a:off x="9288764" y="3126416"/>
                  <a:ext cx="674388" cy="685675"/>
                </a:xfrm>
                <a:prstGeom prst="rect">
                  <a:avLst/>
                </a:prstGeom>
                <a:gradFill flip="none" rotWithShape="1">
                  <a:gsLst>
                    <a:gs pos="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103" name="Group 102">
                <a:extLst>
                  <a:ext uri="{FF2B5EF4-FFF2-40B4-BE49-F238E27FC236}">
                    <a16:creationId xmlns:a16="http://schemas.microsoft.com/office/drawing/2014/main" id="{8F7A73C6-D55B-F7EA-C7DD-14F60E24D372}"/>
                  </a:ext>
                  <a:ext uri="{C183D7F6-B498-43B3-948B-1728B52AA6E4}">
                    <adec:decorative xmlns:adec="http://schemas.microsoft.com/office/drawing/2017/decorative" val="1"/>
                  </a:ext>
                </a:extLst>
              </p:cNvPr>
              <p:cNvGrpSpPr/>
              <p:nvPr/>
            </p:nvGrpSpPr>
            <p:grpSpPr>
              <a:xfrm>
                <a:off x="6566803" y="1567134"/>
                <a:ext cx="3572239" cy="4601015"/>
                <a:chOff x="596952" y="1771603"/>
                <a:chExt cx="3643868" cy="4693273"/>
              </a:xfrm>
            </p:grpSpPr>
            <p:grpSp>
              <p:nvGrpSpPr>
                <p:cNvPr id="104" name="Group 103">
                  <a:extLst>
                    <a:ext uri="{FF2B5EF4-FFF2-40B4-BE49-F238E27FC236}">
                      <a16:creationId xmlns:a16="http://schemas.microsoft.com/office/drawing/2014/main" id="{D3EF8D4C-6071-891B-8952-80A78555A409}"/>
                    </a:ext>
                    <a:ext uri="{C183D7F6-B498-43B3-948B-1728B52AA6E4}">
                      <adec:decorative xmlns:adec="http://schemas.microsoft.com/office/drawing/2017/decorative" val="1"/>
                    </a:ext>
                  </a:extLst>
                </p:cNvPr>
                <p:cNvGrpSpPr/>
                <p:nvPr/>
              </p:nvGrpSpPr>
              <p:grpSpPr>
                <a:xfrm>
                  <a:off x="1400786" y="4909478"/>
                  <a:ext cx="609539" cy="609539"/>
                  <a:chOff x="7712953" y="4458119"/>
                  <a:chExt cx="797690" cy="797690"/>
                </a:xfrm>
              </p:grpSpPr>
              <p:sp>
                <p:nvSpPr>
                  <p:cNvPr id="164" name="Oval 163">
                    <a:extLst>
                      <a:ext uri="{FF2B5EF4-FFF2-40B4-BE49-F238E27FC236}">
                        <a16:creationId xmlns:a16="http://schemas.microsoft.com/office/drawing/2014/main" id="{B72A84C4-3B39-643D-AB97-19D37C2A1F12}"/>
                      </a:ext>
                    </a:extLst>
                  </p:cNvPr>
                  <p:cNvSpPr/>
                  <p:nvPr/>
                </p:nvSpPr>
                <p:spPr bwMode="auto">
                  <a:xfrm>
                    <a:off x="7712953" y="4458119"/>
                    <a:ext cx="797690" cy="797690"/>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65" name="attach" title="Icon of a paperclip">
                    <a:extLst>
                      <a:ext uri="{FF2B5EF4-FFF2-40B4-BE49-F238E27FC236}">
                        <a16:creationId xmlns:a16="http://schemas.microsoft.com/office/drawing/2014/main" id="{CB703EAE-4469-F6AB-7AFE-3346D242D6F9}"/>
                      </a:ext>
                    </a:extLst>
                  </p:cNvPr>
                  <p:cNvSpPr>
                    <a:spLocks noChangeAspect="1"/>
                  </p:cNvSpPr>
                  <p:nvPr/>
                </p:nvSpPr>
                <p:spPr bwMode="auto">
                  <a:xfrm>
                    <a:off x="8014724" y="4604569"/>
                    <a:ext cx="194148" cy="504791"/>
                  </a:xfrm>
                  <a:custGeom>
                    <a:avLst/>
                    <a:gdLst>
                      <a:gd name="T0" fmla="*/ 129 w 129"/>
                      <a:gd name="T1" fmla="*/ 58 h 342"/>
                      <a:gd name="T2" fmla="*/ 129 w 129"/>
                      <a:gd name="T3" fmla="*/ 277 h 342"/>
                      <a:gd name="T4" fmla="*/ 64 w 129"/>
                      <a:gd name="T5" fmla="*/ 342 h 342"/>
                      <a:gd name="T6" fmla="*/ 0 w 129"/>
                      <a:gd name="T7" fmla="*/ 277 h 342"/>
                      <a:gd name="T8" fmla="*/ 0 w 129"/>
                      <a:gd name="T9" fmla="*/ 44 h 342"/>
                      <a:gd name="T10" fmla="*/ 44 w 129"/>
                      <a:gd name="T11" fmla="*/ 0 h 342"/>
                      <a:gd name="T12" fmla="*/ 89 w 129"/>
                      <a:gd name="T13" fmla="*/ 44 h 342"/>
                      <a:gd name="T14" fmla="*/ 89 w 129"/>
                      <a:gd name="T15" fmla="*/ 270 h 342"/>
                      <a:gd name="T16" fmla="*/ 64 w 129"/>
                      <a:gd name="T17" fmla="*/ 295 h 342"/>
                      <a:gd name="T18" fmla="*/ 40 w 129"/>
                      <a:gd name="T19" fmla="*/ 270 h 342"/>
                      <a:gd name="T20" fmla="*/ 40 w 129"/>
                      <a:gd name="T21" fmla="*/ 8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42">
                        <a:moveTo>
                          <a:pt x="129" y="58"/>
                        </a:moveTo>
                        <a:cubicBezTo>
                          <a:pt x="129" y="277"/>
                          <a:pt x="129" y="277"/>
                          <a:pt x="129" y="277"/>
                        </a:cubicBezTo>
                        <a:cubicBezTo>
                          <a:pt x="129" y="313"/>
                          <a:pt x="100" y="342"/>
                          <a:pt x="64" y="342"/>
                        </a:cubicBezTo>
                        <a:cubicBezTo>
                          <a:pt x="29" y="342"/>
                          <a:pt x="0" y="313"/>
                          <a:pt x="0" y="277"/>
                        </a:cubicBezTo>
                        <a:cubicBezTo>
                          <a:pt x="0" y="44"/>
                          <a:pt x="0" y="44"/>
                          <a:pt x="0" y="44"/>
                        </a:cubicBezTo>
                        <a:cubicBezTo>
                          <a:pt x="0" y="19"/>
                          <a:pt x="20" y="0"/>
                          <a:pt x="44" y="0"/>
                        </a:cubicBezTo>
                        <a:cubicBezTo>
                          <a:pt x="69" y="0"/>
                          <a:pt x="89" y="19"/>
                          <a:pt x="89" y="44"/>
                        </a:cubicBezTo>
                        <a:cubicBezTo>
                          <a:pt x="89" y="270"/>
                          <a:pt x="89" y="270"/>
                          <a:pt x="89" y="270"/>
                        </a:cubicBezTo>
                        <a:cubicBezTo>
                          <a:pt x="89" y="284"/>
                          <a:pt x="78" y="295"/>
                          <a:pt x="64" y="295"/>
                        </a:cubicBezTo>
                        <a:cubicBezTo>
                          <a:pt x="51" y="295"/>
                          <a:pt x="40" y="284"/>
                          <a:pt x="40" y="270"/>
                        </a:cubicBezTo>
                        <a:cubicBezTo>
                          <a:pt x="40" y="80"/>
                          <a:pt x="40" y="80"/>
                          <a:pt x="40" y="80"/>
                        </a:cubicBezTo>
                      </a:path>
                    </a:pathLst>
                  </a:custGeom>
                  <a:noFill/>
                  <a:ln w="15875" cap="rnd">
                    <a:solidFill>
                      <a:srgbClr val="000000"/>
                    </a:solidFill>
                    <a:prstDash val="solid"/>
                    <a:miter/>
                  </a:ln>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65" b="0" i="0" u="none" strike="noStrike" kern="0" cap="none" spc="0" normalizeH="0" baseline="0" noProof="0">
                      <a:ln>
                        <a:noFill/>
                      </a:ln>
                      <a:gradFill>
                        <a:gsLst>
                          <a:gs pos="0">
                            <a:srgbClr val="505050"/>
                          </a:gs>
                          <a:gs pos="100000">
                            <a:srgbClr val="505050"/>
                          </a:gs>
                        </a:gsLst>
                        <a:lin ang="5400000" scaled="1"/>
                      </a:gradFill>
                      <a:effectLst/>
                      <a:uLnTx/>
                      <a:uFillTx/>
                      <a:latin typeface="Segoe UI Semibold"/>
                      <a:ea typeface="+mn-ea"/>
                      <a:cs typeface="+mn-cs"/>
                    </a:endParaRPr>
                  </a:p>
                </p:txBody>
              </p:sp>
            </p:grpSp>
            <p:cxnSp>
              <p:nvCxnSpPr>
                <p:cNvPr id="105" name="Straight Arrow Connector 104">
                  <a:extLst>
                    <a:ext uri="{FF2B5EF4-FFF2-40B4-BE49-F238E27FC236}">
                      <a16:creationId xmlns:a16="http://schemas.microsoft.com/office/drawing/2014/main" id="{E2CC3168-902E-305F-7844-EE8E34354C00}"/>
                    </a:ext>
                  </a:extLst>
                </p:cNvPr>
                <p:cNvCxnSpPr>
                  <a:cxnSpLocks/>
                </p:cNvCxnSpPr>
                <p:nvPr/>
              </p:nvCxnSpPr>
              <p:spPr>
                <a:xfrm>
                  <a:off x="2389522" y="2563312"/>
                  <a:ext cx="7978" cy="3084564"/>
                </a:xfrm>
                <a:prstGeom prst="straightConnector1">
                  <a:avLst/>
                </a:prstGeom>
                <a:noFill/>
                <a:ln w="127000" cap="rnd" cmpd="sng" algn="ctr">
                  <a:solidFill>
                    <a:srgbClr val="FFFFFF">
                      <a:lumMod val="85000"/>
                    </a:srgbClr>
                  </a:solidFill>
                  <a:prstDash val="solid"/>
                  <a:headEnd type="none" w="med" len="med"/>
                  <a:tailEnd type="none" w="med" len="med"/>
                </a:ln>
                <a:effectLst/>
              </p:spPr>
            </p:cxnSp>
            <p:grpSp>
              <p:nvGrpSpPr>
                <p:cNvPr id="106" name="Group 105">
                  <a:extLst>
                    <a:ext uri="{FF2B5EF4-FFF2-40B4-BE49-F238E27FC236}">
                      <a16:creationId xmlns:a16="http://schemas.microsoft.com/office/drawing/2014/main" id="{8090DEAD-D1D7-2A86-CE9E-BFF133557BB7}"/>
                    </a:ext>
                  </a:extLst>
                </p:cNvPr>
                <p:cNvGrpSpPr/>
                <p:nvPr/>
              </p:nvGrpSpPr>
              <p:grpSpPr>
                <a:xfrm>
                  <a:off x="1985006" y="1771603"/>
                  <a:ext cx="817013" cy="817010"/>
                  <a:chOff x="8809270" y="1710257"/>
                  <a:chExt cx="808357" cy="808354"/>
                </a:xfrm>
              </p:grpSpPr>
              <p:sp>
                <p:nvSpPr>
                  <p:cNvPr id="162" name="Oval 161">
                    <a:extLst>
                      <a:ext uri="{FF2B5EF4-FFF2-40B4-BE49-F238E27FC236}">
                        <a16:creationId xmlns:a16="http://schemas.microsoft.com/office/drawing/2014/main" id="{4A9CA904-B134-3E43-8D91-DB29D63CC54B}"/>
                      </a:ext>
                    </a:extLst>
                  </p:cNvPr>
                  <p:cNvSpPr/>
                  <p:nvPr/>
                </p:nvSpPr>
                <p:spPr bwMode="auto">
                  <a:xfrm>
                    <a:off x="8809270" y="1710257"/>
                    <a:ext cx="808357" cy="808354"/>
                  </a:xfrm>
                  <a:prstGeom prst="ellipse">
                    <a:avLst/>
                  </a:prstGeom>
                  <a:solidFill>
                    <a:srgbClr val="0078D4"/>
                  </a:solidFill>
                  <a:ln w="10795" cap="flat" cmpd="sng" algn="ctr">
                    <a:no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1600"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mn-cs"/>
                    </a:endParaRPr>
                  </a:p>
                </p:txBody>
              </p:sp>
              <p:sp>
                <p:nvSpPr>
                  <p:cNvPr id="163" name="Freeform 163">
                    <a:extLst>
                      <a:ext uri="{FF2B5EF4-FFF2-40B4-BE49-F238E27FC236}">
                        <a16:creationId xmlns:a16="http://schemas.microsoft.com/office/drawing/2014/main" id="{D685A580-1CFE-1301-A281-7A77CA83B3FA}"/>
                      </a:ext>
                    </a:extLst>
                  </p:cNvPr>
                  <p:cNvSpPr>
                    <a:spLocks/>
                  </p:cNvSpPr>
                  <p:nvPr/>
                </p:nvSpPr>
                <p:spPr bwMode="auto">
                  <a:xfrm>
                    <a:off x="8963445" y="1957717"/>
                    <a:ext cx="500007" cy="267749"/>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noFill/>
                  <a:ln w="19050">
                    <a:solidFill>
                      <a:srgbClr val="FFFFFF"/>
                    </a:solidFill>
                    <a:prstDash val="solid"/>
                    <a:round/>
                    <a:headEnd/>
                    <a:tailEnd/>
                  </a:ln>
                </p:spPr>
                <p:txBody>
                  <a:bodyPr vert="horz" wrap="square" lIns="105441" tIns="52721" rIns="105441" bIns="52721" numCol="1" anchor="t" anchorCtr="0" compatLnSpc="1">
                    <a:prstTxWarp prst="textNoShape">
                      <a:avLst/>
                    </a:prstTxWarp>
                  </a:bodyPr>
                  <a:lstStyle/>
                  <a:p>
                    <a:pPr marL="0" marR="0" lvl="0" indent="0" algn="l" defTabSz="896181" rtl="0" eaLnBrk="1" fontAlgn="auto" latinLnBrk="0" hangingPunct="1">
                      <a:lnSpc>
                        <a:spcPct val="100000"/>
                      </a:lnSpc>
                      <a:spcBef>
                        <a:spcPts val="0"/>
                      </a:spcBef>
                      <a:spcAft>
                        <a:spcPts val="0"/>
                      </a:spcAft>
                      <a:buClrTx/>
                      <a:buSzTx/>
                      <a:buFontTx/>
                      <a:buNone/>
                      <a:tabLst/>
                      <a:defRPr/>
                    </a:pPr>
                    <a:endParaRPr kumimoji="0" lang="en-US" sz="1729"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mn-cs"/>
                    </a:endParaRPr>
                  </a:p>
                </p:txBody>
              </p:sp>
            </p:grpSp>
            <p:grpSp>
              <p:nvGrpSpPr>
                <p:cNvPr id="107" name="Group 106">
                  <a:extLst>
                    <a:ext uri="{FF2B5EF4-FFF2-40B4-BE49-F238E27FC236}">
                      <a16:creationId xmlns:a16="http://schemas.microsoft.com/office/drawing/2014/main" id="{51DE70F2-5D00-5E38-D9D0-F59391F1C891}"/>
                    </a:ext>
                  </a:extLst>
                </p:cNvPr>
                <p:cNvGrpSpPr/>
                <p:nvPr/>
              </p:nvGrpSpPr>
              <p:grpSpPr>
                <a:xfrm>
                  <a:off x="1985006" y="5647867"/>
                  <a:ext cx="817013" cy="817009"/>
                  <a:chOff x="8809268" y="5545455"/>
                  <a:chExt cx="808357" cy="808353"/>
                </a:xfrm>
              </p:grpSpPr>
              <p:sp>
                <p:nvSpPr>
                  <p:cNvPr id="160" name="Oval 159">
                    <a:extLst>
                      <a:ext uri="{FF2B5EF4-FFF2-40B4-BE49-F238E27FC236}">
                        <a16:creationId xmlns:a16="http://schemas.microsoft.com/office/drawing/2014/main" id="{3523399A-4317-0E29-5ED4-6FCF85F9D72C}"/>
                      </a:ext>
                    </a:extLst>
                  </p:cNvPr>
                  <p:cNvSpPr/>
                  <p:nvPr/>
                </p:nvSpPr>
                <p:spPr bwMode="auto">
                  <a:xfrm>
                    <a:off x="8809268" y="5545455"/>
                    <a:ext cx="808357" cy="808353"/>
                  </a:xfrm>
                  <a:prstGeom prst="ellipse">
                    <a:avLst/>
                  </a:prstGeom>
                  <a:solidFill>
                    <a:srgbClr val="0078D4"/>
                  </a:solidFill>
                  <a:ln w="10795" cap="flat" cmpd="sng" algn="ctr">
                    <a:no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1600"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mn-cs"/>
                    </a:endParaRPr>
                  </a:p>
                </p:txBody>
              </p:sp>
              <p:sp>
                <p:nvSpPr>
                  <p:cNvPr id="161" name="Graphic 7">
                    <a:extLst>
                      <a:ext uri="{FF2B5EF4-FFF2-40B4-BE49-F238E27FC236}">
                        <a16:creationId xmlns:a16="http://schemas.microsoft.com/office/drawing/2014/main" id="{159DC356-6B88-017F-976E-3EBE548649EF}"/>
                      </a:ext>
                    </a:extLst>
                  </p:cNvPr>
                  <p:cNvSpPr/>
                  <p:nvPr/>
                </p:nvSpPr>
                <p:spPr>
                  <a:xfrm>
                    <a:off x="9010796" y="5706851"/>
                    <a:ext cx="405301" cy="442017"/>
                  </a:xfrm>
                  <a:custGeom>
                    <a:avLst/>
                    <a:gdLst>
                      <a:gd name="connsiteX0" fmla="*/ 261502 w 345463"/>
                      <a:gd name="connsiteY0" fmla="*/ 124874 h 376759"/>
                      <a:gd name="connsiteX1" fmla="*/ 261502 w 345463"/>
                      <a:gd name="connsiteY1" fmla="*/ 376759 h 376759"/>
                      <a:gd name="connsiteX2" fmla="*/ 211583 w 345463"/>
                      <a:gd name="connsiteY2" fmla="*/ 376759 h 376759"/>
                      <a:gd name="connsiteX3" fmla="*/ 211583 w 345463"/>
                      <a:gd name="connsiteY3" fmla="*/ 292492 h 376759"/>
                      <a:gd name="connsiteX4" fmla="*/ 158306 w 345463"/>
                      <a:gd name="connsiteY4" fmla="*/ 292492 h 376759"/>
                      <a:gd name="connsiteX5" fmla="*/ 158306 w 345463"/>
                      <a:gd name="connsiteY5" fmla="*/ 376759 h 376759"/>
                      <a:gd name="connsiteX6" fmla="*/ 105944 w 345463"/>
                      <a:gd name="connsiteY6" fmla="*/ 376759 h 376759"/>
                      <a:gd name="connsiteX7" fmla="*/ 105944 w 345463"/>
                      <a:gd name="connsiteY7" fmla="*/ 132507 h 376759"/>
                      <a:gd name="connsiteX8" fmla="*/ 184716 w 345463"/>
                      <a:gd name="connsiteY8" fmla="*/ 132507 h 376759"/>
                      <a:gd name="connsiteX9" fmla="*/ 261655 w 345463"/>
                      <a:gd name="connsiteY9" fmla="*/ 132507 h 376759"/>
                      <a:gd name="connsiteX10" fmla="*/ 184563 w 345463"/>
                      <a:gd name="connsiteY10" fmla="*/ 132660 h 376759"/>
                      <a:gd name="connsiteX11" fmla="*/ 184563 w 345463"/>
                      <a:gd name="connsiteY11" fmla="*/ 80756 h 376759"/>
                      <a:gd name="connsiteX12" fmla="*/ 0 w 345463"/>
                      <a:gd name="connsiteY12" fmla="*/ 80756 h 376759"/>
                      <a:gd name="connsiteX13" fmla="*/ 0 w 345463"/>
                      <a:gd name="connsiteY13" fmla="*/ 376759 h 376759"/>
                      <a:gd name="connsiteX14" fmla="*/ 345464 w 345463"/>
                      <a:gd name="connsiteY14" fmla="*/ 376759 h 376759"/>
                      <a:gd name="connsiteX15" fmla="*/ 345464 w 345463"/>
                      <a:gd name="connsiteY15" fmla="*/ 108082 h 376759"/>
                      <a:gd name="connsiteX16" fmla="*/ 234329 w 345463"/>
                      <a:gd name="connsiteY16" fmla="*/ 0 h 376759"/>
                      <a:gd name="connsiteX17" fmla="*/ 234329 w 345463"/>
                      <a:gd name="connsiteY17" fmla="*/ 132660 h 376759"/>
                      <a:gd name="connsiteX18" fmla="*/ 54346 w 345463"/>
                      <a:gd name="connsiteY18" fmla="*/ 132660 h 376759"/>
                      <a:gd name="connsiteX19" fmla="*/ 49003 w 345463"/>
                      <a:gd name="connsiteY19" fmla="*/ 132660 h 376759"/>
                      <a:gd name="connsiteX20" fmla="*/ 49003 w 345463"/>
                      <a:gd name="connsiteY20" fmla="*/ 136171 h 376759"/>
                      <a:gd name="connsiteX21" fmla="*/ 54193 w 345463"/>
                      <a:gd name="connsiteY21" fmla="*/ 136171 h 376759"/>
                      <a:gd name="connsiteX22" fmla="*/ 54193 w 345463"/>
                      <a:gd name="connsiteY22" fmla="*/ 132660 h 376759"/>
                      <a:gd name="connsiteX23" fmla="*/ 54346 w 345463"/>
                      <a:gd name="connsiteY23" fmla="*/ 185326 h 376759"/>
                      <a:gd name="connsiteX24" fmla="*/ 49003 w 345463"/>
                      <a:gd name="connsiteY24" fmla="*/ 185326 h 376759"/>
                      <a:gd name="connsiteX25" fmla="*/ 49003 w 345463"/>
                      <a:gd name="connsiteY25" fmla="*/ 190669 h 376759"/>
                      <a:gd name="connsiteX26" fmla="*/ 54193 w 345463"/>
                      <a:gd name="connsiteY26" fmla="*/ 190669 h 376759"/>
                      <a:gd name="connsiteX27" fmla="*/ 54193 w 345463"/>
                      <a:gd name="connsiteY27" fmla="*/ 185326 h 376759"/>
                      <a:gd name="connsiteX28" fmla="*/ 54346 w 345463"/>
                      <a:gd name="connsiteY28" fmla="*/ 237993 h 376759"/>
                      <a:gd name="connsiteX29" fmla="*/ 49003 w 345463"/>
                      <a:gd name="connsiteY29" fmla="*/ 237993 h 376759"/>
                      <a:gd name="connsiteX30" fmla="*/ 49003 w 345463"/>
                      <a:gd name="connsiteY30" fmla="*/ 243336 h 376759"/>
                      <a:gd name="connsiteX31" fmla="*/ 54193 w 345463"/>
                      <a:gd name="connsiteY31" fmla="*/ 243336 h 376759"/>
                      <a:gd name="connsiteX32" fmla="*/ 54193 w 345463"/>
                      <a:gd name="connsiteY32" fmla="*/ 237993 h 376759"/>
                      <a:gd name="connsiteX33" fmla="*/ 54346 w 345463"/>
                      <a:gd name="connsiteY33" fmla="*/ 291576 h 376759"/>
                      <a:gd name="connsiteX34" fmla="*/ 49003 w 345463"/>
                      <a:gd name="connsiteY34" fmla="*/ 291576 h 376759"/>
                      <a:gd name="connsiteX35" fmla="*/ 49003 w 345463"/>
                      <a:gd name="connsiteY35" fmla="*/ 296003 h 376759"/>
                      <a:gd name="connsiteX36" fmla="*/ 54193 w 345463"/>
                      <a:gd name="connsiteY36" fmla="*/ 296003 h 376759"/>
                      <a:gd name="connsiteX37" fmla="*/ 54193 w 345463"/>
                      <a:gd name="connsiteY37" fmla="*/ 291576 h 376759"/>
                      <a:gd name="connsiteX38" fmla="*/ 54346 w 345463"/>
                      <a:gd name="connsiteY38" fmla="*/ 344243 h 376759"/>
                      <a:gd name="connsiteX39" fmla="*/ 49003 w 345463"/>
                      <a:gd name="connsiteY39" fmla="*/ 344243 h 376759"/>
                      <a:gd name="connsiteX40" fmla="*/ 49003 w 345463"/>
                      <a:gd name="connsiteY40" fmla="*/ 348670 h 376759"/>
                      <a:gd name="connsiteX41" fmla="*/ 54193 w 345463"/>
                      <a:gd name="connsiteY41" fmla="*/ 348670 h 376759"/>
                      <a:gd name="connsiteX42" fmla="*/ 54193 w 345463"/>
                      <a:gd name="connsiteY42" fmla="*/ 344243 h 376759"/>
                      <a:gd name="connsiteX43" fmla="*/ 159222 w 345463"/>
                      <a:gd name="connsiteY43" fmla="*/ 185326 h 376759"/>
                      <a:gd name="connsiteX44" fmla="*/ 154795 w 345463"/>
                      <a:gd name="connsiteY44" fmla="*/ 185326 h 376759"/>
                      <a:gd name="connsiteX45" fmla="*/ 154795 w 345463"/>
                      <a:gd name="connsiteY45" fmla="*/ 190669 h 376759"/>
                      <a:gd name="connsiteX46" fmla="*/ 159222 w 345463"/>
                      <a:gd name="connsiteY46" fmla="*/ 190669 h 376759"/>
                      <a:gd name="connsiteX47" fmla="*/ 159222 w 345463"/>
                      <a:gd name="connsiteY47" fmla="*/ 185326 h 376759"/>
                      <a:gd name="connsiteX48" fmla="*/ 159222 w 345463"/>
                      <a:gd name="connsiteY48" fmla="*/ 239825 h 376759"/>
                      <a:gd name="connsiteX49" fmla="*/ 154795 w 345463"/>
                      <a:gd name="connsiteY49" fmla="*/ 239825 h 376759"/>
                      <a:gd name="connsiteX50" fmla="*/ 154795 w 345463"/>
                      <a:gd name="connsiteY50" fmla="*/ 243336 h 376759"/>
                      <a:gd name="connsiteX51" fmla="*/ 159222 w 345463"/>
                      <a:gd name="connsiteY51" fmla="*/ 243336 h 376759"/>
                      <a:gd name="connsiteX52" fmla="*/ 159222 w 345463"/>
                      <a:gd name="connsiteY52" fmla="*/ 239825 h 376759"/>
                      <a:gd name="connsiteX53" fmla="*/ 212652 w 345463"/>
                      <a:gd name="connsiteY53" fmla="*/ 185326 h 376759"/>
                      <a:gd name="connsiteX54" fmla="*/ 207462 w 345463"/>
                      <a:gd name="connsiteY54" fmla="*/ 185326 h 376759"/>
                      <a:gd name="connsiteX55" fmla="*/ 207462 w 345463"/>
                      <a:gd name="connsiteY55" fmla="*/ 190669 h 376759"/>
                      <a:gd name="connsiteX56" fmla="*/ 212652 w 345463"/>
                      <a:gd name="connsiteY56" fmla="*/ 190669 h 376759"/>
                      <a:gd name="connsiteX57" fmla="*/ 212652 w 345463"/>
                      <a:gd name="connsiteY57" fmla="*/ 185326 h 376759"/>
                      <a:gd name="connsiteX58" fmla="*/ 212652 w 345463"/>
                      <a:gd name="connsiteY58" fmla="*/ 239825 h 376759"/>
                      <a:gd name="connsiteX59" fmla="*/ 207462 w 345463"/>
                      <a:gd name="connsiteY59" fmla="*/ 239825 h 376759"/>
                      <a:gd name="connsiteX60" fmla="*/ 207462 w 345463"/>
                      <a:gd name="connsiteY60" fmla="*/ 243336 h 376759"/>
                      <a:gd name="connsiteX61" fmla="*/ 212652 w 345463"/>
                      <a:gd name="connsiteY61" fmla="*/ 243336 h 376759"/>
                      <a:gd name="connsiteX62" fmla="*/ 212652 w 345463"/>
                      <a:gd name="connsiteY62" fmla="*/ 239825 h 376759"/>
                      <a:gd name="connsiteX0" fmla="*/ 261502 w 345464"/>
                      <a:gd name="connsiteY0" fmla="*/ 124874 h 376759"/>
                      <a:gd name="connsiteX1" fmla="*/ 261502 w 345464"/>
                      <a:gd name="connsiteY1" fmla="*/ 376759 h 376759"/>
                      <a:gd name="connsiteX2" fmla="*/ 211583 w 345464"/>
                      <a:gd name="connsiteY2" fmla="*/ 376759 h 376759"/>
                      <a:gd name="connsiteX3" fmla="*/ 211583 w 345464"/>
                      <a:gd name="connsiteY3" fmla="*/ 292492 h 376759"/>
                      <a:gd name="connsiteX4" fmla="*/ 158306 w 345464"/>
                      <a:gd name="connsiteY4" fmla="*/ 292492 h 376759"/>
                      <a:gd name="connsiteX5" fmla="*/ 158306 w 345464"/>
                      <a:gd name="connsiteY5" fmla="*/ 376759 h 376759"/>
                      <a:gd name="connsiteX6" fmla="*/ 105944 w 345464"/>
                      <a:gd name="connsiteY6" fmla="*/ 376759 h 376759"/>
                      <a:gd name="connsiteX7" fmla="*/ 105944 w 345464"/>
                      <a:gd name="connsiteY7" fmla="*/ 132507 h 376759"/>
                      <a:gd name="connsiteX8" fmla="*/ 184716 w 345464"/>
                      <a:gd name="connsiteY8" fmla="*/ 132507 h 376759"/>
                      <a:gd name="connsiteX9" fmla="*/ 261655 w 345464"/>
                      <a:gd name="connsiteY9" fmla="*/ 132507 h 376759"/>
                      <a:gd name="connsiteX10" fmla="*/ 184563 w 345464"/>
                      <a:gd name="connsiteY10" fmla="*/ 132660 h 376759"/>
                      <a:gd name="connsiteX11" fmla="*/ 184563 w 345464"/>
                      <a:gd name="connsiteY11" fmla="*/ 80756 h 376759"/>
                      <a:gd name="connsiteX12" fmla="*/ 0 w 345464"/>
                      <a:gd name="connsiteY12" fmla="*/ 80756 h 376759"/>
                      <a:gd name="connsiteX13" fmla="*/ 0 w 345464"/>
                      <a:gd name="connsiteY13" fmla="*/ 376759 h 376759"/>
                      <a:gd name="connsiteX14" fmla="*/ 345464 w 345464"/>
                      <a:gd name="connsiteY14" fmla="*/ 376759 h 376759"/>
                      <a:gd name="connsiteX15" fmla="*/ 345464 w 345464"/>
                      <a:gd name="connsiteY15" fmla="*/ 108082 h 376759"/>
                      <a:gd name="connsiteX16" fmla="*/ 234329 w 345464"/>
                      <a:gd name="connsiteY16" fmla="*/ 0 h 376759"/>
                      <a:gd name="connsiteX17" fmla="*/ 234329 w 345464"/>
                      <a:gd name="connsiteY17" fmla="*/ 132660 h 376759"/>
                      <a:gd name="connsiteX18" fmla="*/ 54346 w 345464"/>
                      <a:gd name="connsiteY18" fmla="*/ 132660 h 376759"/>
                      <a:gd name="connsiteX19" fmla="*/ 49003 w 345464"/>
                      <a:gd name="connsiteY19" fmla="*/ 132660 h 376759"/>
                      <a:gd name="connsiteX20" fmla="*/ 49003 w 345464"/>
                      <a:gd name="connsiteY20" fmla="*/ 136171 h 376759"/>
                      <a:gd name="connsiteX21" fmla="*/ 54193 w 345464"/>
                      <a:gd name="connsiteY21" fmla="*/ 136171 h 376759"/>
                      <a:gd name="connsiteX22" fmla="*/ 54193 w 345464"/>
                      <a:gd name="connsiteY22" fmla="*/ 132660 h 376759"/>
                      <a:gd name="connsiteX23" fmla="*/ 54346 w 345464"/>
                      <a:gd name="connsiteY23" fmla="*/ 185326 h 376759"/>
                      <a:gd name="connsiteX24" fmla="*/ 49003 w 345464"/>
                      <a:gd name="connsiteY24" fmla="*/ 185326 h 376759"/>
                      <a:gd name="connsiteX25" fmla="*/ 49003 w 345464"/>
                      <a:gd name="connsiteY25" fmla="*/ 190669 h 376759"/>
                      <a:gd name="connsiteX26" fmla="*/ 54193 w 345464"/>
                      <a:gd name="connsiteY26" fmla="*/ 190669 h 376759"/>
                      <a:gd name="connsiteX27" fmla="*/ 54193 w 345464"/>
                      <a:gd name="connsiteY27" fmla="*/ 185326 h 376759"/>
                      <a:gd name="connsiteX28" fmla="*/ 54346 w 345464"/>
                      <a:gd name="connsiteY28" fmla="*/ 237993 h 376759"/>
                      <a:gd name="connsiteX29" fmla="*/ 49003 w 345464"/>
                      <a:gd name="connsiteY29" fmla="*/ 237993 h 376759"/>
                      <a:gd name="connsiteX30" fmla="*/ 49003 w 345464"/>
                      <a:gd name="connsiteY30" fmla="*/ 243336 h 376759"/>
                      <a:gd name="connsiteX31" fmla="*/ 54193 w 345464"/>
                      <a:gd name="connsiteY31" fmla="*/ 243336 h 376759"/>
                      <a:gd name="connsiteX32" fmla="*/ 54193 w 345464"/>
                      <a:gd name="connsiteY32" fmla="*/ 237993 h 376759"/>
                      <a:gd name="connsiteX33" fmla="*/ 54346 w 345464"/>
                      <a:gd name="connsiteY33" fmla="*/ 291576 h 376759"/>
                      <a:gd name="connsiteX34" fmla="*/ 49003 w 345464"/>
                      <a:gd name="connsiteY34" fmla="*/ 291576 h 376759"/>
                      <a:gd name="connsiteX35" fmla="*/ 49003 w 345464"/>
                      <a:gd name="connsiteY35" fmla="*/ 296003 h 376759"/>
                      <a:gd name="connsiteX36" fmla="*/ 54193 w 345464"/>
                      <a:gd name="connsiteY36" fmla="*/ 296003 h 376759"/>
                      <a:gd name="connsiteX37" fmla="*/ 54193 w 345464"/>
                      <a:gd name="connsiteY37" fmla="*/ 291576 h 376759"/>
                      <a:gd name="connsiteX38" fmla="*/ 54346 w 345464"/>
                      <a:gd name="connsiteY38" fmla="*/ 344243 h 376759"/>
                      <a:gd name="connsiteX39" fmla="*/ 49003 w 345464"/>
                      <a:gd name="connsiteY39" fmla="*/ 344243 h 376759"/>
                      <a:gd name="connsiteX40" fmla="*/ 49003 w 345464"/>
                      <a:gd name="connsiteY40" fmla="*/ 348670 h 376759"/>
                      <a:gd name="connsiteX41" fmla="*/ 54193 w 345464"/>
                      <a:gd name="connsiteY41" fmla="*/ 348670 h 376759"/>
                      <a:gd name="connsiteX42" fmla="*/ 54193 w 345464"/>
                      <a:gd name="connsiteY42" fmla="*/ 344243 h 376759"/>
                      <a:gd name="connsiteX43" fmla="*/ 159222 w 345464"/>
                      <a:gd name="connsiteY43" fmla="*/ 185326 h 376759"/>
                      <a:gd name="connsiteX44" fmla="*/ 154795 w 345464"/>
                      <a:gd name="connsiteY44" fmla="*/ 185326 h 376759"/>
                      <a:gd name="connsiteX45" fmla="*/ 154795 w 345464"/>
                      <a:gd name="connsiteY45" fmla="*/ 190669 h 376759"/>
                      <a:gd name="connsiteX46" fmla="*/ 159222 w 345464"/>
                      <a:gd name="connsiteY46" fmla="*/ 190669 h 376759"/>
                      <a:gd name="connsiteX47" fmla="*/ 159222 w 345464"/>
                      <a:gd name="connsiteY47" fmla="*/ 185326 h 376759"/>
                      <a:gd name="connsiteX48" fmla="*/ 159222 w 345464"/>
                      <a:gd name="connsiteY48" fmla="*/ 239825 h 376759"/>
                      <a:gd name="connsiteX49" fmla="*/ 154795 w 345464"/>
                      <a:gd name="connsiteY49" fmla="*/ 239825 h 376759"/>
                      <a:gd name="connsiteX50" fmla="*/ 154795 w 345464"/>
                      <a:gd name="connsiteY50" fmla="*/ 243336 h 376759"/>
                      <a:gd name="connsiteX51" fmla="*/ 159222 w 345464"/>
                      <a:gd name="connsiteY51" fmla="*/ 243336 h 376759"/>
                      <a:gd name="connsiteX52" fmla="*/ 159222 w 345464"/>
                      <a:gd name="connsiteY52" fmla="*/ 239825 h 376759"/>
                      <a:gd name="connsiteX53" fmla="*/ 212652 w 345464"/>
                      <a:gd name="connsiteY53" fmla="*/ 185326 h 376759"/>
                      <a:gd name="connsiteX54" fmla="*/ 207462 w 345464"/>
                      <a:gd name="connsiteY54" fmla="*/ 185326 h 376759"/>
                      <a:gd name="connsiteX55" fmla="*/ 207462 w 345464"/>
                      <a:gd name="connsiteY55" fmla="*/ 190669 h 376759"/>
                      <a:gd name="connsiteX56" fmla="*/ 212652 w 345464"/>
                      <a:gd name="connsiteY56" fmla="*/ 190669 h 376759"/>
                      <a:gd name="connsiteX57" fmla="*/ 212652 w 345464"/>
                      <a:gd name="connsiteY57" fmla="*/ 185326 h 376759"/>
                      <a:gd name="connsiteX58" fmla="*/ 212652 w 345464"/>
                      <a:gd name="connsiteY58" fmla="*/ 239825 h 376759"/>
                      <a:gd name="connsiteX59" fmla="*/ 207462 w 345464"/>
                      <a:gd name="connsiteY59" fmla="*/ 239825 h 376759"/>
                      <a:gd name="connsiteX60" fmla="*/ 207462 w 345464"/>
                      <a:gd name="connsiteY60" fmla="*/ 243336 h 376759"/>
                      <a:gd name="connsiteX61" fmla="*/ 212652 w 345464"/>
                      <a:gd name="connsiteY61" fmla="*/ 243336 h 376759"/>
                      <a:gd name="connsiteX62" fmla="*/ 212652 w 345464"/>
                      <a:gd name="connsiteY62" fmla="*/ 239825 h 3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45464" h="376759">
                        <a:moveTo>
                          <a:pt x="261502" y="124874"/>
                        </a:moveTo>
                        <a:lnTo>
                          <a:pt x="261502" y="376759"/>
                        </a:lnTo>
                        <a:lnTo>
                          <a:pt x="211583" y="376759"/>
                        </a:lnTo>
                        <a:lnTo>
                          <a:pt x="211583" y="292492"/>
                        </a:lnTo>
                        <a:lnTo>
                          <a:pt x="158306" y="292492"/>
                        </a:lnTo>
                        <a:lnTo>
                          <a:pt x="158306" y="376759"/>
                        </a:lnTo>
                        <a:lnTo>
                          <a:pt x="105944" y="376759"/>
                        </a:lnTo>
                        <a:lnTo>
                          <a:pt x="105944" y="132507"/>
                        </a:lnTo>
                        <a:lnTo>
                          <a:pt x="184716" y="132507"/>
                        </a:lnTo>
                        <a:lnTo>
                          <a:pt x="261655" y="132507"/>
                        </a:lnTo>
                        <a:moveTo>
                          <a:pt x="184563" y="132660"/>
                        </a:moveTo>
                        <a:lnTo>
                          <a:pt x="184563" y="80756"/>
                        </a:lnTo>
                        <a:lnTo>
                          <a:pt x="0" y="80756"/>
                        </a:lnTo>
                        <a:lnTo>
                          <a:pt x="0" y="376759"/>
                        </a:lnTo>
                        <a:moveTo>
                          <a:pt x="345464" y="376759"/>
                        </a:moveTo>
                        <a:lnTo>
                          <a:pt x="345464" y="108082"/>
                        </a:lnTo>
                        <a:lnTo>
                          <a:pt x="234329" y="0"/>
                        </a:lnTo>
                        <a:lnTo>
                          <a:pt x="234329" y="132660"/>
                        </a:lnTo>
                        <a:moveTo>
                          <a:pt x="54346" y="132660"/>
                        </a:moveTo>
                        <a:lnTo>
                          <a:pt x="49003" y="132660"/>
                        </a:lnTo>
                        <a:lnTo>
                          <a:pt x="49003" y="136171"/>
                        </a:lnTo>
                        <a:lnTo>
                          <a:pt x="54193" y="136171"/>
                        </a:lnTo>
                        <a:lnTo>
                          <a:pt x="54193" y="132660"/>
                        </a:lnTo>
                        <a:moveTo>
                          <a:pt x="54346" y="185326"/>
                        </a:moveTo>
                        <a:lnTo>
                          <a:pt x="49003" y="185326"/>
                        </a:lnTo>
                        <a:lnTo>
                          <a:pt x="49003" y="190669"/>
                        </a:lnTo>
                        <a:lnTo>
                          <a:pt x="54193" y="190669"/>
                        </a:lnTo>
                        <a:lnTo>
                          <a:pt x="54193" y="185326"/>
                        </a:lnTo>
                        <a:moveTo>
                          <a:pt x="54346" y="237993"/>
                        </a:moveTo>
                        <a:lnTo>
                          <a:pt x="49003" y="237993"/>
                        </a:lnTo>
                        <a:lnTo>
                          <a:pt x="49003" y="243336"/>
                        </a:lnTo>
                        <a:lnTo>
                          <a:pt x="54193" y="243336"/>
                        </a:lnTo>
                        <a:lnTo>
                          <a:pt x="54193" y="237993"/>
                        </a:lnTo>
                        <a:moveTo>
                          <a:pt x="54346" y="291576"/>
                        </a:moveTo>
                        <a:lnTo>
                          <a:pt x="49003" y="291576"/>
                        </a:lnTo>
                        <a:lnTo>
                          <a:pt x="49003" y="296003"/>
                        </a:lnTo>
                        <a:lnTo>
                          <a:pt x="54193" y="296003"/>
                        </a:lnTo>
                        <a:lnTo>
                          <a:pt x="54193" y="291576"/>
                        </a:lnTo>
                        <a:moveTo>
                          <a:pt x="54346" y="344243"/>
                        </a:moveTo>
                        <a:lnTo>
                          <a:pt x="49003" y="344243"/>
                        </a:lnTo>
                        <a:lnTo>
                          <a:pt x="49003" y="348670"/>
                        </a:lnTo>
                        <a:lnTo>
                          <a:pt x="54193" y="348670"/>
                        </a:lnTo>
                        <a:lnTo>
                          <a:pt x="54193" y="344243"/>
                        </a:lnTo>
                        <a:moveTo>
                          <a:pt x="159222" y="185326"/>
                        </a:moveTo>
                        <a:lnTo>
                          <a:pt x="154795" y="185326"/>
                        </a:lnTo>
                        <a:lnTo>
                          <a:pt x="154795" y="190669"/>
                        </a:lnTo>
                        <a:lnTo>
                          <a:pt x="159222" y="190669"/>
                        </a:lnTo>
                        <a:lnTo>
                          <a:pt x="159222" y="185326"/>
                        </a:lnTo>
                        <a:moveTo>
                          <a:pt x="159222" y="239825"/>
                        </a:moveTo>
                        <a:lnTo>
                          <a:pt x="154795" y="239825"/>
                        </a:lnTo>
                        <a:lnTo>
                          <a:pt x="154795" y="243336"/>
                        </a:lnTo>
                        <a:lnTo>
                          <a:pt x="159222" y="243336"/>
                        </a:lnTo>
                        <a:lnTo>
                          <a:pt x="159222" y="239825"/>
                        </a:lnTo>
                        <a:moveTo>
                          <a:pt x="212652" y="185326"/>
                        </a:moveTo>
                        <a:lnTo>
                          <a:pt x="207462" y="185326"/>
                        </a:lnTo>
                        <a:lnTo>
                          <a:pt x="207462" y="190669"/>
                        </a:lnTo>
                        <a:lnTo>
                          <a:pt x="212652" y="190669"/>
                        </a:lnTo>
                        <a:lnTo>
                          <a:pt x="212652" y="185326"/>
                        </a:lnTo>
                        <a:moveTo>
                          <a:pt x="212652" y="239825"/>
                        </a:moveTo>
                        <a:lnTo>
                          <a:pt x="207462" y="239825"/>
                        </a:lnTo>
                        <a:lnTo>
                          <a:pt x="207462" y="243336"/>
                        </a:lnTo>
                        <a:lnTo>
                          <a:pt x="212652" y="243336"/>
                        </a:lnTo>
                        <a:lnTo>
                          <a:pt x="212652" y="239825"/>
                        </a:lnTo>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96" b="0" i="0" u="none" strike="noStrike" kern="0" cap="none" spc="0" normalizeH="0" baseline="0" noProof="0">
                      <a:ln>
                        <a:noFill/>
                      </a:ln>
                      <a:gradFill>
                        <a:gsLst>
                          <a:gs pos="0">
                            <a:srgbClr val="505050"/>
                          </a:gs>
                          <a:gs pos="100000">
                            <a:srgbClr val="505050"/>
                          </a:gs>
                        </a:gsLst>
                      </a:gradFill>
                      <a:effectLst/>
                      <a:uLnTx/>
                      <a:uFillTx/>
                      <a:latin typeface="Segoe UI Semibold"/>
                      <a:ea typeface="+mn-ea"/>
                      <a:cs typeface="+mn-cs"/>
                    </a:endParaRPr>
                  </a:p>
                </p:txBody>
              </p:sp>
            </p:grpSp>
            <p:sp>
              <p:nvSpPr>
                <p:cNvPr id="108" name="TextBox 107">
                  <a:extLst>
                    <a:ext uri="{FF2B5EF4-FFF2-40B4-BE49-F238E27FC236}">
                      <a16:creationId xmlns:a16="http://schemas.microsoft.com/office/drawing/2014/main" id="{CFCAEE6C-CE0D-85E7-4DD3-8A53C77A26B0}"/>
                    </a:ext>
                  </a:extLst>
                </p:cNvPr>
                <p:cNvSpPr txBox="1"/>
                <p:nvPr/>
              </p:nvSpPr>
              <p:spPr>
                <a:xfrm>
                  <a:off x="2863265" y="2082119"/>
                  <a:ext cx="1377555" cy="195975"/>
                </a:xfrm>
                <a:prstGeom prst="rect">
                  <a:avLst/>
                </a:prstGeom>
                <a:noFill/>
              </p:spPr>
              <p:txBody>
                <a:bodyPr wrap="square" lIns="89642" tIns="0" rIns="0" bIns="0" rtlCol="0" anchor="ctr"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72"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Segoe UI Semilight" panose="020B0402040204020203" pitchFamily="34" charset="0"/>
                    </a:rPr>
                    <a:t>Cloud</a:t>
                  </a:r>
                </a:p>
              </p:txBody>
            </p:sp>
            <p:grpSp>
              <p:nvGrpSpPr>
                <p:cNvPr id="109" name="Group 108">
                  <a:extLst>
                    <a:ext uri="{FF2B5EF4-FFF2-40B4-BE49-F238E27FC236}">
                      <a16:creationId xmlns:a16="http://schemas.microsoft.com/office/drawing/2014/main" id="{4EEF0574-9749-4D0B-93C2-3A6753FAC1D6}"/>
                    </a:ext>
                  </a:extLst>
                </p:cNvPr>
                <p:cNvGrpSpPr/>
                <p:nvPr/>
              </p:nvGrpSpPr>
              <p:grpSpPr>
                <a:xfrm>
                  <a:off x="596952" y="3744704"/>
                  <a:ext cx="806232" cy="806231"/>
                  <a:chOff x="7674126" y="3828652"/>
                  <a:chExt cx="797690" cy="797690"/>
                </a:xfrm>
              </p:grpSpPr>
              <p:sp>
                <p:nvSpPr>
                  <p:cNvPr id="158" name="Oval 157">
                    <a:extLst>
                      <a:ext uri="{FF2B5EF4-FFF2-40B4-BE49-F238E27FC236}">
                        <a16:creationId xmlns:a16="http://schemas.microsoft.com/office/drawing/2014/main" id="{0732F6CE-21CB-40C9-9120-AF498B7E3570}"/>
                      </a:ext>
                    </a:extLst>
                  </p:cNvPr>
                  <p:cNvSpPr/>
                  <p:nvPr/>
                </p:nvSpPr>
                <p:spPr bwMode="auto">
                  <a:xfrm>
                    <a:off x="7674126" y="3828652"/>
                    <a:ext cx="797690" cy="797690"/>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59" name="Graphic 111">
                    <a:extLst>
                      <a:ext uri="{FF2B5EF4-FFF2-40B4-BE49-F238E27FC236}">
                        <a16:creationId xmlns:a16="http://schemas.microsoft.com/office/drawing/2014/main" id="{33D780BB-C845-6FE3-7C25-3FAFED865677}"/>
                      </a:ext>
                    </a:extLst>
                  </p:cNvPr>
                  <p:cNvSpPr/>
                  <p:nvPr/>
                </p:nvSpPr>
                <p:spPr>
                  <a:xfrm>
                    <a:off x="7888121" y="4016300"/>
                    <a:ext cx="369701" cy="422395"/>
                  </a:xfrm>
                  <a:custGeom>
                    <a:avLst/>
                    <a:gdLst>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42397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36682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1457" h="355848">
                        <a:moveTo>
                          <a:pt x="47994" y="308431"/>
                        </a:moveTo>
                        <a:lnTo>
                          <a:pt x="0" y="308431"/>
                        </a:lnTo>
                        <a:lnTo>
                          <a:pt x="0" y="0"/>
                        </a:lnTo>
                        <a:lnTo>
                          <a:pt x="263607" y="0"/>
                        </a:lnTo>
                        <a:lnTo>
                          <a:pt x="263607" y="94979"/>
                        </a:lnTo>
                        <a:moveTo>
                          <a:pt x="215469" y="47418"/>
                        </a:moveTo>
                        <a:lnTo>
                          <a:pt x="215469" y="142253"/>
                        </a:lnTo>
                        <a:lnTo>
                          <a:pt x="311313" y="142253"/>
                        </a:lnTo>
                        <a:moveTo>
                          <a:pt x="311313" y="142397"/>
                        </a:moveTo>
                        <a:lnTo>
                          <a:pt x="215469" y="47418"/>
                        </a:lnTo>
                        <a:lnTo>
                          <a:pt x="47994" y="47418"/>
                        </a:lnTo>
                        <a:lnTo>
                          <a:pt x="47994" y="355848"/>
                        </a:lnTo>
                        <a:lnTo>
                          <a:pt x="311457" y="355848"/>
                        </a:lnTo>
                        <a:lnTo>
                          <a:pt x="311457" y="136682"/>
                        </a:lnTo>
                        <a:moveTo>
                          <a:pt x="83882" y="237232"/>
                        </a:moveTo>
                        <a:lnTo>
                          <a:pt x="251501" y="237232"/>
                        </a:lnTo>
                        <a:moveTo>
                          <a:pt x="83882" y="189815"/>
                        </a:moveTo>
                        <a:lnTo>
                          <a:pt x="251501" y="189815"/>
                        </a:lnTo>
                        <a:moveTo>
                          <a:pt x="83882" y="142397"/>
                        </a:moveTo>
                        <a:lnTo>
                          <a:pt x="179726" y="142397"/>
                        </a:lnTo>
                        <a:moveTo>
                          <a:pt x="83882" y="94979"/>
                        </a:moveTo>
                        <a:lnTo>
                          <a:pt x="179726" y="94979"/>
                        </a:lnTo>
                      </a:path>
                    </a:pathLst>
                  </a:custGeom>
                  <a:noFill/>
                  <a:ln w="15875" cap="rnd">
                    <a:solidFill>
                      <a:srgbClr val="000000"/>
                    </a:solidFill>
                    <a:prstDash val="solid"/>
                    <a:miter/>
                  </a:ln>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65" b="0" i="0" u="none" strike="noStrike" kern="0" cap="none" spc="0" normalizeH="0" baseline="0" noProof="0">
                      <a:ln>
                        <a:noFill/>
                      </a:ln>
                      <a:gradFill>
                        <a:gsLst>
                          <a:gs pos="0">
                            <a:srgbClr val="505050"/>
                          </a:gs>
                          <a:gs pos="100000">
                            <a:srgbClr val="505050"/>
                          </a:gs>
                        </a:gsLst>
                        <a:lin ang="5400000" scaled="1"/>
                      </a:gradFill>
                      <a:effectLst/>
                      <a:uLnTx/>
                      <a:uFillTx/>
                      <a:latin typeface="Segoe UI Semibold"/>
                      <a:ea typeface="+mn-ea"/>
                      <a:cs typeface="+mn-cs"/>
                    </a:endParaRPr>
                  </a:p>
                </p:txBody>
              </p:sp>
            </p:grpSp>
            <p:sp>
              <p:nvSpPr>
                <p:cNvPr id="110" name="Oval 109">
                  <a:extLst>
                    <a:ext uri="{FF2B5EF4-FFF2-40B4-BE49-F238E27FC236}">
                      <a16:creationId xmlns:a16="http://schemas.microsoft.com/office/drawing/2014/main" id="{561D26CE-2445-B7F3-81AF-E999F84BABFC}"/>
                    </a:ext>
                  </a:extLst>
                </p:cNvPr>
                <p:cNvSpPr/>
                <p:nvPr/>
              </p:nvSpPr>
              <p:spPr bwMode="auto">
                <a:xfrm>
                  <a:off x="1539998" y="3262208"/>
                  <a:ext cx="1715004" cy="1715004"/>
                </a:xfrm>
                <a:prstGeom prst="ellipse">
                  <a:avLst/>
                </a:prstGeom>
                <a:solidFill>
                  <a:srgbClr val="FFFFFF"/>
                </a:solidFill>
                <a:ln w="127000" cap="rnd"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11" name="Group 110">
                  <a:extLst>
                    <a:ext uri="{FF2B5EF4-FFF2-40B4-BE49-F238E27FC236}">
                      <a16:creationId xmlns:a16="http://schemas.microsoft.com/office/drawing/2014/main" id="{82152650-401B-CCC6-E570-9BF9700AF1C5}"/>
                    </a:ext>
                  </a:extLst>
                </p:cNvPr>
                <p:cNvGrpSpPr/>
                <p:nvPr/>
              </p:nvGrpSpPr>
              <p:grpSpPr>
                <a:xfrm>
                  <a:off x="3025632" y="2802028"/>
                  <a:ext cx="804913" cy="804914"/>
                  <a:chOff x="9999534" y="2676915"/>
                  <a:chExt cx="796386" cy="796386"/>
                </a:xfrm>
              </p:grpSpPr>
              <p:sp>
                <p:nvSpPr>
                  <p:cNvPr id="156" name="Oval 155">
                    <a:extLst>
                      <a:ext uri="{FF2B5EF4-FFF2-40B4-BE49-F238E27FC236}">
                        <a16:creationId xmlns:a16="http://schemas.microsoft.com/office/drawing/2014/main" id="{401AAE40-BB3F-1FC0-B15C-49EF052CF107}"/>
                      </a:ext>
                    </a:extLst>
                  </p:cNvPr>
                  <p:cNvSpPr/>
                  <p:nvPr/>
                </p:nvSpPr>
                <p:spPr bwMode="auto">
                  <a:xfrm>
                    <a:off x="9999534" y="2676915"/>
                    <a:ext cx="796386" cy="796386"/>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57" name="mail">
                    <a:extLst>
                      <a:ext uri="{FF2B5EF4-FFF2-40B4-BE49-F238E27FC236}">
                        <a16:creationId xmlns:a16="http://schemas.microsoft.com/office/drawing/2014/main" id="{C133A04F-0C01-CCCD-655A-E49E9190E8D8}"/>
                      </a:ext>
                    </a:extLst>
                  </p:cNvPr>
                  <p:cNvSpPr>
                    <a:spLocks noChangeAspect="1" noEditPoints="1"/>
                  </p:cNvSpPr>
                  <p:nvPr/>
                </p:nvSpPr>
                <p:spPr bwMode="auto">
                  <a:xfrm>
                    <a:off x="10147106" y="2930007"/>
                    <a:ext cx="501243" cy="300746"/>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rnd">
                    <a:solidFill>
                      <a:srgbClr val="000000"/>
                    </a:solidFill>
                    <a:prstDash val="solid"/>
                    <a:miter/>
                  </a:ln>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65" b="0" i="0" u="none" strike="noStrike" kern="0" cap="none" spc="0" normalizeH="0" baseline="0" noProof="0">
                      <a:ln>
                        <a:noFill/>
                      </a:ln>
                      <a:gradFill>
                        <a:gsLst>
                          <a:gs pos="0">
                            <a:srgbClr val="505050"/>
                          </a:gs>
                          <a:gs pos="100000">
                            <a:srgbClr val="505050"/>
                          </a:gs>
                        </a:gsLst>
                        <a:lin ang="5400000" scaled="1"/>
                      </a:gradFill>
                      <a:effectLst/>
                      <a:uLnTx/>
                      <a:uFillTx/>
                      <a:latin typeface="Segoe UI Semibold"/>
                      <a:ea typeface="+mn-ea"/>
                      <a:cs typeface="+mn-cs"/>
                    </a:endParaRPr>
                  </a:p>
                </p:txBody>
              </p:sp>
            </p:grpSp>
            <p:sp>
              <p:nvSpPr>
                <p:cNvPr id="112" name="Oval 111">
                  <a:extLst>
                    <a:ext uri="{FF2B5EF4-FFF2-40B4-BE49-F238E27FC236}">
                      <a16:creationId xmlns:a16="http://schemas.microsoft.com/office/drawing/2014/main" id="{E3F0CC9D-BEB8-4862-097F-C6E8F8FCCBCB}"/>
                    </a:ext>
                  </a:extLst>
                </p:cNvPr>
                <p:cNvSpPr/>
                <p:nvPr/>
              </p:nvSpPr>
              <p:spPr bwMode="auto">
                <a:xfrm>
                  <a:off x="1183781" y="3520308"/>
                  <a:ext cx="106182" cy="106182"/>
                </a:xfrm>
                <a:prstGeom prst="ellipse">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3" name="Oval 112">
                  <a:extLst>
                    <a:ext uri="{FF2B5EF4-FFF2-40B4-BE49-F238E27FC236}">
                      <a16:creationId xmlns:a16="http://schemas.microsoft.com/office/drawing/2014/main" id="{C8AC3FD1-A345-818F-6C4E-9537D1CFD2E4}"/>
                    </a:ext>
                  </a:extLst>
                </p:cNvPr>
                <p:cNvSpPr/>
                <p:nvPr/>
              </p:nvSpPr>
              <p:spPr bwMode="auto">
                <a:xfrm>
                  <a:off x="1162181" y="4685586"/>
                  <a:ext cx="195157" cy="195158"/>
                </a:xfrm>
                <a:prstGeom prst="ellipse">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4" name="Oval 113">
                  <a:extLst>
                    <a:ext uri="{FF2B5EF4-FFF2-40B4-BE49-F238E27FC236}">
                      <a16:creationId xmlns:a16="http://schemas.microsoft.com/office/drawing/2014/main" id="{3753270D-8F9A-5F9A-D30F-72300DA0E31E}"/>
                    </a:ext>
                  </a:extLst>
                </p:cNvPr>
                <p:cNvSpPr/>
                <p:nvPr/>
              </p:nvSpPr>
              <p:spPr bwMode="auto">
                <a:xfrm>
                  <a:off x="2114605" y="5112745"/>
                  <a:ext cx="133234" cy="133234"/>
                </a:xfrm>
                <a:prstGeom prst="ellipse">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15" name="Group 114">
                  <a:extLst>
                    <a:ext uri="{FF2B5EF4-FFF2-40B4-BE49-F238E27FC236}">
                      <a16:creationId xmlns:a16="http://schemas.microsoft.com/office/drawing/2014/main" id="{8FC3DFCE-C65A-3AEC-696A-4BDEA0BA86A4}"/>
                    </a:ext>
                  </a:extLst>
                </p:cNvPr>
                <p:cNvGrpSpPr/>
                <p:nvPr/>
              </p:nvGrpSpPr>
              <p:grpSpPr>
                <a:xfrm>
                  <a:off x="3294599" y="4299379"/>
                  <a:ext cx="633972" cy="633972"/>
                  <a:chOff x="10280740" y="3915094"/>
                  <a:chExt cx="627255" cy="627255"/>
                </a:xfrm>
              </p:grpSpPr>
              <p:sp>
                <p:nvSpPr>
                  <p:cNvPr id="152" name="Oval 151">
                    <a:extLst>
                      <a:ext uri="{FF2B5EF4-FFF2-40B4-BE49-F238E27FC236}">
                        <a16:creationId xmlns:a16="http://schemas.microsoft.com/office/drawing/2014/main" id="{DE62B0B4-5A88-9793-CBAA-866CBA6BFEC0}"/>
                      </a:ext>
                    </a:extLst>
                  </p:cNvPr>
                  <p:cNvSpPr/>
                  <p:nvPr/>
                </p:nvSpPr>
                <p:spPr bwMode="auto">
                  <a:xfrm>
                    <a:off x="10280740" y="3915094"/>
                    <a:ext cx="627255" cy="627255"/>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53" name="Group 152">
                    <a:extLst>
                      <a:ext uri="{FF2B5EF4-FFF2-40B4-BE49-F238E27FC236}">
                        <a16:creationId xmlns:a16="http://schemas.microsoft.com/office/drawing/2014/main" id="{A336F562-9E8D-2B0F-82D8-21F5402AB795}"/>
                      </a:ext>
                    </a:extLst>
                  </p:cNvPr>
                  <p:cNvGrpSpPr/>
                  <p:nvPr/>
                </p:nvGrpSpPr>
                <p:grpSpPr>
                  <a:xfrm>
                    <a:off x="10438207" y="4051249"/>
                    <a:ext cx="312320" cy="354907"/>
                    <a:chOff x="10414602" y="3878045"/>
                    <a:chExt cx="391367" cy="444735"/>
                  </a:xfrm>
                </p:grpSpPr>
                <p:sp>
                  <p:nvSpPr>
                    <p:cNvPr id="154" name="TextBox 153">
                      <a:extLst>
                        <a:ext uri="{FF2B5EF4-FFF2-40B4-BE49-F238E27FC236}">
                          <a16:creationId xmlns:a16="http://schemas.microsoft.com/office/drawing/2014/main" id="{2F7F6A29-DBB8-5704-8115-8E5741FAFF26}"/>
                        </a:ext>
                      </a:extLst>
                    </p:cNvPr>
                    <p:cNvSpPr txBox="1"/>
                    <p:nvPr/>
                  </p:nvSpPr>
                  <p:spPr>
                    <a:xfrm>
                      <a:off x="10523028" y="4100413"/>
                      <a:ext cx="174515" cy="69680"/>
                    </a:xfrm>
                    <a:custGeom>
                      <a:avLst/>
                      <a:gdLst/>
                      <a:ahLst/>
                      <a:cxnLst/>
                      <a:rect l="l" t="t" r="r" b="b"/>
                      <a:pathLst>
                        <a:path w="718240" h="286782">
                          <a:moveTo>
                            <a:pt x="312246" y="52596"/>
                          </a:moveTo>
                          <a:lnTo>
                            <a:pt x="312246" y="234385"/>
                          </a:lnTo>
                          <a:lnTo>
                            <a:pt x="344244" y="234385"/>
                          </a:lnTo>
                          <a:cubicBezTo>
                            <a:pt x="372242" y="234385"/>
                            <a:pt x="394208" y="225986"/>
                            <a:pt x="410140" y="209187"/>
                          </a:cubicBezTo>
                          <a:cubicBezTo>
                            <a:pt x="426072" y="192388"/>
                            <a:pt x="434039" y="169523"/>
                            <a:pt x="434039" y="140591"/>
                          </a:cubicBezTo>
                          <a:cubicBezTo>
                            <a:pt x="434039" y="113259"/>
                            <a:pt x="426139" y="91761"/>
                            <a:pt x="410340" y="76095"/>
                          </a:cubicBezTo>
                          <a:cubicBezTo>
                            <a:pt x="394541" y="60429"/>
                            <a:pt x="372376" y="52596"/>
                            <a:pt x="343844" y="52596"/>
                          </a:cubicBezTo>
                          <a:close/>
                          <a:moveTo>
                            <a:pt x="64596" y="49597"/>
                          </a:moveTo>
                          <a:lnTo>
                            <a:pt x="64596" y="138991"/>
                          </a:lnTo>
                          <a:lnTo>
                            <a:pt x="89995" y="138991"/>
                          </a:lnTo>
                          <a:cubicBezTo>
                            <a:pt x="124392" y="138991"/>
                            <a:pt x="141591" y="123925"/>
                            <a:pt x="141591" y="93794"/>
                          </a:cubicBezTo>
                          <a:cubicBezTo>
                            <a:pt x="141591" y="64329"/>
                            <a:pt x="124392" y="49597"/>
                            <a:pt x="89995" y="49597"/>
                          </a:cubicBezTo>
                          <a:close/>
                          <a:moveTo>
                            <a:pt x="552450" y="0"/>
                          </a:moveTo>
                          <a:lnTo>
                            <a:pt x="718240" y="0"/>
                          </a:lnTo>
                          <a:lnTo>
                            <a:pt x="718240" y="52596"/>
                          </a:lnTo>
                          <a:lnTo>
                            <a:pt x="617046" y="52596"/>
                          </a:lnTo>
                          <a:lnTo>
                            <a:pt x="617046" y="122992"/>
                          </a:lnTo>
                          <a:lnTo>
                            <a:pt x="710040" y="122992"/>
                          </a:lnTo>
                          <a:lnTo>
                            <a:pt x="710040" y="175389"/>
                          </a:lnTo>
                          <a:lnTo>
                            <a:pt x="617046" y="175389"/>
                          </a:lnTo>
                          <a:lnTo>
                            <a:pt x="617046" y="286782"/>
                          </a:lnTo>
                          <a:lnTo>
                            <a:pt x="552450" y="286782"/>
                          </a:lnTo>
                          <a:close/>
                          <a:moveTo>
                            <a:pt x="247650" y="0"/>
                          </a:moveTo>
                          <a:lnTo>
                            <a:pt x="349244" y="0"/>
                          </a:lnTo>
                          <a:cubicBezTo>
                            <a:pt x="451104" y="0"/>
                            <a:pt x="502035" y="46597"/>
                            <a:pt x="502035" y="139791"/>
                          </a:cubicBezTo>
                          <a:cubicBezTo>
                            <a:pt x="502035" y="184455"/>
                            <a:pt x="488135" y="220120"/>
                            <a:pt x="460337" y="246785"/>
                          </a:cubicBezTo>
                          <a:cubicBezTo>
                            <a:pt x="432539" y="273450"/>
                            <a:pt x="395508" y="286782"/>
                            <a:pt x="349244" y="286782"/>
                          </a:cubicBezTo>
                          <a:lnTo>
                            <a:pt x="247650" y="286782"/>
                          </a:lnTo>
                          <a:close/>
                          <a:moveTo>
                            <a:pt x="0" y="0"/>
                          </a:moveTo>
                          <a:lnTo>
                            <a:pt x="101194" y="0"/>
                          </a:lnTo>
                          <a:cubicBezTo>
                            <a:pt x="173456" y="0"/>
                            <a:pt x="209587" y="30464"/>
                            <a:pt x="209587" y="91394"/>
                          </a:cubicBezTo>
                          <a:cubicBezTo>
                            <a:pt x="209587" y="120192"/>
                            <a:pt x="199221" y="143491"/>
                            <a:pt x="178489" y="161290"/>
                          </a:cubicBezTo>
                          <a:cubicBezTo>
                            <a:pt x="157757" y="179089"/>
                            <a:pt x="130059" y="187988"/>
                            <a:pt x="95394" y="187988"/>
                          </a:cubicBezTo>
                          <a:lnTo>
                            <a:pt x="64596" y="187988"/>
                          </a:lnTo>
                          <a:lnTo>
                            <a:pt x="64596" y="286782"/>
                          </a:lnTo>
                          <a:lnTo>
                            <a:pt x="0" y="286782"/>
                          </a:lnTo>
                          <a:close/>
                        </a:path>
                      </a:pathLst>
                    </a:custGeom>
                    <a:solidFill>
                      <a:srgbClr val="000000"/>
                    </a:solidFill>
                    <a:ln>
                      <a:noFill/>
                    </a:ln>
                    <a:effectLst/>
                  </p:spPr>
                  <p:txBody>
                    <a:bodyPr rot="0" spcFirstLastPara="0" vertOverflow="overflow" horzOverflow="overflow" vert="horz" wrap="square" lIns="89642" tIns="44821" rIns="89642" bIns="44821"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588"/>
                        </a:spcAft>
                        <a:buClrTx/>
                        <a:buSzTx/>
                        <a:buFontTx/>
                        <a:buNone/>
                        <a:tabLst/>
                        <a:defRPr/>
                      </a:pPr>
                      <a:endParaRPr kumimoji="0" lang="en-US" sz="3137" b="1" i="0" u="none" strike="noStrike" kern="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endParaRPr>
                    </a:p>
                  </p:txBody>
                </p:sp>
                <p:pic>
                  <p:nvPicPr>
                    <p:cNvPr id="155" name="Graphic 154">
                      <a:extLst>
                        <a:ext uri="{FF2B5EF4-FFF2-40B4-BE49-F238E27FC236}">
                          <a16:creationId xmlns:a16="http://schemas.microsoft.com/office/drawing/2014/main" id="{DB843575-2E69-26A3-A36D-90195CA62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4602" y="3878045"/>
                      <a:ext cx="391367" cy="444735"/>
                    </a:xfrm>
                    <a:prstGeom prst="rect">
                      <a:avLst/>
                    </a:prstGeom>
                  </p:spPr>
                </p:pic>
              </p:grpSp>
            </p:grpSp>
            <p:sp>
              <p:nvSpPr>
                <p:cNvPr id="116" name="Oval 115">
                  <a:extLst>
                    <a:ext uri="{FF2B5EF4-FFF2-40B4-BE49-F238E27FC236}">
                      <a16:creationId xmlns:a16="http://schemas.microsoft.com/office/drawing/2014/main" id="{4A379F05-C48E-B357-2617-CB830349406F}"/>
                    </a:ext>
                  </a:extLst>
                </p:cNvPr>
                <p:cNvSpPr/>
                <p:nvPr/>
              </p:nvSpPr>
              <p:spPr bwMode="auto">
                <a:xfrm>
                  <a:off x="2615979" y="3007705"/>
                  <a:ext cx="140525" cy="140526"/>
                </a:xfrm>
                <a:prstGeom prst="ellipse">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7" name="Oval 116">
                  <a:extLst>
                    <a:ext uri="{FF2B5EF4-FFF2-40B4-BE49-F238E27FC236}">
                      <a16:creationId xmlns:a16="http://schemas.microsoft.com/office/drawing/2014/main" id="{DD288A80-347A-EEAE-8E36-E7E02BB12E3D}"/>
                    </a:ext>
                  </a:extLst>
                </p:cNvPr>
                <p:cNvSpPr/>
                <p:nvPr/>
              </p:nvSpPr>
              <p:spPr bwMode="auto">
                <a:xfrm>
                  <a:off x="2995169" y="5188605"/>
                  <a:ext cx="106182" cy="106182"/>
                </a:xfrm>
                <a:prstGeom prst="ellipse">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8" name="Oval 117">
                  <a:extLst>
                    <a:ext uri="{FF2B5EF4-FFF2-40B4-BE49-F238E27FC236}">
                      <a16:creationId xmlns:a16="http://schemas.microsoft.com/office/drawing/2014/main" id="{D6880E61-9F29-F486-BDA7-27257411E5C1}"/>
                    </a:ext>
                  </a:extLst>
                </p:cNvPr>
                <p:cNvSpPr/>
                <p:nvPr/>
              </p:nvSpPr>
              <p:spPr bwMode="auto">
                <a:xfrm>
                  <a:off x="3428089" y="3844430"/>
                  <a:ext cx="197582" cy="197582"/>
                </a:xfrm>
                <a:prstGeom prst="ellipse">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19" name="Group 118">
                  <a:extLst>
                    <a:ext uri="{FF2B5EF4-FFF2-40B4-BE49-F238E27FC236}">
                      <a16:creationId xmlns:a16="http://schemas.microsoft.com/office/drawing/2014/main" id="{F3F5F2F9-88C1-1CF5-7C00-5C9D37CC40D4}"/>
                    </a:ext>
                  </a:extLst>
                </p:cNvPr>
                <p:cNvGrpSpPr/>
                <p:nvPr/>
              </p:nvGrpSpPr>
              <p:grpSpPr>
                <a:xfrm>
                  <a:off x="2628919" y="4518477"/>
                  <a:ext cx="570271" cy="570271"/>
                  <a:chOff x="9423162" y="4374496"/>
                  <a:chExt cx="638881" cy="638881"/>
                </a:xfrm>
              </p:grpSpPr>
              <p:sp>
                <p:nvSpPr>
                  <p:cNvPr id="148" name="Oval 147">
                    <a:extLst>
                      <a:ext uri="{FF2B5EF4-FFF2-40B4-BE49-F238E27FC236}">
                        <a16:creationId xmlns:a16="http://schemas.microsoft.com/office/drawing/2014/main" id="{26AC2450-0EC6-5DF7-6069-FEE6378314D5}"/>
                      </a:ext>
                    </a:extLst>
                  </p:cNvPr>
                  <p:cNvSpPr/>
                  <p:nvPr/>
                </p:nvSpPr>
                <p:spPr bwMode="auto">
                  <a:xfrm>
                    <a:off x="9423162" y="4374496"/>
                    <a:ext cx="638881" cy="638881"/>
                  </a:xfrm>
                  <a:prstGeom prst="ellipse">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49" name="Group 148">
                    <a:extLst>
                      <a:ext uri="{FF2B5EF4-FFF2-40B4-BE49-F238E27FC236}">
                        <a16:creationId xmlns:a16="http://schemas.microsoft.com/office/drawing/2014/main" id="{9D797300-B3EF-D6FD-77D1-1DDB50584520}"/>
                      </a:ext>
                    </a:extLst>
                  </p:cNvPr>
                  <p:cNvGrpSpPr/>
                  <p:nvPr/>
                </p:nvGrpSpPr>
                <p:grpSpPr>
                  <a:xfrm>
                    <a:off x="9577075" y="4521275"/>
                    <a:ext cx="331054" cy="345323"/>
                    <a:chOff x="9777822" y="3557233"/>
                    <a:chExt cx="578645" cy="603587"/>
                  </a:xfrm>
                </p:grpSpPr>
                <p:sp>
                  <p:nvSpPr>
                    <p:cNvPr id="150" name="Freeform 13">
                      <a:extLst>
                        <a:ext uri="{FF2B5EF4-FFF2-40B4-BE49-F238E27FC236}">
                          <a16:creationId xmlns:a16="http://schemas.microsoft.com/office/drawing/2014/main" id="{2052C4ED-3E4B-E33E-FEAE-35B0213C0BC7}"/>
                        </a:ext>
                      </a:extLst>
                    </p:cNvPr>
                    <p:cNvSpPr>
                      <a:spLocks/>
                    </p:cNvSpPr>
                    <p:nvPr/>
                  </p:nvSpPr>
                  <p:spPr bwMode="auto">
                    <a:xfrm>
                      <a:off x="9777822" y="3557233"/>
                      <a:ext cx="578645" cy="603587"/>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12700">
                      <a:solidFill>
                        <a:srgbClr val="FFFFFF"/>
                      </a:solidFill>
                      <a:prstDash val="solid"/>
                      <a:round/>
                      <a:headEnd/>
                      <a:tailEnd/>
                    </a:ln>
                  </p:spPr>
                  <p:txBody>
                    <a:bodyPr vert="horz" wrap="square" lIns="107571" tIns="53785" rIns="107571" bIns="537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Semibold"/>
                        <a:ea typeface="+mn-ea"/>
                        <a:cs typeface="+mn-cs"/>
                      </a:endParaRPr>
                    </a:p>
                  </p:txBody>
                </p:sp>
                <p:pic>
                  <p:nvPicPr>
                    <p:cNvPr id="151" name="Graphic 150">
                      <a:extLst>
                        <a:ext uri="{FF2B5EF4-FFF2-40B4-BE49-F238E27FC236}">
                          <a16:creationId xmlns:a16="http://schemas.microsoft.com/office/drawing/2014/main" id="{D5EACE95-6929-39D7-A19E-9E32791425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14319" y="3741135"/>
                      <a:ext cx="305649" cy="235784"/>
                    </a:xfrm>
                    <a:prstGeom prst="rect">
                      <a:avLst/>
                    </a:prstGeom>
                  </p:spPr>
                </p:pic>
              </p:grpSp>
            </p:grpSp>
            <p:grpSp>
              <p:nvGrpSpPr>
                <p:cNvPr id="120" name="Group 119">
                  <a:extLst>
                    <a:ext uri="{FF2B5EF4-FFF2-40B4-BE49-F238E27FC236}">
                      <a16:creationId xmlns:a16="http://schemas.microsoft.com/office/drawing/2014/main" id="{F8402D27-8075-2D90-580A-11E1BC54F2E5}"/>
                    </a:ext>
                  </a:extLst>
                </p:cNvPr>
                <p:cNvGrpSpPr/>
                <p:nvPr/>
              </p:nvGrpSpPr>
              <p:grpSpPr>
                <a:xfrm>
                  <a:off x="1388570" y="2706826"/>
                  <a:ext cx="633972" cy="633972"/>
                  <a:chOff x="1838245" y="2654325"/>
                  <a:chExt cx="633972" cy="633972"/>
                </a:xfrm>
              </p:grpSpPr>
              <p:sp>
                <p:nvSpPr>
                  <p:cNvPr id="144" name="Oval 143">
                    <a:extLst>
                      <a:ext uri="{FF2B5EF4-FFF2-40B4-BE49-F238E27FC236}">
                        <a16:creationId xmlns:a16="http://schemas.microsoft.com/office/drawing/2014/main" id="{BEB69E87-7210-2DEA-C030-D6E4EF344784}"/>
                      </a:ext>
                    </a:extLst>
                  </p:cNvPr>
                  <p:cNvSpPr/>
                  <p:nvPr/>
                </p:nvSpPr>
                <p:spPr bwMode="auto">
                  <a:xfrm>
                    <a:off x="1838245" y="2654325"/>
                    <a:ext cx="633972" cy="633972"/>
                  </a:xfrm>
                  <a:prstGeom prst="ellipse">
                    <a:avLst/>
                  </a:pr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45" name="Group 144">
                    <a:extLst>
                      <a:ext uri="{FF2B5EF4-FFF2-40B4-BE49-F238E27FC236}">
                        <a16:creationId xmlns:a16="http://schemas.microsoft.com/office/drawing/2014/main" id="{89C9849F-96EC-7470-5DDF-D4AD1D9544F2}"/>
                      </a:ext>
                    </a:extLst>
                  </p:cNvPr>
                  <p:cNvGrpSpPr/>
                  <p:nvPr/>
                </p:nvGrpSpPr>
                <p:grpSpPr>
                  <a:xfrm>
                    <a:off x="1997399" y="2791956"/>
                    <a:ext cx="315665" cy="358709"/>
                    <a:chOff x="1997399" y="2791956"/>
                    <a:chExt cx="315665" cy="358709"/>
                  </a:xfrm>
                </p:grpSpPr>
                <p:pic>
                  <p:nvPicPr>
                    <p:cNvPr id="146" name="Graphic 145">
                      <a:extLst>
                        <a:ext uri="{FF2B5EF4-FFF2-40B4-BE49-F238E27FC236}">
                          <a16:creationId xmlns:a16="http://schemas.microsoft.com/office/drawing/2014/main" id="{3E106D91-DD08-017E-019F-C14A11C05F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97399" y="2791956"/>
                      <a:ext cx="315665" cy="358709"/>
                    </a:xfrm>
                    <a:prstGeom prst="rect">
                      <a:avLst/>
                    </a:prstGeom>
                  </p:spPr>
                </p:pic>
                <p:sp>
                  <p:nvSpPr>
                    <p:cNvPr id="147" name="TextBox 146">
                      <a:extLst>
                        <a:ext uri="{FF2B5EF4-FFF2-40B4-BE49-F238E27FC236}">
                          <a16:creationId xmlns:a16="http://schemas.microsoft.com/office/drawing/2014/main" id="{C042B764-F2EC-FF24-8ED9-1FCD153908DE}"/>
                        </a:ext>
                      </a:extLst>
                    </p:cNvPr>
                    <p:cNvSpPr txBox="1"/>
                    <p:nvPr/>
                  </p:nvSpPr>
                  <p:spPr>
                    <a:xfrm>
                      <a:off x="2034621" y="2940996"/>
                      <a:ext cx="241220" cy="11541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35" b="0" i="0" u="none" strike="noStrike" kern="0" cap="none" spc="0" normalizeH="0" baseline="0" noProof="0">
                          <a:ln>
                            <a:noFill/>
                          </a:ln>
                          <a:solidFill>
                            <a:srgbClr val="000000"/>
                          </a:solidFill>
                          <a:effectLst/>
                          <a:uLnTx/>
                          <a:uFillTx/>
                          <a:latin typeface="Segoe UI Semibold"/>
                          <a:ea typeface="+mn-ea"/>
                          <a:cs typeface="+mn-cs"/>
                        </a:rPr>
                        <a:t>Excel</a:t>
                      </a:r>
                    </a:p>
                  </p:txBody>
                </p:sp>
              </p:grpSp>
            </p:grpSp>
            <p:grpSp>
              <p:nvGrpSpPr>
                <p:cNvPr id="121" name="Group 120">
                  <a:extLst>
                    <a:ext uri="{FF2B5EF4-FFF2-40B4-BE49-F238E27FC236}">
                      <a16:creationId xmlns:a16="http://schemas.microsoft.com/office/drawing/2014/main" id="{93C4BED1-F058-F256-DC9E-E2C57C5FD27D}"/>
                    </a:ext>
                  </a:extLst>
                </p:cNvPr>
                <p:cNvGrpSpPr/>
                <p:nvPr/>
              </p:nvGrpSpPr>
              <p:grpSpPr>
                <a:xfrm>
                  <a:off x="1667530" y="3631560"/>
                  <a:ext cx="1342460" cy="914849"/>
                  <a:chOff x="2745246" y="3761102"/>
                  <a:chExt cx="749945" cy="511068"/>
                </a:xfrm>
              </p:grpSpPr>
              <p:grpSp>
                <p:nvGrpSpPr>
                  <p:cNvPr id="122" name="Group 121">
                    <a:extLst>
                      <a:ext uri="{FF2B5EF4-FFF2-40B4-BE49-F238E27FC236}">
                        <a16:creationId xmlns:a16="http://schemas.microsoft.com/office/drawing/2014/main" id="{9905FA7F-3CAD-0575-889A-5C89CB030A77}"/>
                      </a:ext>
                    </a:extLst>
                  </p:cNvPr>
                  <p:cNvGrpSpPr/>
                  <p:nvPr/>
                </p:nvGrpSpPr>
                <p:grpSpPr>
                  <a:xfrm>
                    <a:off x="2787820" y="3801344"/>
                    <a:ext cx="707065" cy="412283"/>
                    <a:chOff x="2795440" y="3801344"/>
                    <a:chExt cx="707065" cy="412283"/>
                  </a:xfrm>
                </p:grpSpPr>
                <p:grpSp>
                  <p:nvGrpSpPr>
                    <p:cNvPr id="135" name="Group 134">
                      <a:extLst>
                        <a:ext uri="{FF2B5EF4-FFF2-40B4-BE49-F238E27FC236}">
                          <a16:creationId xmlns:a16="http://schemas.microsoft.com/office/drawing/2014/main" id="{5EFE9FC0-C9C8-95B2-DEB0-72109176AD31}"/>
                        </a:ext>
                      </a:extLst>
                    </p:cNvPr>
                    <p:cNvGrpSpPr/>
                    <p:nvPr/>
                  </p:nvGrpSpPr>
                  <p:grpSpPr>
                    <a:xfrm>
                      <a:off x="2795440" y="4102273"/>
                      <a:ext cx="109728" cy="109728"/>
                      <a:chOff x="6884342" y="1029119"/>
                      <a:chExt cx="554053" cy="554052"/>
                    </a:xfrm>
                  </p:grpSpPr>
                  <p:sp>
                    <p:nvSpPr>
                      <p:cNvPr id="142" name="Rectangle 141">
                        <a:extLst>
                          <a:ext uri="{FF2B5EF4-FFF2-40B4-BE49-F238E27FC236}">
                            <a16:creationId xmlns:a16="http://schemas.microsoft.com/office/drawing/2014/main" id="{4701650C-CB5F-67E3-6758-E154EF474C60}"/>
                          </a:ext>
                        </a:extLst>
                      </p:cNvPr>
                      <p:cNvSpPr/>
                      <p:nvPr/>
                    </p:nvSpPr>
                    <p:spPr bwMode="auto">
                      <a:xfrm>
                        <a:off x="6884342" y="1029119"/>
                        <a:ext cx="554053" cy="554052"/>
                      </a:xfrm>
                      <a:prstGeom prst="rect">
                        <a:avLst/>
                      </a:prstGeom>
                      <a:noFill/>
                      <a:ln w="3175">
                        <a:solidFill>
                          <a:srgbClr val="D2D2D2"/>
                        </a:solidFill>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175761" tIns="140609" rIns="175761" bIns="140609" numCol="1" spcCol="0" rtlCol="0" fromWordArt="0" anchor="t" anchorCtr="0" forceAA="0" compatLnSpc="1">
                        <a:prstTxWarp prst="textNoShape">
                          <a:avLst/>
                        </a:prstTxWarp>
                        <a:noAutofit/>
                      </a:bodyPr>
                      <a:lstStyle/>
                      <a:p>
                        <a:pPr marL="0" marR="0" lvl="0" indent="0" algn="l" defTabSz="896164" rtl="0" eaLnBrk="1" fontAlgn="base" latinLnBrk="0" hangingPunct="1">
                          <a:lnSpc>
                            <a:spcPct val="100000"/>
                          </a:lnSpc>
                          <a:spcBef>
                            <a:spcPct val="0"/>
                          </a:spcBef>
                          <a:spcAft>
                            <a:spcPct val="0"/>
                          </a:spcAft>
                          <a:buClrTx/>
                          <a:buSzTx/>
                          <a:buFontTx/>
                          <a:buNone/>
                          <a:tabLst/>
                          <a:defRPr/>
                        </a:pPr>
                        <a:endParaRPr kumimoji="0" lang="en-US" sz="637" b="0" i="0" u="none" strike="noStrike" kern="0" cap="none" spc="0" normalizeH="0" baseline="0" noProof="0">
                          <a:ln>
                            <a:noFill/>
                          </a:ln>
                          <a:solidFill>
                            <a:srgbClr val="000000"/>
                          </a:solidFill>
                          <a:effectLst/>
                          <a:uLnTx/>
                          <a:uFillTx/>
                          <a:latin typeface="Segoe UI"/>
                          <a:ea typeface="Segoe UI" pitchFamily="34" charset="0"/>
                          <a:cs typeface="Segoe UI" pitchFamily="34" charset="0"/>
                        </a:endParaRPr>
                      </a:p>
                    </p:txBody>
                  </p:sp>
                  <p:pic>
                    <p:nvPicPr>
                      <p:cNvPr id="143" name="Picture 2" descr="Image result for adobe">
                        <a:extLst>
                          <a:ext uri="{FF2B5EF4-FFF2-40B4-BE49-F238E27FC236}">
                            <a16:creationId xmlns:a16="http://schemas.microsoft.com/office/drawing/2014/main" id="{276AF0EE-DD74-49D5-A07A-1806818D6D32}"/>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016111" y="1110845"/>
                        <a:ext cx="290509" cy="390601"/>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36" name="Picture 6" descr="https://az495088.vo.msecnd.net/app-logo/dropbox_215.png">
                      <a:extLst>
                        <a:ext uri="{FF2B5EF4-FFF2-40B4-BE49-F238E27FC236}">
                          <a16:creationId xmlns:a16="http://schemas.microsoft.com/office/drawing/2014/main" id="{F7F687B2-462E-023C-4AA7-3C36068CE9B3}"/>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392777" y="4103899"/>
                      <a:ext cx="109728" cy="109728"/>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37" name="Group 136">
                      <a:extLst>
                        <a:ext uri="{FF2B5EF4-FFF2-40B4-BE49-F238E27FC236}">
                          <a16:creationId xmlns:a16="http://schemas.microsoft.com/office/drawing/2014/main" id="{E5DFD4BA-E48A-3229-0C6E-7E792F974CC9}"/>
                        </a:ext>
                      </a:extLst>
                    </p:cNvPr>
                    <p:cNvGrpSpPr/>
                    <p:nvPr/>
                  </p:nvGrpSpPr>
                  <p:grpSpPr>
                    <a:xfrm>
                      <a:off x="3096811" y="3953350"/>
                      <a:ext cx="109728" cy="109728"/>
                      <a:chOff x="6957971" y="5086391"/>
                      <a:chExt cx="619344" cy="619344"/>
                    </a:xfrm>
                  </p:grpSpPr>
                  <p:sp>
                    <p:nvSpPr>
                      <p:cNvPr id="140" name="Rectangle 139">
                        <a:extLst>
                          <a:ext uri="{FF2B5EF4-FFF2-40B4-BE49-F238E27FC236}">
                            <a16:creationId xmlns:a16="http://schemas.microsoft.com/office/drawing/2014/main" id="{B7FCE5A4-A825-198B-55C4-BE80D3E20FAA}"/>
                          </a:ext>
                        </a:extLst>
                      </p:cNvPr>
                      <p:cNvSpPr/>
                      <p:nvPr/>
                    </p:nvSpPr>
                    <p:spPr bwMode="auto">
                      <a:xfrm>
                        <a:off x="6957971" y="5086391"/>
                        <a:ext cx="619344" cy="619344"/>
                      </a:xfrm>
                      <a:prstGeom prst="rect">
                        <a:avLst/>
                      </a:prstGeom>
                      <a:solidFill>
                        <a:srgbClr val="0078D4">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175761" tIns="140609" rIns="175761" bIns="140609" numCol="1" spcCol="0" rtlCol="0" fromWordArt="0" anchor="t" anchorCtr="0" forceAA="0" compatLnSpc="1">
                        <a:prstTxWarp prst="textNoShape">
                          <a:avLst/>
                        </a:prstTxWarp>
                        <a:noAutofit/>
                      </a:bodyPr>
                      <a:lstStyle/>
                      <a:p>
                        <a:pPr marL="0" marR="0" lvl="0" indent="0" algn="l" defTabSz="896141" rtl="0" eaLnBrk="1" fontAlgn="base" latinLnBrk="0" hangingPunct="1">
                          <a:lnSpc>
                            <a:spcPct val="100000"/>
                          </a:lnSpc>
                          <a:spcBef>
                            <a:spcPct val="0"/>
                          </a:spcBef>
                          <a:spcAft>
                            <a:spcPct val="0"/>
                          </a:spcAft>
                          <a:buClrTx/>
                          <a:buSzTx/>
                          <a:buFontTx/>
                          <a:buNone/>
                          <a:tabLst/>
                          <a:defRPr/>
                        </a:pPr>
                        <a:endParaRPr kumimoji="0" lang="en-US" sz="637"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1" name="Picture 8" descr="Image result for salesforce icon">
                        <a:extLst>
                          <a:ext uri="{FF2B5EF4-FFF2-40B4-BE49-F238E27FC236}">
                            <a16:creationId xmlns:a16="http://schemas.microsoft.com/office/drawing/2014/main" id="{5357F58C-F575-D9EA-4D05-47EF5229C7E6}"/>
                          </a:ext>
                        </a:extLst>
                      </p:cNvPr>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6988401" y="5210407"/>
                        <a:ext cx="554557" cy="395122"/>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38" name="Picture 4" descr="https://az495088.vo.msecnd.net/app-logo/github_215.png">
                      <a:extLst>
                        <a:ext uri="{FF2B5EF4-FFF2-40B4-BE49-F238E27FC236}">
                          <a16:creationId xmlns:a16="http://schemas.microsoft.com/office/drawing/2014/main" id="{D948021D-8E96-A992-6DDB-603C5C61FA4F}"/>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3096811" y="4103899"/>
                      <a:ext cx="109728" cy="10972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9" name="Picture 2">
                      <a:extLst>
                        <a:ext uri="{FF2B5EF4-FFF2-40B4-BE49-F238E27FC236}">
                          <a16:creationId xmlns:a16="http://schemas.microsoft.com/office/drawing/2014/main" id="{940389C4-F6AE-AAD8-8960-24AFB5CA0708}"/>
                        </a:ext>
                        <a:ext uri="{C183D7F6-B498-43B3-948B-1728B52AA6E4}">
                          <adec:decorative xmlns:adec="http://schemas.microsoft.com/office/drawing/2017/decorative" val="1"/>
                        </a:ext>
                      </a:extLst>
                    </p:cNvPr>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096811" y="3801344"/>
                      <a:ext cx="109728" cy="1097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3" name="Group 122">
                    <a:extLst>
                      <a:ext uri="{FF2B5EF4-FFF2-40B4-BE49-F238E27FC236}">
                        <a16:creationId xmlns:a16="http://schemas.microsoft.com/office/drawing/2014/main" id="{A3C1D66C-A24B-C0AC-166D-1E003BDF4A8E}"/>
                      </a:ext>
                    </a:extLst>
                  </p:cNvPr>
                  <p:cNvGrpSpPr/>
                  <p:nvPr/>
                </p:nvGrpSpPr>
                <p:grpSpPr>
                  <a:xfrm>
                    <a:off x="3237838" y="3799405"/>
                    <a:ext cx="257353" cy="414534"/>
                    <a:chOff x="3277827" y="3799405"/>
                    <a:chExt cx="257353" cy="414534"/>
                  </a:xfrm>
                </p:grpSpPr>
                <p:pic>
                  <p:nvPicPr>
                    <p:cNvPr id="130" name="Picture 2" descr="image">
                      <a:extLst>
                        <a:ext uri="{FF2B5EF4-FFF2-40B4-BE49-F238E27FC236}">
                          <a16:creationId xmlns:a16="http://schemas.microsoft.com/office/drawing/2014/main" id="{E7C190F9-2BCB-6475-DA94-5CE07BE5964B}"/>
                        </a:ext>
                      </a:extLst>
                    </p:cNvPr>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282570" y="4103585"/>
                      <a:ext cx="110354" cy="110354"/>
                    </a:xfrm>
                    <a:prstGeom prst="rect">
                      <a:avLst/>
                    </a:prstGeom>
                    <a:noFill/>
                    <a:ln w="3175">
                      <a:solidFill>
                        <a:srgbClr val="D2D2D2"/>
                      </a:solidFill>
                    </a:ln>
                    <a:extLst>
                      <a:ext uri="{909E8E84-426E-40DD-AFC4-6F175D3DCCD1}">
                        <a14:hiddenFill xmlns:a14="http://schemas.microsoft.com/office/drawing/2010/main">
                          <a:solidFill>
                            <a:srgbClr val="FFFFFF"/>
                          </a:solidFill>
                        </a14:hiddenFill>
                      </a:ext>
                    </a:extLst>
                  </p:spPr>
                </p:pic>
                <p:pic>
                  <p:nvPicPr>
                    <p:cNvPr id="131" name="Picture 2" descr="image">
                      <a:extLst>
                        <a:ext uri="{FF2B5EF4-FFF2-40B4-BE49-F238E27FC236}">
                          <a16:creationId xmlns:a16="http://schemas.microsoft.com/office/drawing/2014/main" id="{E4CC6B85-399E-8563-AFA1-92C021321967}"/>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277827" y="3801344"/>
                      <a:ext cx="109728" cy="109728"/>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image">
                      <a:extLst>
                        <a:ext uri="{FF2B5EF4-FFF2-40B4-BE49-F238E27FC236}">
                          <a16:creationId xmlns:a16="http://schemas.microsoft.com/office/drawing/2014/main" id="{4009016E-B30F-9D93-2004-6B366941206D}"/>
                        </a:ext>
                      </a:extLst>
                    </p:cNvPr>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3282570" y="3960275"/>
                      <a:ext cx="109728" cy="109728"/>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34">
                      <a:extLst>
                        <a:ext uri="{FF2B5EF4-FFF2-40B4-BE49-F238E27FC236}">
                          <a16:creationId xmlns:a16="http://schemas.microsoft.com/office/drawing/2014/main" id="{D13A171A-3AC5-8C1C-BE30-F2CF1A89AF45}"/>
                        </a:ext>
                        <a:ext uri="{C183D7F6-B498-43B3-948B-1728B52AA6E4}">
                          <adec:decorative xmlns:adec="http://schemas.microsoft.com/office/drawing/2017/decorative" val="1"/>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3425452" y="3948962"/>
                      <a:ext cx="109728" cy="10972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4" name="Picture 2" descr="image">
                      <a:extLst>
                        <a:ext uri="{FF2B5EF4-FFF2-40B4-BE49-F238E27FC236}">
                          <a16:creationId xmlns:a16="http://schemas.microsoft.com/office/drawing/2014/main" id="{526023B0-F6A8-C270-FD83-DADB57F4A134}"/>
                        </a:ext>
                      </a:extLst>
                    </p:cNvPr>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3425451" y="3799405"/>
                      <a:ext cx="109728" cy="1097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4" name="Group 123">
                    <a:extLst>
                      <a:ext uri="{FF2B5EF4-FFF2-40B4-BE49-F238E27FC236}">
                        <a16:creationId xmlns:a16="http://schemas.microsoft.com/office/drawing/2014/main" id="{8A63D28B-2B93-9E97-A818-9B762FBA8D92}"/>
                      </a:ext>
                    </a:extLst>
                  </p:cNvPr>
                  <p:cNvGrpSpPr/>
                  <p:nvPr/>
                </p:nvGrpSpPr>
                <p:grpSpPr>
                  <a:xfrm>
                    <a:off x="2745246" y="3761102"/>
                    <a:ext cx="349317" cy="511068"/>
                    <a:chOff x="2745952" y="3761102"/>
                    <a:chExt cx="349317" cy="511068"/>
                  </a:xfrm>
                </p:grpSpPr>
                <p:pic>
                  <p:nvPicPr>
                    <p:cNvPr id="125" name="Picture 124">
                      <a:extLst>
                        <a:ext uri="{FF2B5EF4-FFF2-40B4-BE49-F238E27FC236}">
                          <a16:creationId xmlns:a16="http://schemas.microsoft.com/office/drawing/2014/main" id="{5F3C787D-C6F5-0EB0-B00B-73201F5506EA}"/>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944074" y="3811412"/>
                      <a:ext cx="92133" cy="89591"/>
                    </a:xfrm>
                    <a:prstGeom prst="rect">
                      <a:avLst/>
                    </a:prstGeom>
                    <a:noFill/>
                  </p:spPr>
                </p:pic>
                <p:pic>
                  <p:nvPicPr>
                    <p:cNvPr id="126" name="Picture 125" descr="Logo&#10;&#10;Description automatically generated">
                      <a:extLst>
                        <a:ext uri="{FF2B5EF4-FFF2-40B4-BE49-F238E27FC236}">
                          <a16:creationId xmlns:a16="http://schemas.microsoft.com/office/drawing/2014/main" id="{64EA7917-9FAF-86B0-3B8E-417480B85330}"/>
                        </a:ext>
                      </a:extLst>
                    </p:cNvPr>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45952" y="3761102"/>
                      <a:ext cx="194875" cy="194875"/>
                    </a:xfrm>
                    <a:prstGeom prst="rect">
                      <a:avLst/>
                    </a:prstGeom>
                  </p:spPr>
                </p:pic>
                <p:pic>
                  <p:nvPicPr>
                    <p:cNvPr id="127" name="Picture 126">
                      <a:extLst>
                        <a:ext uri="{FF2B5EF4-FFF2-40B4-BE49-F238E27FC236}">
                          <a16:creationId xmlns:a16="http://schemas.microsoft.com/office/drawing/2014/main" id="{05C61E67-FE85-2FAF-8EE5-552BC13D9055}"/>
                        </a:ext>
                      </a:extLst>
                    </p:cNvPr>
                    <p:cNvPicPr>
                      <a:picLocks noChangeAspect="1"/>
                    </p:cNvPicPr>
                    <p:nvPr/>
                  </p:nvPicPr>
                  <p:blipFill>
                    <a:blip r:embed="rId23"/>
                    <a:srcRect/>
                    <a:stretch/>
                  </p:blipFill>
                  <p:spPr>
                    <a:xfrm>
                      <a:off x="2790859" y="3953350"/>
                      <a:ext cx="100429" cy="110473"/>
                    </a:xfrm>
                    <a:prstGeom prst="rect">
                      <a:avLst/>
                    </a:prstGeom>
                  </p:spPr>
                </p:pic>
                <p:pic>
                  <p:nvPicPr>
                    <p:cNvPr id="128" name="Picture 127" descr="Icon&#10;&#10;Description automatically generated">
                      <a:extLst>
                        <a:ext uri="{FF2B5EF4-FFF2-40B4-BE49-F238E27FC236}">
                          <a16:creationId xmlns:a16="http://schemas.microsoft.com/office/drawing/2014/main" id="{99A5B745-2B68-3D85-A4BB-1644B4A62BF3}"/>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2885014" y="4061915"/>
                      <a:ext cx="210255" cy="210255"/>
                    </a:xfrm>
                    <a:prstGeom prst="rect">
                      <a:avLst/>
                    </a:prstGeom>
                  </p:spPr>
                </p:pic>
                <p:pic>
                  <p:nvPicPr>
                    <p:cNvPr id="129" name="Picture 128" descr="Icon&#10;&#10;Description automatically generated">
                      <a:extLst>
                        <a:ext uri="{FF2B5EF4-FFF2-40B4-BE49-F238E27FC236}">
                          <a16:creationId xmlns:a16="http://schemas.microsoft.com/office/drawing/2014/main" id="{6C2DF050-CC29-CE71-9B7C-24F29574CE97}"/>
                        </a:ext>
                      </a:extLst>
                    </p:cNvPr>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2888604" y="3902124"/>
                      <a:ext cx="203077" cy="203077"/>
                    </a:xfrm>
                    <a:prstGeom prst="rect">
                      <a:avLst/>
                    </a:prstGeom>
                  </p:spPr>
                </p:pic>
              </p:grpSp>
            </p:grpSp>
          </p:grpSp>
        </p:grpSp>
      </p:grpSp>
      <p:sp>
        <p:nvSpPr>
          <p:cNvPr id="16" name="Rectangle 15">
            <a:extLst>
              <a:ext uri="{FF2B5EF4-FFF2-40B4-BE49-F238E27FC236}">
                <a16:creationId xmlns:a16="http://schemas.microsoft.com/office/drawing/2014/main" id="{10BB708D-7132-9B3C-720D-C4FE85851178}"/>
              </a:ext>
            </a:extLst>
          </p:cNvPr>
          <p:cNvSpPr/>
          <p:nvPr/>
        </p:nvSpPr>
        <p:spPr>
          <a:xfrm>
            <a:off x="574816" y="2005707"/>
            <a:ext cx="4426965" cy="246221"/>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a:solidFill>
                  <a:schemeClr val="accent1"/>
                </a:solidFill>
                <a:latin typeface="+mj-lt"/>
                <a:cs typeface="Segoe UI"/>
              </a:rPr>
              <a:t>Encrypt data </a:t>
            </a:r>
            <a:r>
              <a:rPr lang="en-US" sz="1400">
                <a:solidFill>
                  <a:srgbClr val="000000"/>
                </a:solidFill>
                <a:latin typeface="Segoe UI"/>
                <a:cs typeface="Segoe UI"/>
              </a:rPr>
              <a:t>at rest, in transit, and in use.</a:t>
            </a:r>
          </a:p>
        </p:txBody>
      </p:sp>
      <p:sp>
        <p:nvSpPr>
          <p:cNvPr id="18" name="Rectangle 17">
            <a:extLst>
              <a:ext uri="{FF2B5EF4-FFF2-40B4-BE49-F238E27FC236}">
                <a16:creationId xmlns:a16="http://schemas.microsoft.com/office/drawing/2014/main" id="{33E32302-9A09-5D5F-DB72-60CDD52C09CC}"/>
              </a:ext>
            </a:extLst>
          </p:cNvPr>
          <p:cNvSpPr/>
          <p:nvPr/>
        </p:nvSpPr>
        <p:spPr>
          <a:xfrm>
            <a:off x="574816" y="2597655"/>
            <a:ext cx="4539067"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a:solidFill>
                  <a:schemeClr val="accent1"/>
                </a:solidFill>
                <a:latin typeface="+mj-lt"/>
                <a:cs typeface="Segoe UI"/>
              </a:rPr>
              <a:t>Discover and classify sensitive </a:t>
            </a:r>
            <a:r>
              <a:rPr lang="en-US" sz="1400">
                <a:solidFill>
                  <a:srgbClr val="000000"/>
                </a:solidFill>
                <a:latin typeface="Segoe UI"/>
                <a:cs typeface="Segoe UI"/>
              </a:rPr>
              <a:t>content at scale and extend protection to Microsoft and non-Microsoft apps.</a:t>
            </a:r>
          </a:p>
        </p:txBody>
      </p:sp>
      <p:sp>
        <p:nvSpPr>
          <p:cNvPr id="20" name="Rectangle 19">
            <a:extLst>
              <a:ext uri="{FF2B5EF4-FFF2-40B4-BE49-F238E27FC236}">
                <a16:creationId xmlns:a16="http://schemas.microsoft.com/office/drawing/2014/main" id="{7E16E9DD-D949-E3E7-87B2-3A9B1BAAB6FC}"/>
              </a:ext>
            </a:extLst>
          </p:cNvPr>
          <p:cNvSpPr/>
          <p:nvPr/>
        </p:nvSpPr>
        <p:spPr>
          <a:xfrm>
            <a:off x="574816" y="3620490"/>
            <a:ext cx="4539067"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a:solidFill>
                  <a:schemeClr val="accent1"/>
                </a:solidFill>
                <a:latin typeface="+mj-lt"/>
                <a:cs typeface="Segoe UI"/>
              </a:rPr>
              <a:t>Address threat of data theft or exposure </a:t>
            </a:r>
            <a:r>
              <a:rPr lang="en-US" sz="1400">
                <a:solidFill>
                  <a:srgbClr val="000000"/>
                </a:solidFill>
                <a:latin typeface="Segoe UI"/>
                <a:cs typeface="Segoe UI"/>
              </a:rPr>
              <a:t>from lost, stolen, or inappropriately decommissioned computers.</a:t>
            </a:r>
          </a:p>
        </p:txBody>
      </p:sp>
      <p:sp>
        <p:nvSpPr>
          <p:cNvPr id="22" name="Rectangle 21">
            <a:extLst>
              <a:ext uri="{FF2B5EF4-FFF2-40B4-BE49-F238E27FC236}">
                <a16:creationId xmlns:a16="http://schemas.microsoft.com/office/drawing/2014/main" id="{DDB0ED3B-AA9C-FB07-C72F-6D1554DB0E02}"/>
              </a:ext>
            </a:extLst>
          </p:cNvPr>
          <p:cNvSpPr/>
          <p:nvPr/>
        </p:nvSpPr>
        <p:spPr>
          <a:xfrm>
            <a:off x="574817" y="4643326"/>
            <a:ext cx="414958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04	</a:t>
            </a:r>
            <a:r>
              <a:rPr lang="en-US" sz="1600">
                <a:solidFill>
                  <a:schemeClr val="accent1"/>
                </a:solidFill>
                <a:latin typeface="+mj-lt"/>
                <a:cs typeface="Segoe UI"/>
              </a:rPr>
              <a:t>Preserve content </a:t>
            </a:r>
            <a:r>
              <a:rPr lang="en-US" sz="1400">
                <a:solidFill>
                  <a:srgbClr val="000000"/>
                </a:solidFill>
                <a:latin typeface="Segoe UI"/>
                <a:cs typeface="Segoe UI"/>
              </a:rPr>
              <a:t>by custodian and send hold notifications.</a:t>
            </a:r>
          </a:p>
        </p:txBody>
      </p:sp>
    </p:spTree>
    <p:extLst>
      <p:ext uri="{BB962C8B-B14F-4D97-AF65-F5344CB8AC3E}">
        <p14:creationId xmlns:p14="http://schemas.microsoft.com/office/powerpoint/2010/main" val="79529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path" presetSubtype="0" decel="100000" fill="hold" grpId="1" nodeType="withEffect">
                                  <p:stCondLst>
                                    <p:cond delay="0"/>
                                  </p:stCondLst>
                                  <p:childTnLst>
                                    <p:animMotion origin="layout" path="M 4.16667E-6 3.33333E-6 L -0.02592 3.33333E-6 " pathEditMode="relative" rAng="0" ptsTypes="AA">
                                      <p:cBhvr>
                                        <p:cTn id="9" dur="750" spd="-100000" fill="hold"/>
                                        <p:tgtEl>
                                          <p:spTgt spid="16"/>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42" presetClass="path" presetSubtype="0" decel="100000" fill="hold" grpId="1" nodeType="withEffect">
                                  <p:stCondLst>
                                    <p:cond delay="250"/>
                                  </p:stCondLst>
                                  <p:childTnLst>
                                    <p:animMotion origin="layout" path="M -3.125E-6 7.40741E-7 L -0.02591 7.40741E-7 " pathEditMode="relative" rAng="0" ptsTypes="AA">
                                      <p:cBhvr>
                                        <p:cTn id="14" dur="750" spd="-100000" fill="hold"/>
                                        <p:tgtEl>
                                          <p:spTgt spid="18"/>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42" presetClass="path" presetSubtype="0" decel="100000" fill="hold" grpId="1" nodeType="withEffect">
                                  <p:stCondLst>
                                    <p:cond delay="500"/>
                                  </p:stCondLst>
                                  <p:childTnLst>
                                    <p:animMotion origin="layout" path="M -3.125E-6 -4.81481E-6 L -0.02591 -4.81481E-6 " pathEditMode="relative" rAng="0" ptsTypes="AA">
                                      <p:cBhvr>
                                        <p:cTn id="19" dur="750" spd="-100000" fill="hold"/>
                                        <p:tgtEl>
                                          <p:spTgt spid="20"/>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42" presetClass="path" presetSubtype="0" decel="100000" fill="hold" grpId="1" nodeType="withEffect">
                                  <p:stCondLst>
                                    <p:cond delay="750"/>
                                  </p:stCondLst>
                                  <p:childTnLst>
                                    <p:animMotion origin="layout" path="M 2.29167E-6 1.85185E-6 L -0.02591 1.85185E-6 " pathEditMode="relative" rAng="0" ptsTypes="AA">
                                      <p:cBhvr>
                                        <p:cTn id="24" dur="750" spd="-100000" fill="hold"/>
                                        <p:tgtEl>
                                          <p:spTgt spid="22"/>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16" grpId="0"/>
      <p:bldP spid="16" grpId="1"/>
      <p:bldP spid="18" grpId="0"/>
      <p:bldP spid="18" grpId="1"/>
      <p:bldP spid="20" grpId="0"/>
      <p:bldP spid="20" grpId="1"/>
      <p:bldP spid="22" grpId="0"/>
      <p:bldP spid="2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7CB02516-F007-5B75-2675-C2475452B3D9}"/>
              </a:ext>
            </a:extLst>
          </p:cNvPr>
          <p:cNvSpPr/>
          <p:nvPr/>
        </p:nvSpPr>
        <p:spPr bwMode="auto">
          <a:xfrm>
            <a:off x="0" y="1893132"/>
            <a:ext cx="12192000" cy="3962988"/>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Calibri" panose="020F0502020204030204"/>
              <a:ea typeface="Segoe UI" pitchFamily="34" charset="0"/>
              <a:cs typeface="Segoe UI" pitchFamily="34" charset="0"/>
            </a:endParaRPr>
          </a:p>
        </p:txBody>
      </p:sp>
      <p:sp>
        <p:nvSpPr>
          <p:cNvPr id="14" name="TextBox 13">
            <a:extLst>
              <a:ext uri="{FF2B5EF4-FFF2-40B4-BE49-F238E27FC236}">
                <a16:creationId xmlns:a16="http://schemas.microsoft.com/office/drawing/2014/main" id="{AEBB9A33-9463-E06C-BA72-647CA4F25CC1}"/>
              </a:ext>
            </a:extLst>
          </p:cNvPr>
          <p:cNvSpPr txBox="1"/>
          <p:nvPr/>
        </p:nvSpPr>
        <p:spPr>
          <a:xfrm>
            <a:off x="2836954" y="2133459"/>
            <a:ext cx="6518093" cy="830997"/>
          </a:xfrm>
          <a:prstGeom prst="rect">
            <a:avLst/>
          </a:prstGeom>
          <a:noFill/>
        </p:spPr>
        <p:txBody>
          <a:bodyPr wrap="square">
            <a:spAutoFit/>
          </a:bodyPr>
          <a:lstStyle/>
          <a:p>
            <a:pPr marL="0" marR="0" algn="ctr">
              <a:spcBef>
                <a:spcPts val="0"/>
              </a:spcBef>
              <a:spcAft>
                <a:spcPts val="800"/>
              </a:spcAft>
            </a:pPr>
            <a:r>
              <a:rPr lang="en-US" sz="1600">
                <a:effectLst/>
                <a:latin typeface="Segoe UI Semibold" panose="020B0702040204020203" pitchFamily="34" charset="0"/>
                <a:ea typeface="Calibri" panose="020F0502020204030204" pitchFamily="34" charset="0"/>
                <a:cs typeface="Segoe UI Semibold" panose="020B0702040204020203" pitchFamily="34" charset="0"/>
              </a:rPr>
              <a:t>Microsoft 365 E3 has several features that enhance organizational security and improve the composite organization’s ability to identify, investigate, and </a:t>
            </a:r>
            <a:r>
              <a:rPr lang="en-US" sz="1600" dirty="0">
                <a:effectLst/>
                <a:latin typeface="Segoe UI Semibold" panose="020B0702040204020203" pitchFamily="34" charset="0"/>
                <a:ea typeface="Calibri" panose="020F0502020204030204" pitchFamily="34" charset="0"/>
                <a:cs typeface="Segoe UI Semibold" panose="020B0702040204020203" pitchFamily="34" charset="0"/>
              </a:rPr>
              <a:t>defend against</a:t>
            </a:r>
            <a:r>
              <a:rPr lang="en-US" sz="1600">
                <a:effectLst/>
                <a:latin typeface="Segoe UI Semibold" panose="020B0702040204020203" pitchFamily="34" charset="0"/>
                <a:ea typeface="Calibri" panose="020F0502020204030204" pitchFamily="34" charset="0"/>
                <a:cs typeface="Segoe UI Semibold" panose="020B0702040204020203" pitchFamily="34" charset="0"/>
              </a:rPr>
              <a:t> threats</a:t>
            </a:r>
          </a:p>
        </p:txBody>
      </p:sp>
      <p:grpSp>
        <p:nvGrpSpPr>
          <p:cNvPr id="63" name="Group 62">
            <a:extLst>
              <a:ext uri="{FF2B5EF4-FFF2-40B4-BE49-F238E27FC236}">
                <a16:creationId xmlns:a16="http://schemas.microsoft.com/office/drawing/2014/main" id="{3D95037C-5F40-FA29-0BB8-06EB94654043}"/>
              </a:ext>
            </a:extLst>
          </p:cNvPr>
          <p:cNvGrpSpPr/>
          <p:nvPr/>
        </p:nvGrpSpPr>
        <p:grpSpPr>
          <a:xfrm>
            <a:off x="2737216" y="3163410"/>
            <a:ext cx="6717567" cy="2420487"/>
            <a:chOff x="1363768" y="2781338"/>
            <a:chExt cx="6717567" cy="2420487"/>
          </a:xfrm>
        </p:grpSpPr>
        <p:grpSp>
          <p:nvGrpSpPr>
            <p:cNvPr id="56" name="Group 55">
              <a:extLst>
                <a:ext uri="{FF2B5EF4-FFF2-40B4-BE49-F238E27FC236}">
                  <a16:creationId xmlns:a16="http://schemas.microsoft.com/office/drawing/2014/main" id="{5A8424FB-8D31-77AF-3C06-873DE88A6CBF}"/>
                </a:ext>
              </a:extLst>
            </p:cNvPr>
            <p:cNvGrpSpPr/>
            <p:nvPr/>
          </p:nvGrpSpPr>
          <p:grpSpPr>
            <a:xfrm>
              <a:off x="1363768" y="2781338"/>
              <a:ext cx="3174267" cy="2186576"/>
              <a:chOff x="1141518" y="-2289029"/>
              <a:chExt cx="3174267" cy="2186576"/>
            </a:xfrm>
          </p:grpSpPr>
          <p:grpSp>
            <p:nvGrpSpPr>
              <p:cNvPr id="35" name="Group 34">
                <a:extLst>
                  <a:ext uri="{FF2B5EF4-FFF2-40B4-BE49-F238E27FC236}">
                    <a16:creationId xmlns:a16="http://schemas.microsoft.com/office/drawing/2014/main" id="{14340B1C-6803-C993-99AB-4D4304E34D89}"/>
                  </a:ext>
                </a:extLst>
              </p:cNvPr>
              <p:cNvGrpSpPr/>
              <p:nvPr/>
            </p:nvGrpSpPr>
            <p:grpSpPr>
              <a:xfrm>
                <a:off x="1141518" y="-2289029"/>
                <a:ext cx="3174267" cy="1415592"/>
                <a:chOff x="847998" y="2160985"/>
                <a:chExt cx="3174267" cy="1415592"/>
              </a:xfrm>
            </p:grpSpPr>
            <p:sp>
              <p:nvSpPr>
                <p:cNvPr id="54" name="Rectangle: Rounded Corners 53">
                  <a:extLst>
                    <a:ext uri="{FF2B5EF4-FFF2-40B4-BE49-F238E27FC236}">
                      <a16:creationId xmlns:a16="http://schemas.microsoft.com/office/drawing/2014/main" id="{7DD61A97-4D3A-6948-D302-9F5EC7F9235A}"/>
                    </a:ext>
                  </a:extLst>
                </p:cNvPr>
                <p:cNvSpPr/>
                <p:nvPr/>
              </p:nvSpPr>
              <p:spPr>
                <a:xfrm>
                  <a:off x="847998" y="2160985"/>
                  <a:ext cx="3174267" cy="1415592"/>
                </a:xfrm>
                <a:prstGeom prst="roundRect">
                  <a:avLst>
                    <a:gd name="adj" fmla="val 50000"/>
                  </a:avLst>
                </a:prstGeom>
                <a:noFill/>
                <a:ln w="12700">
                  <a:solidFill>
                    <a:schemeClr val="bg1"/>
                  </a:solidFill>
                </a:ln>
                <a:effectLst>
                  <a:outerShdw blurRad="635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8D4"/>
                    </a:solidFill>
                    <a:effectLst/>
                    <a:uLnTx/>
                    <a:uFillTx/>
                    <a:latin typeface="Calibri" panose="020F0502020204030204"/>
                    <a:ea typeface="+mn-ea"/>
                    <a:cs typeface="+mn-cs"/>
                  </a:endParaRPr>
                </a:p>
              </p:txBody>
            </p:sp>
            <p:sp>
              <p:nvSpPr>
                <p:cNvPr id="55" name="Rectangle: Rounded Corners 54">
                  <a:extLst>
                    <a:ext uri="{FF2B5EF4-FFF2-40B4-BE49-F238E27FC236}">
                      <a16:creationId xmlns:a16="http://schemas.microsoft.com/office/drawing/2014/main" id="{5A01A652-3481-30CC-CEF0-1A5AD442B8BB}"/>
                    </a:ext>
                  </a:extLst>
                </p:cNvPr>
                <p:cNvSpPr/>
                <p:nvPr/>
              </p:nvSpPr>
              <p:spPr>
                <a:xfrm>
                  <a:off x="847998" y="2160985"/>
                  <a:ext cx="3174267" cy="1415592"/>
                </a:xfrm>
                <a:prstGeom prst="roundRect">
                  <a:avLst>
                    <a:gd name="adj" fmla="val 5000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35%</a:t>
                  </a:r>
                </a:p>
              </p:txBody>
            </p:sp>
          </p:grpSp>
          <p:sp>
            <p:nvSpPr>
              <p:cNvPr id="38" name="TextBox 37">
                <a:extLst>
                  <a:ext uri="{FF2B5EF4-FFF2-40B4-BE49-F238E27FC236}">
                    <a16:creationId xmlns:a16="http://schemas.microsoft.com/office/drawing/2014/main" id="{6E325279-6AB4-D273-1507-466BEDDCAC6E}"/>
                  </a:ext>
                </a:extLst>
              </p:cNvPr>
              <p:cNvSpPr txBox="1"/>
              <p:nvPr/>
            </p:nvSpPr>
            <p:spPr>
              <a:xfrm>
                <a:off x="1461223" y="-662606"/>
                <a:ext cx="2534857" cy="560153"/>
              </a:xfrm>
              <a:prstGeom prst="rect">
                <a:avLst/>
              </a:prstGeom>
              <a:noFill/>
            </p:spPr>
            <p:txBody>
              <a:bodyPr wrap="square">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lang="en-US" sz="1600" kern="0">
                    <a:solidFill>
                      <a:srgbClr val="000000"/>
                    </a:solidFill>
                    <a:latin typeface="Segoe UI" panose="020B0502040204020203" pitchFamily="34" charset="0"/>
                    <a:cs typeface="Segoe UI" panose="020B0502040204020203" pitchFamily="34" charset="0"/>
                  </a:rPr>
                  <a:t>reduction in likelihood </a:t>
                </a:r>
                <a:br>
                  <a:rPr lang="en-US" sz="1600" kern="0">
                    <a:solidFill>
                      <a:srgbClr val="000000"/>
                    </a:solidFill>
                    <a:latin typeface="Segoe UI" panose="020B0502040204020203" pitchFamily="34" charset="0"/>
                    <a:cs typeface="Segoe UI" panose="020B0502040204020203" pitchFamily="34" charset="0"/>
                  </a:rPr>
                </a:br>
                <a:r>
                  <a:rPr lang="en-US" sz="1600" kern="0">
                    <a:solidFill>
                      <a:srgbClr val="000000"/>
                    </a:solidFill>
                    <a:latin typeface="Segoe UI" panose="020B0502040204020203" pitchFamily="34" charset="0"/>
                    <a:cs typeface="Segoe UI" panose="020B0502040204020203" pitchFamily="34" charset="0"/>
                  </a:rPr>
                  <a:t>of a data breach</a:t>
                </a:r>
              </a:p>
            </p:txBody>
          </p:sp>
        </p:grpSp>
        <p:grpSp>
          <p:nvGrpSpPr>
            <p:cNvPr id="58" name="Group 57">
              <a:extLst>
                <a:ext uri="{FF2B5EF4-FFF2-40B4-BE49-F238E27FC236}">
                  <a16:creationId xmlns:a16="http://schemas.microsoft.com/office/drawing/2014/main" id="{E5F286FD-A543-A366-27DE-B3216E057089}"/>
                </a:ext>
              </a:extLst>
            </p:cNvPr>
            <p:cNvGrpSpPr/>
            <p:nvPr/>
          </p:nvGrpSpPr>
          <p:grpSpPr>
            <a:xfrm>
              <a:off x="4907068" y="2781338"/>
              <a:ext cx="3174267" cy="2420487"/>
              <a:chOff x="1141518" y="-2289029"/>
              <a:chExt cx="3174267" cy="2420487"/>
            </a:xfrm>
          </p:grpSpPr>
          <p:grpSp>
            <p:nvGrpSpPr>
              <p:cNvPr id="59" name="Group 58">
                <a:extLst>
                  <a:ext uri="{FF2B5EF4-FFF2-40B4-BE49-F238E27FC236}">
                    <a16:creationId xmlns:a16="http://schemas.microsoft.com/office/drawing/2014/main" id="{1B453219-3B69-540A-DE05-45EA8C82E7DC}"/>
                  </a:ext>
                </a:extLst>
              </p:cNvPr>
              <p:cNvGrpSpPr/>
              <p:nvPr/>
            </p:nvGrpSpPr>
            <p:grpSpPr>
              <a:xfrm>
                <a:off x="1141518" y="-2289029"/>
                <a:ext cx="3174267" cy="1415592"/>
                <a:chOff x="847998" y="2160985"/>
                <a:chExt cx="3174267" cy="1415592"/>
              </a:xfrm>
            </p:grpSpPr>
            <p:sp>
              <p:nvSpPr>
                <p:cNvPr id="61" name="Rectangle: Rounded Corners 60">
                  <a:extLst>
                    <a:ext uri="{FF2B5EF4-FFF2-40B4-BE49-F238E27FC236}">
                      <a16:creationId xmlns:a16="http://schemas.microsoft.com/office/drawing/2014/main" id="{9FEFF257-CE21-35C5-F8E6-FC7DCEC45ABB}"/>
                    </a:ext>
                  </a:extLst>
                </p:cNvPr>
                <p:cNvSpPr/>
                <p:nvPr/>
              </p:nvSpPr>
              <p:spPr>
                <a:xfrm>
                  <a:off x="847998" y="2160985"/>
                  <a:ext cx="3174267" cy="1415592"/>
                </a:xfrm>
                <a:prstGeom prst="roundRect">
                  <a:avLst>
                    <a:gd name="adj" fmla="val 50000"/>
                  </a:avLst>
                </a:prstGeom>
                <a:noFill/>
                <a:ln w="12700">
                  <a:solidFill>
                    <a:schemeClr val="bg1"/>
                  </a:solidFill>
                </a:ln>
                <a:effectLst>
                  <a:outerShdw blurRad="635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8D4"/>
                    </a:solidFill>
                    <a:effectLst/>
                    <a:uLnTx/>
                    <a:uFillTx/>
                    <a:latin typeface="Calibri" panose="020F0502020204030204"/>
                    <a:ea typeface="+mn-ea"/>
                    <a:cs typeface="+mn-cs"/>
                  </a:endParaRPr>
                </a:p>
              </p:txBody>
            </p:sp>
            <p:sp>
              <p:nvSpPr>
                <p:cNvPr id="62" name="Rectangle: Rounded Corners 61">
                  <a:extLst>
                    <a:ext uri="{FF2B5EF4-FFF2-40B4-BE49-F238E27FC236}">
                      <a16:creationId xmlns:a16="http://schemas.microsoft.com/office/drawing/2014/main" id="{BF1DCC46-3B94-DD80-4EC5-75FFF1D90DD5}"/>
                    </a:ext>
                  </a:extLst>
                </p:cNvPr>
                <p:cNvSpPr/>
                <p:nvPr/>
              </p:nvSpPr>
              <p:spPr>
                <a:xfrm>
                  <a:off x="847998" y="2160985"/>
                  <a:ext cx="3174267" cy="1415592"/>
                </a:xfrm>
                <a:prstGeom prst="roundRect">
                  <a:avLst>
                    <a:gd name="adj" fmla="val 5000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$1.2M</a:t>
                  </a:r>
                </a:p>
              </p:txBody>
            </p:sp>
          </p:grpSp>
          <p:sp>
            <p:nvSpPr>
              <p:cNvPr id="60" name="TextBox 59">
                <a:extLst>
                  <a:ext uri="{FF2B5EF4-FFF2-40B4-BE49-F238E27FC236}">
                    <a16:creationId xmlns:a16="http://schemas.microsoft.com/office/drawing/2014/main" id="{7818A78F-6225-96CE-A72F-B5032C7AAC48}"/>
                  </a:ext>
                </a:extLst>
              </p:cNvPr>
              <p:cNvSpPr txBox="1"/>
              <p:nvPr/>
            </p:nvSpPr>
            <p:spPr>
              <a:xfrm>
                <a:off x="1461223" y="-662606"/>
                <a:ext cx="2534857" cy="794064"/>
              </a:xfrm>
              <a:prstGeom prst="rect">
                <a:avLst/>
              </a:prstGeom>
              <a:noFill/>
            </p:spPr>
            <p:txBody>
              <a:bodyPr wrap="square">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lang="en-US" sz="1600" kern="0">
                    <a:solidFill>
                      <a:srgbClr val="000000"/>
                    </a:solidFill>
                    <a:latin typeface="Segoe UI" panose="020B0502040204020203" pitchFamily="34" charset="0"/>
                    <a:cs typeface="Segoe UI" panose="020B0502040204020203" pitchFamily="34" charset="0"/>
                  </a:rPr>
                  <a:t>in value of reduced risk over three years (more than $40 per person)</a:t>
                </a:r>
              </a:p>
            </p:txBody>
          </p:sp>
        </p:grpSp>
      </p:grpSp>
      <p:sp>
        <p:nvSpPr>
          <p:cNvPr id="2" name="Title 25">
            <a:extLst>
              <a:ext uri="{FF2B5EF4-FFF2-40B4-BE49-F238E27FC236}">
                <a16:creationId xmlns:a16="http://schemas.microsoft.com/office/drawing/2014/main" id="{E1E6B709-F5DB-AA0F-C3CF-44C80972D6FC}"/>
              </a:ext>
            </a:extLst>
          </p:cNvPr>
          <p:cNvSpPr txBox="1">
            <a:spLocks/>
          </p:cNvSpPr>
          <p:nvPr/>
        </p:nvSpPr>
        <p:spPr>
          <a:xfrm>
            <a:off x="376176" y="393800"/>
            <a:ext cx="11018520" cy="769441"/>
          </a:xfrm>
          <a:prstGeom prst="rect">
            <a:avLst/>
          </a:prstGeom>
        </p:spPr>
        <p:txBody>
          <a:bodyPr lIns="91440" tIns="45720" rIns="91440" bIns="4572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50" normalizeH="0" baseline="0" noProof="0">
                <a:ln w="3175">
                  <a:noFill/>
                </a:ln>
                <a:solidFill>
                  <a:srgbClr val="0078D4"/>
                </a:solidFill>
                <a:effectLst/>
                <a:uLnTx/>
                <a:uFillTx/>
                <a:latin typeface="Segoe UI Semilight"/>
                <a:cs typeface="Segoe UI Semilight"/>
              </a:rPr>
              <a:t>Zero Trust Foundations</a:t>
            </a:r>
          </a:p>
          <a:p>
            <a:pPr>
              <a:defRPr/>
            </a:pPr>
            <a:r>
              <a:rPr kumimoji="0" lang="en-US" sz="2800" b="0" i="0" u="none" strike="noStrike" kern="1200" cap="none" spc="-50" normalizeH="0" baseline="0" noProof="0">
                <a:ln w="3175">
                  <a:noFill/>
                </a:ln>
                <a:effectLst/>
                <a:uLnTx/>
                <a:uFillTx/>
                <a:latin typeface="Segoe UI Semibold"/>
                <a:ea typeface="+mn-ea"/>
                <a:cs typeface="Segoe UI"/>
              </a:rPr>
              <a:t>Total Economic Impact</a:t>
            </a:r>
            <a:endParaRPr lang="en-US" sz="2800" b="0" i="0" u="none" strike="noStrike" kern="1200" cap="none" spc="-50" normalizeH="0" baseline="0" noProof="0">
              <a:ln w="3175">
                <a:noFill/>
              </a:ln>
              <a:effectLst/>
              <a:uLnTx/>
              <a:uFillTx/>
              <a:latin typeface="Segoe UI Semibold"/>
              <a:cs typeface="Segoe UI"/>
            </a:endParaRPr>
          </a:p>
        </p:txBody>
      </p:sp>
      <p:sp>
        <p:nvSpPr>
          <p:cNvPr id="3" name="TextBox 2">
            <a:extLst>
              <a:ext uri="{FF2B5EF4-FFF2-40B4-BE49-F238E27FC236}">
                <a16:creationId xmlns:a16="http://schemas.microsoft.com/office/drawing/2014/main" id="{9C569B38-2793-DAB8-719F-BCD01EF55191}"/>
              </a:ext>
            </a:extLst>
          </p:cNvPr>
          <p:cNvSpPr txBox="1"/>
          <p:nvPr/>
        </p:nvSpPr>
        <p:spPr>
          <a:xfrm>
            <a:off x="34836" y="6702894"/>
            <a:ext cx="12059418" cy="123111"/>
          </a:xfrm>
          <a:prstGeom prst="rect">
            <a:avLst/>
          </a:prstGeom>
          <a:noFill/>
        </p:spPr>
        <p:txBody>
          <a:bodyPr wrap="square" lIns="0" tIns="0" rIns="0" bIns="0" rtlCol="0">
            <a:spAutoFit/>
          </a:bodyPr>
          <a:lstStyle/>
          <a:p>
            <a:pPr algn="ctr"/>
            <a:r>
              <a:rPr lang="en-US" sz="800">
                <a:solidFill>
                  <a:schemeClr val="tx1">
                    <a:lumMod val="50000"/>
                    <a:lumOff val="50000"/>
                  </a:schemeClr>
                </a:solidFill>
              </a:rPr>
              <a:t>Source. Forrester Consulting, The Total Economic Impact™ of Microsoft 365 E3, commissioned by Microsoft, October 2022. Results based on a composite organization made up of 15 organizations as stated in the linked study. - </a:t>
            </a:r>
            <a:r>
              <a:rPr lang="en-US" sz="800">
                <a:solidFill>
                  <a:schemeClr val="tx1">
                    <a:lumMod val="50000"/>
                    <a:lumOff val="50000"/>
                  </a:schemeClr>
                </a:solidFill>
                <a:hlinkClick r:id="rId3"/>
              </a:rPr>
              <a:t>https://aka.ms/Microsoft365/E3/TEI</a:t>
            </a:r>
            <a:r>
              <a:rPr lang="en-US" sz="800">
                <a:solidFill>
                  <a:schemeClr val="tx1">
                    <a:lumMod val="50000"/>
                    <a:lumOff val="50000"/>
                  </a:schemeClr>
                </a:solidFill>
              </a:rPr>
              <a:t> </a:t>
            </a:r>
          </a:p>
        </p:txBody>
      </p:sp>
    </p:spTree>
    <p:extLst>
      <p:ext uri="{BB962C8B-B14F-4D97-AF65-F5344CB8AC3E}">
        <p14:creationId xmlns:p14="http://schemas.microsoft.com/office/powerpoint/2010/main" val="222690150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3851666-29D0-BDE7-5EFB-675A84763BC6}"/>
              </a:ext>
              <a:ext uri="{C183D7F6-B498-43B3-948B-1728B52AA6E4}">
                <adec:decorative xmlns:adec="http://schemas.microsoft.com/office/drawing/2017/decorative" val="1"/>
              </a:ext>
            </a:extLst>
          </p:cNvPr>
          <p:cNvSpPr>
            <a:spLocks/>
          </p:cNvSpPr>
          <p:nvPr/>
        </p:nvSpPr>
        <p:spPr bwMode="auto">
          <a:xfrm>
            <a:off x="0" y="4351718"/>
            <a:ext cx="12192000" cy="2514010"/>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8" name="Title 17">
            <a:extLst>
              <a:ext uri="{FF2B5EF4-FFF2-40B4-BE49-F238E27FC236}">
                <a16:creationId xmlns:a16="http://schemas.microsoft.com/office/drawing/2014/main" id="{D2600827-2F68-7933-B63B-09CA60D81575}"/>
              </a:ext>
            </a:extLst>
          </p:cNvPr>
          <p:cNvSpPr>
            <a:spLocks noGrp="1"/>
          </p:cNvSpPr>
          <p:nvPr>
            <p:ph type="title"/>
          </p:nvPr>
        </p:nvSpPr>
        <p:spPr>
          <a:xfrm>
            <a:off x="574816" y="510988"/>
            <a:ext cx="11018520" cy="861774"/>
          </a:xfrm>
        </p:spPr>
        <p:txBody>
          <a:bodyPr/>
          <a:lstStyle/>
          <a:p>
            <a:r>
              <a:rPr lang="en-US" noProof="0"/>
              <a:t>Secure Productivity Messaging</a:t>
            </a:r>
            <a:br>
              <a:rPr lang="en-US" noProof="0"/>
            </a:br>
            <a:endParaRPr lang="en-US"/>
          </a:p>
        </p:txBody>
      </p:sp>
      <p:sp>
        <p:nvSpPr>
          <p:cNvPr id="22" name="Text Placeholder 21">
            <a:extLst>
              <a:ext uri="{FF2B5EF4-FFF2-40B4-BE49-F238E27FC236}">
                <a16:creationId xmlns:a16="http://schemas.microsoft.com/office/drawing/2014/main" id="{1BA0BC9D-6BDD-053F-391C-9AF31B4CB185}"/>
              </a:ext>
            </a:extLst>
          </p:cNvPr>
          <p:cNvSpPr>
            <a:spLocks noGrp="1"/>
          </p:cNvSpPr>
          <p:nvPr>
            <p:ph type="body" sz="quarter" idx="11"/>
          </p:nvPr>
        </p:nvSpPr>
        <p:spPr/>
        <p:txBody>
          <a:bodyPr/>
          <a:lstStyle/>
          <a:p>
            <a:r>
              <a:rPr lang="en-US">
                <a:solidFill>
                  <a:srgbClr val="0078D4"/>
                </a:solidFill>
              </a:rPr>
              <a:t>Microsoft 365 E3+ Microsoft 365 Copilot</a:t>
            </a:r>
          </a:p>
        </p:txBody>
      </p:sp>
      <p:sp>
        <p:nvSpPr>
          <p:cNvPr id="25" name="Text Placeholder 24">
            <a:extLst>
              <a:ext uri="{FF2B5EF4-FFF2-40B4-BE49-F238E27FC236}">
                <a16:creationId xmlns:a16="http://schemas.microsoft.com/office/drawing/2014/main" id="{BA673D8B-7E43-FDA7-848D-F789AF424E68}"/>
              </a:ext>
            </a:extLst>
          </p:cNvPr>
          <p:cNvSpPr>
            <a:spLocks noGrp="1"/>
          </p:cNvSpPr>
          <p:nvPr>
            <p:ph type="body" sz="quarter" idx="10"/>
          </p:nvPr>
        </p:nvSpPr>
        <p:spPr>
          <a:xfrm>
            <a:off x="584200" y="1582057"/>
            <a:ext cx="11018187" cy="553998"/>
          </a:xfrm>
        </p:spPr>
        <p:txBody>
          <a:bodyPr/>
          <a:lstStyle/>
          <a:p>
            <a:r>
              <a:rPr kumimoji="0" lang="en-US" b="0" i="0" u="none" strike="noStrike" kern="1200" cap="none" spc="0" normalizeH="0" baseline="0" noProof="0">
                <a:ln>
                  <a:noFill/>
                </a:ln>
                <a:solidFill>
                  <a:srgbClr val="1A1A1A"/>
                </a:solidFill>
                <a:effectLst/>
                <a:uLnTx/>
                <a:uFillTx/>
                <a:latin typeface="Segoe UI"/>
                <a:ea typeface="+mn-ea"/>
                <a:cs typeface="Segoe UI Semibold"/>
              </a:rPr>
              <a:t>Safely run your business from anywhere with a secure, comprehensive, AI-powered cloud solution that makes hybrid work, work.</a:t>
            </a:r>
          </a:p>
        </p:txBody>
      </p:sp>
      <p:sp>
        <p:nvSpPr>
          <p:cNvPr id="26" name="Rectangle: Rounded Corners 25">
            <a:extLst>
              <a:ext uri="{FF2B5EF4-FFF2-40B4-BE49-F238E27FC236}">
                <a16:creationId xmlns:a16="http://schemas.microsoft.com/office/drawing/2014/main" id="{05A0C81D-68C1-9A8D-3989-73EF7F628373}"/>
              </a:ext>
              <a:ext uri="{C183D7F6-B498-43B3-948B-1728B52AA6E4}">
                <adec:decorative xmlns:adec="http://schemas.microsoft.com/office/drawing/2017/decorative" val="1"/>
              </a:ext>
            </a:extLst>
          </p:cNvPr>
          <p:cNvSpPr/>
          <p:nvPr/>
        </p:nvSpPr>
        <p:spPr bwMode="auto">
          <a:xfrm>
            <a:off x="809625" y="2506282"/>
            <a:ext cx="10567670" cy="3970718"/>
          </a:xfrm>
          <a:prstGeom prst="roundRect">
            <a:avLst>
              <a:gd name="adj" fmla="val 5143"/>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7" name="Rectangle 26">
            <a:extLst>
              <a:ext uri="{FF2B5EF4-FFF2-40B4-BE49-F238E27FC236}">
                <a16:creationId xmlns:a16="http://schemas.microsoft.com/office/drawing/2014/main" id="{5900C589-3E0B-D91D-C063-AC044C1ED61E}"/>
              </a:ext>
              <a:ext uri="{C183D7F6-B498-43B3-948B-1728B52AA6E4}">
                <adec:decorative xmlns:adec="http://schemas.microsoft.com/office/drawing/2017/decorative" val="0"/>
              </a:ext>
            </a:extLst>
          </p:cNvPr>
          <p:cNvSpPr/>
          <p:nvPr/>
        </p:nvSpPr>
        <p:spPr bwMode="auto">
          <a:xfrm>
            <a:off x="1149988" y="3246420"/>
            <a:ext cx="3108960" cy="2902834"/>
          </a:xfrm>
          <a:prstGeom prst="rect">
            <a:avLst/>
          </a:prstGeom>
          <a:solidFill>
            <a:schemeClr val="bg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28600" rIns="274320" bIns="18288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ea typeface="+mn-ea"/>
                <a:cs typeface="+mn-cs"/>
              </a:rPr>
              <a:t>Build a Zero-Trust foundation</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Keep your data safe from unauthorized access when passwords are lost or stolen with multi-factor authentication.</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Defend against advanced cyberthreats and safeguard business data with enterprise-grade protection against phishing, ransomware, and data loss.</a:t>
            </a:r>
          </a:p>
        </p:txBody>
      </p:sp>
      <p:sp>
        <p:nvSpPr>
          <p:cNvPr id="28" name="Rectangle 27">
            <a:extLst>
              <a:ext uri="{FF2B5EF4-FFF2-40B4-BE49-F238E27FC236}">
                <a16:creationId xmlns:a16="http://schemas.microsoft.com/office/drawing/2014/main" id="{E3A73A55-C531-DD89-97AC-CA45F1661F4A}"/>
              </a:ext>
              <a:ext uri="{C183D7F6-B498-43B3-948B-1728B52AA6E4}">
                <adec:decorative xmlns:adec="http://schemas.microsoft.com/office/drawing/2017/decorative" val="0"/>
              </a:ext>
            </a:extLst>
          </p:cNvPr>
          <p:cNvSpPr/>
          <p:nvPr/>
        </p:nvSpPr>
        <p:spPr bwMode="auto">
          <a:xfrm>
            <a:off x="4538980" y="3246420"/>
            <a:ext cx="3108960" cy="2902834"/>
          </a:xfrm>
          <a:prstGeom prst="rect">
            <a:avLst/>
          </a:prstGeom>
          <a:solidFill>
            <a:schemeClr val="bg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28600" rIns="274320" bIns="18288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ea typeface="+mn-ea"/>
                <a:cs typeface="+mn-cs"/>
              </a:rPr>
              <a:t>Simplify endpoint management</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Easily enable remote desktop access for employees on any device, while you maintain central management and security of your users’ desktops. </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Control which devices and users can access your work data with options to block users from logging in from home computers, un-approved apps, or outside of work hours. </a:t>
            </a:r>
          </a:p>
        </p:txBody>
      </p:sp>
      <p:sp>
        <p:nvSpPr>
          <p:cNvPr id="29" name="Rectangle 28">
            <a:extLst>
              <a:ext uri="{FF2B5EF4-FFF2-40B4-BE49-F238E27FC236}">
                <a16:creationId xmlns:a16="http://schemas.microsoft.com/office/drawing/2014/main" id="{BBEF138C-A0BA-AB46-C091-316873A12573}"/>
              </a:ext>
              <a:ext uri="{C183D7F6-B498-43B3-948B-1728B52AA6E4}">
                <adec:decorative xmlns:adec="http://schemas.microsoft.com/office/drawing/2017/decorative" val="0"/>
              </a:ext>
            </a:extLst>
          </p:cNvPr>
          <p:cNvSpPr/>
          <p:nvPr/>
        </p:nvSpPr>
        <p:spPr bwMode="auto">
          <a:xfrm>
            <a:off x="7927973" y="3246420"/>
            <a:ext cx="3108960" cy="2902834"/>
          </a:xfrm>
          <a:prstGeom prst="rect">
            <a:avLst/>
          </a:prstGeom>
          <a:solidFill>
            <a:schemeClr val="bg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28600" rIns="274320" bIns="18288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ea typeface="+mn-ea"/>
                <a:cs typeface="+mn-cs"/>
              </a:rPr>
              <a:t>Unleash intelligent productivity </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Save money and do more with Microsoft 365 by consolidating vendors and hybrid work apps into one platform. </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Build your foundation for the next generation of AI. Available in the coming months, Microsoft 365 Copilot* will uplevel skills and unleash creativity and productivity. Stay tuned for more details coming soon.</a:t>
            </a:r>
          </a:p>
          <a:p>
            <a:pPr marL="0" marR="0" lvl="0" indent="0" algn="l" defTabSz="914400" rtl="0" eaLnBrk="1" fontAlgn="auto" latinLnBrk="0" hangingPunct="1">
              <a:lnSpc>
                <a:spcPct val="100000"/>
              </a:lnSpc>
              <a:spcBef>
                <a:spcPts val="0"/>
              </a:spcBef>
              <a:spcAft>
                <a:spcPts val="1200"/>
              </a:spcAft>
              <a:buClrTx/>
              <a:buSzTx/>
              <a:buFontTx/>
              <a:buNone/>
              <a:tabLst/>
              <a:defRPr/>
            </a:pPr>
            <a:endParaRPr kumimoji="0" lang="en-US" sz="1600" b="0" i="0" u="none" strike="noStrike" kern="1200" cap="none" spc="0" normalizeH="0" baseline="0" noProof="0">
              <a:ln>
                <a:noFill/>
              </a:ln>
              <a:solidFill>
                <a:srgbClr val="0078D4"/>
              </a:solidFill>
              <a:effectLst/>
              <a:uLnTx/>
              <a:uFillTx/>
              <a:latin typeface="Segoe UI Semibold"/>
              <a:ea typeface="+mn-ea"/>
              <a:cs typeface="+mn-cs"/>
            </a:endParaRPr>
          </a:p>
        </p:txBody>
      </p:sp>
      <p:sp>
        <p:nvSpPr>
          <p:cNvPr id="12" name="Data &amp; AI" title="Icon of several circles connected to eachother by lines">
            <a:extLst>
              <a:ext uri="{FF2B5EF4-FFF2-40B4-BE49-F238E27FC236}">
                <a16:creationId xmlns:a16="http://schemas.microsoft.com/office/drawing/2014/main" id="{D94733CB-A406-533D-2232-FCA30977E69E}"/>
              </a:ext>
            </a:extLst>
          </p:cNvPr>
          <p:cNvSpPr>
            <a:spLocks noChangeAspect="1" noEditPoints="1"/>
          </p:cNvSpPr>
          <p:nvPr/>
        </p:nvSpPr>
        <p:spPr bwMode="auto">
          <a:xfrm>
            <a:off x="9183577" y="2660007"/>
            <a:ext cx="567374" cy="453676"/>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270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kern="0">
              <a:solidFill>
                <a:srgbClr val="000000"/>
              </a:solidFill>
              <a:latin typeface="Segoe UI"/>
            </a:endParaRPr>
          </a:p>
        </p:txBody>
      </p:sp>
      <p:sp>
        <p:nvSpPr>
          <p:cNvPr id="13" name="cloud" title="Icon of a cloud">
            <a:extLst>
              <a:ext uri="{FF2B5EF4-FFF2-40B4-BE49-F238E27FC236}">
                <a16:creationId xmlns:a16="http://schemas.microsoft.com/office/drawing/2014/main" id="{D4D296BF-9433-0E43-9E7D-7824B807928C}"/>
              </a:ext>
            </a:extLst>
          </p:cNvPr>
          <p:cNvSpPr>
            <a:spLocks noChangeAspect="1"/>
          </p:cNvSpPr>
          <p:nvPr/>
        </p:nvSpPr>
        <p:spPr bwMode="auto">
          <a:xfrm>
            <a:off x="5809319" y="2732764"/>
            <a:ext cx="567947" cy="361837"/>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900">
              <a:gradFill>
                <a:gsLst>
                  <a:gs pos="0">
                    <a:srgbClr val="505050"/>
                  </a:gs>
                  <a:gs pos="100000">
                    <a:srgbClr val="505050"/>
                  </a:gs>
                </a:gsLst>
              </a:gradFill>
            </a:endParaRPr>
          </a:p>
        </p:txBody>
      </p:sp>
      <p:sp>
        <p:nvSpPr>
          <p:cNvPr id="14" name="shield_3" title="Icon of a shield with an exclamation point inside">
            <a:extLst>
              <a:ext uri="{FF2B5EF4-FFF2-40B4-BE49-F238E27FC236}">
                <a16:creationId xmlns:a16="http://schemas.microsoft.com/office/drawing/2014/main" id="{11EDC8D1-F469-9C13-CEBB-31D3CBC8C593}"/>
              </a:ext>
            </a:extLst>
          </p:cNvPr>
          <p:cNvSpPr>
            <a:spLocks noChangeAspect="1" noEditPoints="1"/>
          </p:cNvSpPr>
          <p:nvPr/>
        </p:nvSpPr>
        <p:spPr bwMode="auto">
          <a:xfrm>
            <a:off x="2441049" y="2677466"/>
            <a:ext cx="437086" cy="442993"/>
          </a:xfrm>
          <a:custGeom>
            <a:avLst/>
            <a:gdLst>
              <a:gd name="T0" fmla="*/ 55 w 322"/>
              <a:gd name="T1" fmla="*/ 246 h 329"/>
              <a:gd name="T2" fmla="*/ 4 w 322"/>
              <a:gd name="T3" fmla="*/ 101 h 329"/>
              <a:gd name="T4" fmla="*/ 4 w 322"/>
              <a:gd name="T5" fmla="*/ 44 h 329"/>
              <a:gd name="T6" fmla="*/ 72 w 322"/>
              <a:gd name="T7" fmla="*/ 34 h 329"/>
              <a:gd name="T8" fmla="*/ 161 w 322"/>
              <a:gd name="T9" fmla="*/ 0 h 329"/>
              <a:gd name="T10" fmla="*/ 250 w 322"/>
              <a:gd name="T11" fmla="*/ 34 h 329"/>
              <a:gd name="T12" fmla="*/ 318 w 322"/>
              <a:gd name="T13" fmla="*/ 44 h 329"/>
              <a:gd name="T14" fmla="*/ 318 w 322"/>
              <a:gd name="T15" fmla="*/ 101 h 329"/>
              <a:gd name="T16" fmla="*/ 267 w 322"/>
              <a:gd name="T17" fmla="*/ 246 h 329"/>
              <a:gd name="T18" fmla="*/ 161 w 322"/>
              <a:gd name="T19" fmla="*/ 329 h 329"/>
              <a:gd name="T20" fmla="*/ 55 w 322"/>
              <a:gd name="T21" fmla="*/ 246 h 329"/>
              <a:gd name="T22" fmla="*/ 161 w 322"/>
              <a:gd name="T23" fmla="*/ 53 h 329"/>
              <a:gd name="T24" fmla="*/ 161 w 322"/>
              <a:gd name="T25" fmla="*/ 207 h 329"/>
              <a:gd name="T26" fmla="*/ 161 w 322"/>
              <a:gd name="T27" fmla="*/ 231 h 329"/>
              <a:gd name="T28" fmla="*/ 161 w 322"/>
              <a:gd name="T29" fmla="*/ 2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329">
                <a:moveTo>
                  <a:pt x="55" y="246"/>
                </a:moveTo>
                <a:cubicBezTo>
                  <a:pt x="0" y="179"/>
                  <a:pt x="4" y="101"/>
                  <a:pt x="4" y="101"/>
                </a:cubicBezTo>
                <a:cubicBezTo>
                  <a:pt x="4" y="44"/>
                  <a:pt x="4" y="44"/>
                  <a:pt x="4" y="44"/>
                </a:cubicBezTo>
                <a:cubicBezTo>
                  <a:pt x="4" y="44"/>
                  <a:pt x="38" y="45"/>
                  <a:pt x="72" y="34"/>
                </a:cubicBezTo>
                <a:cubicBezTo>
                  <a:pt x="107" y="22"/>
                  <a:pt x="124" y="0"/>
                  <a:pt x="161" y="0"/>
                </a:cubicBezTo>
                <a:cubicBezTo>
                  <a:pt x="198" y="0"/>
                  <a:pt x="215" y="22"/>
                  <a:pt x="250" y="34"/>
                </a:cubicBezTo>
                <a:cubicBezTo>
                  <a:pt x="284" y="45"/>
                  <a:pt x="318" y="44"/>
                  <a:pt x="318" y="44"/>
                </a:cubicBezTo>
                <a:cubicBezTo>
                  <a:pt x="318" y="101"/>
                  <a:pt x="318" y="101"/>
                  <a:pt x="318" y="101"/>
                </a:cubicBezTo>
                <a:cubicBezTo>
                  <a:pt x="318" y="101"/>
                  <a:pt x="322" y="179"/>
                  <a:pt x="267" y="246"/>
                </a:cubicBezTo>
                <a:cubicBezTo>
                  <a:pt x="234" y="286"/>
                  <a:pt x="161" y="329"/>
                  <a:pt x="161" y="329"/>
                </a:cubicBezTo>
                <a:cubicBezTo>
                  <a:pt x="161" y="329"/>
                  <a:pt x="88" y="286"/>
                  <a:pt x="55" y="246"/>
                </a:cubicBezTo>
                <a:close/>
                <a:moveTo>
                  <a:pt x="161" y="53"/>
                </a:moveTo>
                <a:cubicBezTo>
                  <a:pt x="161" y="207"/>
                  <a:pt x="161" y="207"/>
                  <a:pt x="161" y="207"/>
                </a:cubicBezTo>
                <a:moveTo>
                  <a:pt x="161" y="231"/>
                </a:moveTo>
                <a:cubicBezTo>
                  <a:pt x="161" y="251"/>
                  <a:pt x="161" y="251"/>
                  <a:pt x="161" y="25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14031602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4B54E1-28A4-0C84-A2CC-ECAF7C3E32AC}"/>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63936" y="-1"/>
            <a:ext cx="6828064"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noFill/>
          <a:ln>
            <a:noFill/>
          </a:ln>
        </p:spPr>
      </p:pic>
      <p:sp>
        <p:nvSpPr>
          <p:cNvPr id="4" name="Title 1">
            <a:extLst>
              <a:ext uri="{FF2B5EF4-FFF2-40B4-BE49-F238E27FC236}">
                <a16:creationId xmlns:a16="http://schemas.microsoft.com/office/drawing/2014/main" id="{C88DF0D9-353F-4669-CD15-DF98C9975F27}"/>
              </a:ext>
            </a:extLst>
          </p:cNvPr>
          <p:cNvSpPr txBox="1">
            <a:spLocks/>
          </p:cNvSpPr>
          <p:nvPr/>
        </p:nvSpPr>
        <p:spPr>
          <a:xfrm>
            <a:off x="588263" y="2679075"/>
            <a:ext cx="4873644" cy="506188"/>
          </a:xfrm>
          <a:prstGeom prst="rect">
            <a:avLst/>
          </a:prstGeom>
        </p:spPr>
        <p:txBody>
          <a:bodyPr vert="horz" wrap="square" lIns="0" tIns="0" rIns="0" bIns="0" rtlCol="0" anchor="b" anchorCtr="0">
            <a:no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pPr>
              <a:lnSpc>
                <a:spcPct val="90000"/>
              </a:lnSpc>
            </a:pPr>
            <a:r>
              <a:rPr lang="en-US" sz="2600"/>
              <a:t>Simplify endpoint management </a:t>
            </a:r>
          </a:p>
        </p:txBody>
      </p:sp>
      <p:sp>
        <p:nvSpPr>
          <p:cNvPr id="5" name="Text Placeholder 6">
            <a:extLst>
              <a:ext uri="{FF2B5EF4-FFF2-40B4-BE49-F238E27FC236}">
                <a16:creationId xmlns:a16="http://schemas.microsoft.com/office/drawing/2014/main" id="{E1E1D473-7891-5E15-5473-B414FF83379D}"/>
              </a:ext>
            </a:extLst>
          </p:cNvPr>
          <p:cNvSpPr txBox="1">
            <a:spLocks/>
          </p:cNvSpPr>
          <p:nvPr/>
        </p:nvSpPr>
        <p:spPr>
          <a:xfrm>
            <a:off x="588263" y="3445328"/>
            <a:ext cx="4164583" cy="506187"/>
          </a:xfrm>
          <a:prstGeom prst="rect">
            <a:avLst/>
          </a:prstGeom>
          <a:noFill/>
        </p:spPr>
        <p:txBody>
          <a:bodyPr vert="horz" wrap="square" lIns="0" tIns="0" rIns="0" bIns="0" rtlCol="0">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Segoe UI" panose="020B05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spcAft>
                <a:spcPts val="600"/>
              </a:spcAft>
            </a:pPr>
            <a:r>
              <a:rPr lang="en-US" sz="1800">
                <a:solidFill>
                  <a:srgbClr val="0078D4"/>
                </a:solidFill>
              </a:rPr>
              <a:t>Streamline remote desktop access and control for work data</a:t>
            </a:r>
          </a:p>
        </p:txBody>
      </p:sp>
      <p:sp>
        <p:nvSpPr>
          <p:cNvPr id="6" name="Text Placeholder 16">
            <a:extLst>
              <a:ext uri="{FF2B5EF4-FFF2-40B4-BE49-F238E27FC236}">
                <a16:creationId xmlns:a16="http://schemas.microsoft.com/office/drawing/2014/main" id="{7C7229CF-89C7-1F24-C293-24769E747EF5}"/>
              </a:ext>
            </a:extLst>
          </p:cNvPr>
          <p:cNvSpPr txBox="1">
            <a:spLocks/>
          </p:cNvSpPr>
          <p:nvPr/>
        </p:nvSpPr>
        <p:spPr>
          <a:xfrm>
            <a:off x="503256" y="2302821"/>
            <a:ext cx="4338165" cy="506187"/>
          </a:xfrm>
          <a:prstGeom prst="rect">
            <a:avLst/>
          </a:prstGeom>
        </p:spPr>
        <p:txBody>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a:solidFill>
                  <a:schemeClr val="tx1"/>
                </a:solidFill>
              </a:rPr>
              <a:t>02</a:t>
            </a:r>
            <a:endParaRPr lang="en-US" sz="2600">
              <a:solidFill>
                <a:schemeClr val="accent1"/>
              </a:solidFill>
            </a:endParaRPr>
          </a:p>
        </p:txBody>
      </p:sp>
    </p:spTree>
    <p:extLst>
      <p:ext uri="{BB962C8B-B14F-4D97-AF65-F5344CB8AC3E}">
        <p14:creationId xmlns:p14="http://schemas.microsoft.com/office/powerpoint/2010/main" val="222681139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CAC3367-B468-3636-89D4-949CCEF9FA75}"/>
              </a:ext>
              <a:ext uri="{C183D7F6-B498-43B3-948B-1728B52AA6E4}">
                <adec:decorative xmlns:adec="http://schemas.microsoft.com/office/drawing/2017/decorative" val="1"/>
              </a:ext>
            </a:extLst>
          </p:cNvPr>
          <p:cNvGrpSpPr/>
          <p:nvPr/>
        </p:nvGrpSpPr>
        <p:grpSpPr>
          <a:xfrm>
            <a:off x="0" y="1684421"/>
            <a:ext cx="12192000" cy="2719138"/>
            <a:chOff x="0" y="1684421"/>
            <a:chExt cx="12192000" cy="2719138"/>
          </a:xfrm>
        </p:grpSpPr>
        <p:sp>
          <p:nvSpPr>
            <p:cNvPr id="18" name="Rectangle 17">
              <a:extLst>
                <a:ext uri="{FF2B5EF4-FFF2-40B4-BE49-F238E27FC236}">
                  <a16:creationId xmlns:a16="http://schemas.microsoft.com/office/drawing/2014/main" id="{59042D6B-AB4D-3010-B992-941DAFA44F11}"/>
                </a:ext>
              </a:extLst>
            </p:cNvPr>
            <p:cNvSpPr/>
            <p:nvPr/>
          </p:nvSpPr>
          <p:spPr bwMode="auto">
            <a:xfrm>
              <a:off x="0" y="1684421"/>
              <a:ext cx="12192000" cy="2719138"/>
            </a:xfrm>
            <a:prstGeom prst="rect">
              <a:avLst/>
            </a:prstGeom>
            <a:solidFill>
              <a:srgbClr val="F2F2F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8661C5"/>
                </a:solidFill>
                <a:effectLst/>
                <a:uLnTx/>
                <a:uFillTx/>
                <a:latin typeface="Calibri" panose="020F0502020204030204"/>
                <a:ea typeface="Segoe UI" pitchFamily="34" charset="0"/>
                <a:cs typeface="Segoe UI" pitchFamily="34" charset="0"/>
              </a:endParaRPr>
            </a:p>
          </p:txBody>
        </p:sp>
        <p:cxnSp>
          <p:nvCxnSpPr>
            <p:cNvPr id="13" name="Straight Connector 12">
              <a:extLst>
                <a:ext uri="{FF2B5EF4-FFF2-40B4-BE49-F238E27FC236}">
                  <a16:creationId xmlns:a16="http://schemas.microsoft.com/office/drawing/2014/main" id="{55B837F7-2132-A766-A446-ED8F248D5553}"/>
                </a:ext>
              </a:extLst>
            </p:cNvPr>
            <p:cNvCxnSpPr/>
            <p:nvPr/>
          </p:nvCxnSpPr>
          <p:spPr>
            <a:xfrm>
              <a:off x="0" y="3417293"/>
              <a:ext cx="11092852" cy="0"/>
            </a:xfrm>
            <a:prstGeom prst="line">
              <a:avLst/>
            </a:prstGeom>
            <a:ln w="153670">
              <a:solidFill>
                <a:srgbClr val="D0CECE"/>
              </a:solidFill>
            </a:ln>
          </p:spPr>
          <p:style>
            <a:lnRef idx="1">
              <a:schemeClr val="accent1"/>
            </a:lnRef>
            <a:fillRef idx="0">
              <a:schemeClr val="accent1"/>
            </a:fillRef>
            <a:effectRef idx="0">
              <a:schemeClr val="accent1"/>
            </a:effectRef>
            <a:fontRef idx="minor">
              <a:schemeClr val="tx1"/>
            </a:fontRef>
          </p:style>
        </p:cxnSp>
        <p:sp>
          <p:nvSpPr>
            <p:cNvPr id="10" name="Isosceles Triangle 9">
              <a:extLst>
                <a:ext uri="{FF2B5EF4-FFF2-40B4-BE49-F238E27FC236}">
                  <a16:creationId xmlns:a16="http://schemas.microsoft.com/office/drawing/2014/main" id="{D0184159-4D25-23B6-5BC0-79284803ECFC}"/>
                </a:ext>
              </a:extLst>
            </p:cNvPr>
            <p:cNvSpPr/>
            <p:nvPr/>
          </p:nvSpPr>
          <p:spPr>
            <a:xfrm rot="5400000">
              <a:off x="10996181" y="3301781"/>
              <a:ext cx="423079" cy="229738"/>
            </a:xfrm>
            <a:prstGeom prst="triangl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Rectangle 3">
            <a:extLst>
              <a:ext uri="{FF2B5EF4-FFF2-40B4-BE49-F238E27FC236}">
                <a16:creationId xmlns:a16="http://schemas.microsoft.com/office/drawing/2014/main" id="{4B2D4590-A845-7F73-C1A4-CA40700F633D}"/>
              </a:ext>
            </a:extLst>
          </p:cNvPr>
          <p:cNvSpPr/>
          <p:nvPr/>
        </p:nvSpPr>
        <p:spPr>
          <a:xfrm>
            <a:off x="1232344" y="2614846"/>
            <a:ext cx="2940147"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t>Deliver the </a:t>
            </a:r>
            <a:br>
              <a:rPr kumimoji="0" lang="en-US" sz="1600" b="0" i="0" u="none" strike="noStrike" kern="120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t>best experience</a:t>
            </a:r>
          </a:p>
        </p:txBody>
      </p:sp>
      <p:sp>
        <p:nvSpPr>
          <p:cNvPr id="23" name="Oval 22">
            <a:extLst>
              <a:ext uri="{FF2B5EF4-FFF2-40B4-BE49-F238E27FC236}">
                <a16:creationId xmlns:a16="http://schemas.microsoft.com/office/drawing/2014/main" id="{301E6B03-B987-D6F7-EA2E-1976E55A8FCD}"/>
              </a:ext>
              <a:ext uri="{C183D7F6-B498-43B3-948B-1728B52AA6E4}">
                <adec:decorative xmlns:adec="http://schemas.microsoft.com/office/drawing/2017/decorative" val="1"/>
              </a:ext>
            </a:extLst>
          </p:cNvPr>
          <p:cNvSpPr/>
          <p:nvPr/>
        </p:nvSpPr>
        <p:spPr>
          <a:xfrm>
            <a:off x="5913118" y="3234091"/>
            <a:ext cx="365760" cy="365760"/>
          </a:xfrm>
          <a:prstGeom prst="ellipse">
            <a:avLst/>
          </a:prstGeom>
          <a:solidFill>
            <a:schemeClr val="accent1">
              <a:lumMod val="60000"/>
              <a:lumOff val="40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5" name="Rectangle 4">
            <a:extLst>
              <a:ext uri="{FF2B5EF4-FFF2-40B4-BE49-F238E27FC236}">
                <a16:creationId xmlns:a16="http://schemas.microsoft.com/office/drawing/2014/main" id="{C09EC2D9-46A9-5007-670A-CC44815ACF5B}"/>
              </a:ext>
            </a:extLst>
          </p:cNvPr>
          <p:cNvSpPr/>
          <p:nvPr/>
        </p:nvSpPr>
        <p:spPr>
          <a:xfrm>
            <a:off x="4838698" y="2614846"/>
            <a:ext cx="2514600"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Manage and protect any endpoint from the cloud</a:t>
            </a:r>
          </a:p>
        </p:txBody>
      </p:sp>
      <p:sp>
        <p:nvSpPr>
          <p:cNvPr id="24" name="Oval 23">
            <a:extLst>
              <a:ext uri="{FF2B5EF4-FFF2-40B4-BE49-F238E27FC236}">
                <a16:creationId xmlns:a16="http://schemas.microsoft.com/office/drawing/2014/main" id="{7DF9C952-A59E-FF33-77C6-1A11C263FB35}"/>
              </a:ext>
              <a:ext uri="{C183D7F6-B498-43B3-948B-1728B52AA6E4}">
                <adec:decorative xmlns:adec="http://schemas.microsoft.com/office/drawing/2017/decorative" val="1"/>
              </a:ext>
            </a:extLst>
          </p:cNvPr>
          <p:cNvSpPr/>
          <p:nvPr/>
        </p:nvSpPr>
        <p:spPr>
          <a:xfrm>
            <a:off x="9342915" y="3234091"/>
            <a:ext cx="365760" cy="365760"/>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6" name="Rectangle 5">
            <a:extLst>
              <a:ext uri="{FF2B5EF4-FFF2-40B4-BE49-F238E27FC236}">
                <a16:creationId xmlns:a16="http://schemas.microsoft.com/office/drawing/2014/main" id="{2F6F0966-0EE0-DE20-D817-6ED6B6521066}"/>
              </a:ext>
            </a:extLst>
          </p:cNvPr>
          <p:cNvSpPr/>
          <p:nvPr/>
        </p:nvSpPr>
        <p:spPr>
          <a:xfrm>
            <a:off x="7978933" y="2603168"/>
            <a:ext cx="3093725"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Simplify and optimize endpoint estate to improve IT efficiency</a:t>
            </a:r>
          </a:p>
        </p:txBody>
      </p:sp>
      <p:sp>
        <p:nvSpPr>
          <p:cNvPr id="19" name="TextBox 18">
            <a:extLst>
              <a:ext uri="{FF2B5EF4-FFF2-40B4-BE49-F238E27FC236}">
                <a16:creationId xmlns:a16="http://schemas.microsoft.com/office/drawing/2014/main" id="{4A72D0F6-93AF-5801-D322-9B46C630471B}"/>
              </a:ext>
            </a:extLst>
          </p:cNvPr>
          <p:cNvSpPr txBox="1"/>
          <p:nvPr/>
        </p:nvSpPr>
        <p:spPr>
          <a:xfrm>
            <a:off x="1330817" y="5404870"/>
            <a:ext cx="2743200" cy="560153"/>
          </a:xfrm>
          <a:prstGeom prst="rect">
            <a:avLst/>
          </a:prstGeom>
          <a:noFill/>
        </p:spPr>
        <p:txBody>
          <a:bodyPr wrap="square" anchor="ctr">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Windows 11 Enterprise</a:t>
            </a:r>
          </a:p>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600" b="0" i="0" u="none" strike="noStrike" kern="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App Assure and Test Base</a:t>
            </a:r>
          </a:p>
        </p:txBody>
      </p:sp>
      <p:cxnSp>
        <p:nvCxnSpPr>
          <p:cNvPr id="25" name="Straight Connector 24">
            <a:extLst>
              <a:ext uri="{FF2B5EF4-FFF2-40B4-BE49-F238E27FC236}">
                <a16:creationId xmlns:a16="http://schemas.microsoft.com/office/drawing/2014/main" id="{F62F9734-4B08-939D-AAC5-63EB02235396}"/>
              </a:ext>
              <a:ext uri="{C183D7F6-B498-43B3-948B-1728B52AA6E4}">
                <adec:decorative xmlns:adec="http://schemas.microsoft.com/office/drawing/2017/decorative" val="1"/>
              </a:ext>
            </a:extLst>
          </p:cNvPr>
          <p:cNvCxnSpPr>
            <a:cxnSpLocks/>
          </p:cNvCxnSpPr>
          <p:nvPr/>
        </p:nvCxnSpPr>
        <p:spPr>
          <a:xfrm>
            <a:off x="4327648" y="5369103"/>
            <a:ext cx="0" cy="6316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E9C5FD8-7FD0-1107-F18F-3D711B58DA93}"/>
              </a:ext>
            </a:extLst>
          </p:cNvPr>
          <p:cNvSpPr txBox="1"/>
          <p:nvPr/>
        </p:nvSpPr>
        <p:spPr>
          <a:xfrm>
            <a:off x="4494195" y="5521825"/>
            <a:ext cx="3203607" cy="326243"/>
          </a:xfrm>
          <a:prstGeom prst="rect">
            <a:avLst/>
          </a:prstGeom>
          <a:noFill/>
        </p:spPr>
        <p:txBody>
          <a:bodyPr wrap="square" anchor="ctr">
            <a:spAutoFit/>
          </a:bodyPr>
          <a:lstStyle>
            <a:defPPr>
              <a:defRPr lang="en-US"/>
            </a:defPPr>
            <a:lvl1pPr marR="0" lvl="0" indent="0" algn="ctr" defTabSz="914102" fontAlgn="base">
              <a:lnSpc>
                <a:spcPct val="95000"/>
              </a:lnSpc>
              <a:spcBef>
                <a:spcPts val="0"/>
              </a:spcBef>
              <a:spcAft>
                <a:spcPct val="0"/>
              </a:spcAft>
              <a:buClrTx/>
              <a:buSzTx/>
              <a:buFontTx/>
              <a:buNone/>
              <a:tabLst/>
              <a:defRPr kumimoji="0" sz="1600" b="0" i="0" u="none" strike="noStrike" kern="0" cap="none" spc="0" normalizeH="0" baseline="0">
                <a:ln>
                  <a:noFill/>
                </a:ln>
                <a:solidFill>
                  <a:srgbClr val="0078D4"/>
                </a:solidFill>
                <a:effectLst/>
                <a:uLnTx/>
                <a:uFillTx/>
                <a:latin typeface="Segoe UI Semibold" panose="020B0702040204020203" pitchFamily="34" charset="0"/>
                <a:cs typeface="Segoe UI Semibold" panose="020B0702040204020203" pitchFamily="34" charset="0"/>
              </a:defRPr>
            </a:lvl1pPr>
          </a:lstStyle>
          <a:p>
            <a:r>
              <a:rPr lang="en-US" dirty="0"/>
              <a:t>Microsoft Intune</a:t>
            </a:r>
          </a:p>
        </p:txBody>
      </p:sp>
      <p:cxnSp>
        <p:nvCxnSpPr>
          <p:cNvPr id="26" name="Straight Connector 25">
            <a:extLst>
              <a:ext uri="{FF2B5EF4-FFF2-40B4-BE49-F238E27FC236}">
                <a16:creationId xmlns:a16="http://schemas.microsoft.com/office/drawing/2014/main" id="{9F218455-F0FE-787C-CAF6-C8AE52FD72E2}"/>
              </a:ext>
              <a:ext uri="{C183D7F6-B498-43B3-948B-1728B52AA6E4}">
                <adec:decorative xmlns:adec="http://schemas.microsoft.com/office/drawing/2017/decorative" val="1"/>
              </a:ext>
            </a:extLst>
          </p:cNvPr>
          <p:cNvCxnSpPr>
            <a:cxnSpLocks/>
          </p:cNvCxnSpPr>
          <p:nvPr/>
        </p:nvCxnSpPr>
        <p:spPr>
          <a:xfrm>
            <a:off x="7864349" y="5369103"/>
            <a:ext cx="0" cy="6316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C85CED8-5B4B-C790-D3A5-C78CFC95C726}"/>
              </a:ext>
            </a:extLst>
          </p:cNvPr>
          <p:cNvSpPr txBox="1"/>
          <p:nvPr/>
        </p:nvSpPr>
        <p:spPr>
          <a:xfrm>
            <a:off x="8154195" y="5287915"/>
            <a:ext cx="2743200" cy="794064"/>
          </a:xfrm>
          <a:prstGeom prst="rect">
            <a:avLst/>
          </a:prstGeom>
          <a:noFill/>
        </p:spPr>
        <p:txBody>
          <a:bodyPr wrap="square" anchor="ctr">
            <a:spAutoFit/>
          </a:bodyPr>
          <a:lstStyle>
            <a:defPPr>
              <a:defRPr lang="en-US"/>
            </a:defPPr>
            <a:lvl1pPr marR="0" lvl="0" indent="0" algn="ctr" defTabSz="914102" fontAlgn="base">
              <a:lnSpc>
                <a:spcPct val="95000"/>
              </a:lnSpc>
              <a:spcBef>
                <a:spcPts val="0"/>
              </a:spcBef>
              <a:spcAft>
                <a:spcPct val="0"/>
              </a:spcAft>
              <a:buClrTx/>
              <a:buSzTx/>
              <a:buFontTx/>
              <a:buNone/>
              <a:tabLst/>
              <a:defRPr kumimoji="0" sz="1600" b="0" i="0" u="none" strike="noStrike" kern="0" cap="none" spc="0" normalizeH="0" baseline="0">
                <a:ln>
                  <a:noFill/>
                </a:ln>
                <a:solidFill>
                  <a:srgbClr val="0078D4"/>
                </a:solidFill>
                <a:effectLst/>
                <a:uLnTx/>
                <a:uFillTx/>
                <a:latin typeface="Segoe UI Semibold" panose="020B0702040204020203" pitchFamily="34" charset="0"/>
                <a:cs typeface="Segoe UI Semibold" panose="020B0702040204020203" pitchFamily="34" charset="0"/>
              </a:defRPr>
            </a:lvl1pPr>
          </a:lstStyle>
          <a:p>
            <a:r>
              <a:rPr lang="en-US" dirty="0"/>
              <a:t>Endpoint Analytics</a:t>
            </a:r>
          </a:p>
          <a:p>
            <a:r>
              <a:rPr lang="en-US" dirty="0"/>
              <a:t>Universal Print</a:t>
            </a:r>
          </a:p>
          <a:p>
            <a:r>
              <a:rPr lang="en-US" dirty="0"/>
              <a:t>Organizational Messages</a:t>
            </a:r>
          </a:p>
        </p:txBody>
      </p:sp>
      <p:sp>
        <p:nvSpPr>
          <p:cNvPr id="2" name="Oval 1">
            <a:extLst>
              <a:ext uri="{FF2B5EF4-FFF2-40B4-BE49-F238E27FC236}">
                <a16:creationId xmlns:a16="http://schemas.microsoft.com/office/drawing/2014/main" id="{5B38443E-E38B-382A-CBC1-DB0F69EE821A}"/>
              </a:ext>
              <a:ext uri="{C183D7F6-B498-43B3-948B-1728B52AA6E4}">
                <adec:decorative xmlns:adec="http://schemas.microsoft.com/office/drawing/2017/decorative" val="1"/>
              </a:ext>
            </a:extLst>
          </p:cNvPr>
          <p:cNvSpPr/>
          <p:nvPr/>
        </p:nvSpPr>
        <p:spPr>
          <a:xfrm>
            <a:off x="2438816" y="3241106"/>
            <a:ext cx="365760" cy="365750"/>
          </a:xfrm>
          <a:prstGeom prst="ellipse">
            <a:avLst/>
          </a:prstGeom>
          <a:solidFill>
            <a:schemeClr val="accent1">
              <a:lumMod val="40000"/>
              <a:lumOff val="60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3" name="Title 1">
            <a:extLst>
              <a:ext uri="{FF2B5EF4-FFF2-40B4-BE49-F238E27FC236}">
                <a16:creationId xmlns:a16="http://schemas.microsoft.com/office/drawing/2014/main" id="{81A9D6B4-E254-3B8E-FAEA-9263AD868720}"/>
              </a:ext>
            </a:extLst>
          </p:cNvPr>
          <p:cNvSpPr txBox="1">
            <a:spLocks/>
          </p:cNvSpPr>
          <p:nvPr/>
        </p:nvSpPr>
        <p:spPr>
          <a:xfrm>
            <a:off x="586581" y="745402"/>
            <a:ext cx="11018520" cy="430887"/>
          </a:xfrm>
          <a:prstGeom prst="rect">
            <a:avLst/>
          </a:prstGeom>
        </p:spPr>
        <p:txBody>
          <a:bodyPr vert="horz" wrap="square" lIns="0" tIns="0" rIns="0" bIns="0" rtlCol="0" anchor="t">
            <a:spAutoFit/>
          </a:bodyPr>
          <a:lstStyle>
            <a:lvl1pPr defTabSz="932742">
              <a:lnSpc>
                <a:spcPct val="100000"/>
              </a:lnSpc>
              <a:spcBef>
                <a:spcPct val="0"/>
              </a:spcBef>
              <a:buNone/>
              <a:defRPr lang="en-US" sz="2800" b="0" cap="none" spc="-50" baseline="0" dirty="0" smtClean="0">
                <a:ln w="3175">
                  <a:noFill/>
                </a:ln>
                <a:solidFill>
                  <a:srgbClr val="000000"/>
                </a:solidFill>
                <a:effectLst/>
                <a:latin typeface="+mj-lt"/>
                <a:cs typeface="Segoe UI" pitchFamily="34" charset="0"/>
              </a:defRPr>
            </a:lvl1pPr>
          </a:lstStyle>
          <a:p>
            <a:r>
              <a:rPr lang="en-US" dirty="0"/>
              <a:t>Simplify and streamline endpoint management</a:t>
            </a:r>
          </a:p>
        </p:txBody>
      </p:sp>
      <p:sp>
        <p:nvSpPr>
          <p:cNvPr id="7" name="Text Placeholder 2">
            <a:extLst>
              <a:ext uri="{FF2B5EF4-FFF2-40B4-BE49-F238E27FC236}">
                <a16:creationId xmlns:a16="http://schemas.microsoft.com/office/drawing/2014/main" id="{CC0C24B2-2445-7DF5-6BFB-78EB0AA8CBDB}"/>
              </a:ext>
            </a:extLst>
          </p:cNvPr>
          <p:cNvSpPr txBox="1">
            <a:spLocks/>
          </p:cNvSpPr>
          <p:nvPr/>
        </p:nvSpPr>
        <p:spPr>
          <a:xfrm>
            <a:off x="586263" y="443044"/>
            <a:ext cx="11018838" cy="246221"/>
          </a:xfrm>
        </p:spPr>
        <p:txBody>
          <a:bodyPr vert="horz" wrap="square" lIns="0" tIns="0" rIns="0" bIns="0" rtlCol="0">
            <a:spAutoFit/>
          </a:bodyPr>
          <a:lstStyle>
            <a:defPPr>
              <a:defRPr lang="en-US"/>
            </a:defPPr>
            <a:lvl1pPr marR="0" indent="0" defTabSz="932742" fontAlgn="auto">
              <a:lnSpc>
                <a:spcPct val="100000"/>
              </a:lnSpc>
              <a:spcBef>
                <a:spcPts val="1800"/>
              </a:spcBef>
              <a:spcAft>
                <a:spcPts val="0"/>
              </a:spcAft>
              <a:buClrTx/>
              <a:buSzPct val="90000"/>
              <a:buFont typeface="Wingdings" panose="05000000000000000000" pitchFamily="2" charset="2"/>
              <a:buNone/>
              <a:tabLst/>
              <a:defRPr sz="1600" spc="0" baseline="0">
                <a:latin typeface="+mj-lt"/>
                <a:cs typeface="Segoe UI Semilight" panose="020B0402040204020203" pitchFamily="34" charset="0"/>
              </a:defRPr>
            </a:lvl1pPr>
            <a:lvl2pPr marL="0" marR="0" indent="0" defTabSz="932742" fontAlgn="auto">
              <a:lnSpc>
                <a:spcPct val="100000"/>
              </a:lnSpc>
              <a:spcBef>
                <a:spcPts val="1200"/>
              </a:spcBef>
              <a:spcAft>
                <a:spcPts val="0"/>
              </a:spcAft>
              <a:buClrTx/>
              <a:buSzPct val="90000"/>
              <a:buFont typeface="Wingdings" panose="05000000000000000000" pitchFamily="2" charset="2"/>
              <a:buNone/>
              <a:tabLst/>
              <a:defRPr sz="1600" spc="0" baseline="0">
                <a:solidFill>
                  <a:srgbClr val="000000"/>
                </a:solidFill>
              </a:defRPr>
            </a:lvl2pPr>
            <a:lvl3pPr marL="200025" marR="0" indent="-200025" defTabSz="932742" fontAlgn="auto">
              <a:lnSpc>
                <a:spcPct val="100000"/>
              </a:lnSpc>
              <a:spcBef>
                <a:spcPts val="600"/>
              </a:spcBef>
              <a:spcAft>
                <a:spcPts val="0"/>
              </a:spcAft>
              <a:buClrTx/>
              <a:buSzPct val="90000"/>
              <a:buFont typeface="Wingdings" panose="05000000000000000000" pitchFamily="2" charset="2"/>
              <a:buChar char=""/>
              <a:tabLst/>
              <a:defRPr sz="1400" spc="0" baseline="0">
                <a:solidFill>
                  <a:srgbClr val="000000"/>
                </a:solidFill>
              </a:defRPr>
            </a:lvl3pPr>
            <a:lvl4pPr marL="402336" marR="0" indent="-180975" defTabSz="932742" fontAlgn="auto">
              <a:lnSpc>
                <a:spcPct val="100000"/>
              </a:lnSpc>
              <a:spcBef>
                <a:spcPct val="20000"/>
              </a:spcBef>
              <a:spcAft>
                <a:spcPts val="0"/>
              </a:spcAft>
              <a:buClrTx/>
              <a:buSzPct val="90000"/>
              <a:buFont typeface="Wingdings" panose="05000000000000000000" pitchFamily="2" charset="2"/>
              <a:buChar char=""/>
              <a:tabLst/>
              <a:defRPr sz="1400" spc="0" baseline="0">
                <a:solidFill>
                  <a:srgbClr val="000000"/>
                </a:solidFill>
              </a:defRPr>
            </a:lvl4pPr>
            <a:lvl5pPr marL="603504" marR="0" indent="-201168" defTabSz="932742" fontAlgn="auto">
              <a:lnSpc>
                <a:spcPct val="100000"/>
              </a:lnSpc>
              <a:spcBef>
                <a:spcPct val="20000"/>
              </a:spcBef>
              <a:spcAft>
                <a:spcPts val="0"/>
              </a:spcAft>
              <a:buClrTx/>
              <a:buSzPct val="90000"/>
              <a:buFont typeface="Wingdings" panose="05000000000000000000" pitchFamily="2" charset="2"/>
              <a:buChar char=""/>
              <a:tabLst/>
              <a:defRPr sz="1400" spc="0" baseline="0">
                <a:solidFill>
                  <a:srgbClr val="000000"/>
                </a:solidFill>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r>
              <a:rPr lang="en-US" dirty="0"/>
              <a:t>02 </a:t>
            </a:r>
            <a:r>
              <a:rPr lang="en-US" dirty="0">
                <a:solidFill>
                  <a:srgbClr val="0078D4"/>
                </a:solidFill>
              </a:rPr>
              <a:t>Simplify endpoint management </a:t>
            </a:r>
          </a:p>
        </p:txBody>
      </p:sp>
    </p:spTree>
    <p:extLst>
      <p:ext uri="{BB962C8B-B14F-4D97-AF65-F5344CB8AC3E}">
        <p14:creationId xmlns:p14="http://schemas.microsoft.com/office/powerpoint/2010/main" val="234222396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C596EAFE-D219-5FCE-9672-1F2E4EF32750}"/>
              </a:ext>
              <a:ext uri="{C183D7F6-B498-43B3-948B-1728B52AA6E4}">
                <adec:decorative xmlns:adec="http://schemas.microsoft.com/office/drawing/2017/decorative" val="1"/>
              </a:ext>
            </a:extLst>
          </p:cNvPr>
          <p:cNvSpPr/>
          <p:nvPr/>
        </p:nvSpPr>
        <p:spPr bwMode="auto">
          <a:xfrm>
            <a:off x="6280169" y="0"/>
            <a:ext cx="5911831"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6" name="Picture 5">
            <a:extLst>
              <a:ext uri="{FF2B5EF4-FFF2-40B4-BE49-F238E27FC236}">
                <a16:creationId xmlns:a16="http://schemas.microsoft.com/office/drawing/2014/main" id="{496E5D6E-3FBE-C78B-8355-A39778454EA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280169" y="1604290"/>
            <a:ext cx="5913633" cy="5255207"/>
          </a:xfrm>
          <a:prstGeom prst="rect">
            <a:avLst/>
          </a:prstGeom>
        </p:spPr>
      </p:pic>
      <p:sp>
        <p:nvSpPr>
          <p:cNvPr id="14" name="Title 13">
            <a:extLst>
              <a:ext uri="{FF2B5EF4-FFF2-40B4-BE49-F238E27FC236}">
                <a16:creationId xmlns:a16="http://schemas.microsoft.com/office/drawing/2014/main" id="{548170A9-4BD6-9EBD-62BA-2C334FBB53B8}"/>
              </a:ext>
            </a:extLst>
          </p:cNvPr>
          <p:cNvSpPr>
            <a:spLocks noGrp="1"/>
          </p:cNvSpPr>
          <p:nvPr>
            <p:ph type="title"/>
          </p:nvPr>
        </p:nvSpPr>
        <p:spPr>
          <a:xfrm>
            <a:off x="574816" y="510988"/>
            <a:ext cx="11018520" cy="430887"/>
          </a:xfrm>
        </p:spPr>
        <p:txBody>
          <a:bodyPr/>
          <a:lstStyle/>
          <a:p>
            <a:r>
              <a:rPr lang="en-US" noProof="0"/>
              <a:t>Deliver the best experience</a:t>
            </a:r>
            <a:endParaRPr lang="en-US"/>
          </a:p>
        </p:txBody>
      </p:sp>
      <p:sp>
        <p:nvSpPr>
          <p:cNvPr id="16" name="Text Placeholder 15">
            <a:extLst>
              <a:ext uri="{FF2B5EF4-FFF2-40B4-BE49-F238E27FC236}">
                <a16:creationId xmlns:a16="http://schemas.microsoft.com/office/drawing/2014/main" id="{C8A1A6A5-77B2-4F4E-124E-F968CC9DAFEB}"/>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4" name="Rectangle 3">
            <a:extLst>
              <a:ext uri="{FF2B5EF4-FFF2-40B4-BE49-F238E27FC236}">
                <a16:creationId xmlns:a16="http://schemas.microsoft.com/office/drawing/2014/main" id="{F5832C79-B86C-E2E0-707D-EB85B5A80515}"/>
              </a:ext>
            </a:extLst>
          </p:cNvPr>
          <p:cNvSpPr/>
          <p:nvPr/>
        </p:nvSpPr>
        <p:spPr>
          <a:xfrm>
            <a:off x="574816" y="1871140"/>
            <a:ext cx="4480799"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b="1">
                <a:solidFill>
                  <a:schemeClr val="accent1"/>
                </a:solidFill>
                <a:latin typeface="+mj-lt"/>
                <a:cs typeface="Segoe UI"/>
              </a:rPr>
              <a:t>Keep people, data, and devices protected </a:t>
            </a:r>
            <a:r>
              <a:rPr lang="en-US" sz="1400">
                <a:solidFill>
                  <a:srgbClr val="000000"/>
                </a:solidFill>
                <a:latin typeface="Segoe UI"/>
                <a:cs typeface="Segoe UI"/>
              </a:rPr>
              <a:t>and private through hardware and software security designed to work together. </a:t>
            </a:r>
          </a:p>
        </p:txBody>
      </p:sp>
      <p:sp>
        <p:nvSpPr>
          <p:cNvPr id="8" name="Rectangle 7">
            <a:extLst>
              <a:ext uri="{FF2B5EF4-FFF2-40B4-BE49-F238E27FC236}">
                <a16:creationId xmlns:a16="http://schemas.microsoft.com/office/drawing/2014/main" id="{18792F51-6A1D-444A-F50E-BE5D81278A13}"/>
              </a:ext>
            </a:extLst>
          </p:cNvPr>
          <p:cNvSpPr/>
          <p:nvPr/>
        </p:nvSpPr>
        <p:spPr>
          <a:xfrm>
            <a:off x="563118" y="2920595"/>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b="1">
                <a:solidFill>
                  <a:schemeClr val="accent1"/>
                </a:solidFill>
                <a:latin typeface="+mj-lt"/>
                <a:cs typeface="Segoe UI"/>
              </a:rPr>
              <a:t>Reduce disruptions </a:t>
            </a:r>
            <a:r>
              <a:rPr lang="en-US" sz="1400">
                <a:solidFill>
                  <a:srgbClr val="000000"/>
                </a:solidFill>
                <a:latin typeface="Segoe UI"/>
                <a:cs typeface="Segoe UI"/>
              </a:rPr>
              <a:t>with unobtrusive IT features and experiences to help employees stay focused.</a:t>
            </a:r>
          </a:p>
        </p:txBody>
      </p:sp>
      <p:sp>
        <p:nvSpPr>
          <p:cNvPr id="11" name="Rectangle 10">
            <a:extLst>
              <a:ext uri="{FF2B5EF4-FFF2-40B4-BE49-F238E27FC236}">
                <a16:creationId xmlns:a16="http://schemas.microsoft.com/office/drawing/2014/main" id="{82215774-878A-934C-D906-8E6B14534AF1}"/>
              </a:ext>
            </a:extLst>
          </p:cNvPr>
          <p:cNvSpPr/>
          <p:nvPr/>
        </p:nvSpPr>
        <p:spPr>
          <a:xfrm>
            <a:off x="563118" y="3754607"/>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b="1">
                <a:solidFill>
                  <a:schemeClr val="accent1"/>
                </a:solidFill>
                <a:latin typeface="+mj-lt"/>
                <a:cs typeface="Segoe UI"/>
              </a:rPr>
              <a:t>Upgrade to Windows 11 with confidence, </a:t>
            </a:r>
            <a:r>
              <a:rPr lang="en-US" sz="1400">
                <a:solidFill>
                  <a:srgbClr val="000000"/>
                </a:solidFill>
                <a:latin typeface="Segoe UI"/>
                <a:cs typeface="Segoe UI"/>
              </a:rPr>
              <a:t>with over 99% app compatibility and App Assure.</a:t>
            </a:r>
            <a:r>
              <a:rPr lang="en-US" sz="1400" baseline="30000">
                <a:solidFill>
                  <a:srgbClr val="000000"/>
                </a:solidFill>
                <a:latin typeface="Segoe UI"/>
                <a:cs typeface="Segoe UI"/>
              </a:rPr>
              <a:t>1</a:t>
            </a:r>
          </a:p>
        </p:txBody>
      </p:sp>
      <p:sp>
        <p:nvSpPr>
          <p:cNvPr id="13" name="Rectangle 12">
            <a:extLst>
              <a:ext uri="{FF2B5EF4-FFF2-40B4-BE49-F238E27FC236}">
                <a16:creationId xmlns:a16="http://schemas.microsoft.com/office/drawing/2014/main" id="{FE6D3C13-BEF7-5433-8E41-F9407C1489C8}"/>
              </a:ext>
            </a:extLst>
          </p:cNvPr>
          <p:cNvSpPr/>
          <p:nvPr/>
        </p:nvSpPr>
        <p:spPr>
          <a:xfrm>
            <a:off x="563118" y="4588619"/>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04	</a:t>
            </a:r>
            <a:r>
              <a:rPr lang="en-US" sz="1600" b="1">
                <a:solidFill>
                  <a:schemeClr val="accent1"/>
                </a:solidFill>
                <a:latin typeface="+mj-lt"/>
                <a:cs typeface="Segoe UI"/>
              </a:rPr>
              <a:t>Embrace inclusivity </a:t>
            </a:r>
            <a:r>
              <a:rPr lang="en-US" sz="1400">
                <a:solidFill>
                  <a:srgbClr val="000000"/>
                </a:solidFill>
                <a:latin typeface="Segoe UI"/>
                <a:cs typeface="Segoe UI"/>
              </a:rPr>
              <a:t>with enhanced accessibility, e.g., system-wide live captions, natural voice access.</a:t>
            </a:r>
          </a:p>
        </p:txBody>
      </p:sp>
      <p:sp>
        <p:nvSpPr>
          <p:cNvPr id="9" name="TextBox 8">
            <a:extLst>
              <a:ext uri="{FF2B5EF4-FFF2-40B4-BE49-F238E27FC236}">
                <a16:creationId xmlns:a16="http://schemas.microsoft.com/office/drawing/2014/main" id="{869F751E-C400-665A-824F-647D9EA7F9C7}"/>
              </a:ext>
              <a:ext uri="{C183D7F6-B498-43B3-948B-1728B52AA6E4}">
                <adec:decorative xmlns:adec="http://schemas.microsoft.com/office/drawing/2017/decorative" val="0"/>
              </a:ext>
            </a:extLst>
          </p:cNvPr>
          <p:cNvSpPr txBox="1"/>
          <p:nvPr/>
        </p:nvSpPr>
        <p:spPr>
          <a:xfrm>
            <a:off x="1497579" y="6410414"/>
            <a:ext cx="4780788" cy="230832"/>
          </a:xfrm>
          <a:prstGeom prst="rect">
            <a:avLst/>
          </a:prstGeom>
          <a:noFill/>
        </p:spPr>
        <p:txBody>
          <a:bodyPr wrap="square">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a:ln>
                  <a:noFill/>
                </a:ln>
                <a:gradFill>
                  <a:gsLst>
                    <a:gs pos="2917">
                      <a:prstClr val="black"/>
                    </a:gs>
                    <a:gs pos="30000">
                      <a:prstClr val="black"/>
                    </a:gs>
                  </a:gsLst>
                  <a:lin ang="5400000" scaled="0"/>
                </a:gradFill>
                <a:effectLst/>
                <a:uLnTx/>
                <a:uFillTx/>
                <a:latin typeface="Calibri" panose="020F0502020204030204"/>
                <a:ea typeface="+mn-ea"/>
                <a:cs typeface="+mn-cs"/>
              </a:rPr>
              <a:t>1 </a:t>
            </a:r>
            <a:r>
              <a:rPr kumimoji="0" lang="en-US" sz="900" b="0" i="0" u="none" strike="noStrike" kern="1200" cap="none" spc="0" normalizeH="0" baseline="0" noProof="0">
                <a:ln>
                  <a:noFill/>
                </a:ln>
                <a:gradFill>
                  <a:gsLst>
                    <a:gs pos="2917">
                      <a:prstClr val="black"/>
                    </a:gs>
                    <a:gs pos="30000">
                      <a:prstClr val="black"/>
                    </a:gs>
                  </a:gsLst>
                  <a:lin ang="5400000" scaled="0"/>
                </a:gradFill>
                <a:effectLst/>
                <a:uLnTx/>
                <a:uFillTx/>
                <a:latin typeface="Calibri" panose="020F0502020204030204"/>
                <a:ea typeface="+mn-ea"/>
                <a:cs typeface="+mn-cs"/>
              </a:rPr>
              <a:t>Based on Microsoft AppAssure data 2018-2021. </a:t>
            </a:r>
          </a:p>
        </p:txBody>
      </p:sp>
    </p:spTree>
    <p:extLst>
      <p:ext uri="{BB962C8B-B14F-4D97-AF65-F5344CB8AC3E}">
        <p14:creationId xmlns:p14="http://schemas.microsoft.com/office/powerpoint/2010/main" val="2352690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0"/>
                                  </p:stCondLst>
                                  <p:childTnLst>
                                    <p:animMotion origin="layout" path="M 6.25E-7 -2.22222E-6 L -0.02591 -2.22222E-6 " pathEditMode="relative" rAng="0" ptsTypes="AA">
                                      <p:cBhvr>
                                        <p:cTn id="9" dur="750" spd="-100000" fill="hold"/>
                                        <p:tgtEl>
                                          <p:spTgt spid="4"/>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decel="100000" fill="hold" grpId="1" nodeType="withEffect">
                                  <p:stCondLst>
                                    <p:cond delay="250"/>
                                  </p:stCondLst>
                                  <p:childTnLst>
                                    <p:animMotion origin="layout" path="M 4.58333E-6 -7.40741E-7 L -0.02592 -7.40741E-7 " pathEditMode="relative" rAng="0" ptsTypes="AA">
                                      <p:cBhvr>
                                        <p:cTn id="14" dur="750" spd="-100000" fill="hold"/>
                                        <p:tgtEl>
                                          <p:spTgt spid="8"/>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42" presetClass="path" presetSubtype="0" decel="100000" fill="hold" grpId="1" nodeType="withEffect">
                                  <p:stCondLst>
                                    <p:cond delay="500"/>
                                  </p:stCondLst>
                                  <p:childTnLst>
                                    <p:animMotion origin="layout" path="M 4.58333E-6 1.48148E-6 L -0.02592 1.48148E-6 " pathEditMode="relative" rAng="0" ptsTypes="AA">
                                      <p:cBhvr>
                                        <p:cTn id="19" dur="750" spd="-100000" fill="hold"/>
                                        <p:tgtEl>
                                          <p:spTgt spid="11"/>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42" presetClass="path" presetSubtype="0" decel="100000" fill="hold" grpId="1" nodeType="withEffect">
                                  <p:stCondLst>
                                    <p:cond delay="750"/>
                                  </p:stCondLst>
                                  <p:childTnLst>
                                    <p:animMotion origin="layout" path="M 4.58333E-6 3.7037E-6 L -0.02592 3.7037E-6 " pathEditMode="relative" rAng="0" ptsTypes="AA">
                                      <p:cBhvr>
                                        <p:cTn id="24" dur="750" spd="-100000" fill="hold"/>
                                        <p:tgtEl>
                                          <p:spTgt spid="13"/>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4" grpId="0"/>
      <p:bldP spid="4" grpId="1"/>
      <p:bldP spid="8" grpId="0"/>
      <p:bldP spid="8" grpId="1"/>
      <p:bldP spid="11" grpId="0"/>
      <p:bldP spid="11" grpId="1"/>
      <p:bldP spid="13" grpId="0"/>
      <p:bldP spid="1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6C031D26-15C0-F85D-8654-46417FB428A4}"/>
              </a:ext>
              <a:ext uri="{C183D7F6-B498-43B3-948B-1728B52AA6E4}">
                <adec:decorative xmlns:adec="http://schemas.microsoft.com/office/drawing/2017/decorative" val="1"/>
              </a:ext>
            </a:extLst>
          </p:cNvPr>
          <p:cNvSpPr/>
          <p:nvPr/>
        </p:nvSpPr>
        <p:spPr bwMode="auto">
          <a:xfrm>
            <a:off x="6280169" y="0"/>
            <a:ext cx="5911831"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27" name="Picture 26">
            <a:extLst>
              <a:ext uri="{FF2B5EF4-FFF2-40B4-BE49-F238E27FC236}">
                <a16:creationId xmlns:a16="http://schemas.microsoft.com/office/drawing/2014/main" id="{256DF100-52EE-FAB9-3EEA-8733127F2679}"/>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53280" y="-7198"/>
            <a:ext cx="5988985" cy="6858000"/>
          </a:xfrm>
          <a:prstGeom prst="rect">
            <a:avLst/>
          </a:prstGeom>
        </p:spPr>
      </p:pic>
      <p:sp>
        <p:nvSpPr>
          <p:cNvPr id="6" name="Oval 5">
            <a:extLst>
              <a:ext uri="{FF2B5EF4-FFF2-40B4-BE49-F238E27FC236}">
                <a16:creationId xmlns:a16="http://schemas.microsoft.com/office/drawing/2014/main" id="{0C7CAA1A-6845-334E-A15D-C0706D55B55B}"/>
              </a:ext>
              <a:ext uri="{C183D7F6-B498-43B3-948B-1728B52AA6E4}">
                <adec:decorative xmlns:adec="http://schemas.microsoft.com/office/drawing/2017/decorative" val="1"/>
              </a:ext>
            </a:extLst>
          </p:cNvPr>
          <p:cNvSpPr/>
          <p:nvPr/>
        </p:nvSpPr>
        <p:spPr bwMode="auto">
          <a:xfrm>
            <a:off x="5785850" y="1588607"/>
            <a:ext cx="1005840" cy="1005840"/>
          </a:xfrm>
          <a:prstGeom prst="ellipse">
            <a:avLst/>
          </a:prstGeom>
          <a:solidFill>
            <a:srgbClr val="FFFFFF"/>
          </a:solidFill>
          <a:ln w="76200" cap="flat" cmpd="sng" algn="ctr">
            <a:noFill/>
            <a:prstDash val="solid"/>
          </a:ln>
          <a:effectLst/>
        </p:spPr>
        <p:txBody>
          <a:bodyPr vert="horz" wrap="square" lIns="0" tIns="46637" rIns="0" bIns="46637"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9" name="Oval 8">
            <a:extLst>
              <a:ext uri="{FF2B5EF4-FFF2-40B4-BE49-F238E27FC236}">
                <a16:creationId xmlns:a16="http://schemas.microsoft.com/office/drawing/2014/main" id="{84CA3006-0E38-A845-A8CE-67A45EB952EA}"/>
              </a:ext>
              <a:ext uri="{C183D7F6-B498-43B3-948B-1728B52AA6E4}">
                <adec:decorative xmlns:adec="http://schemas.microsoft.com/office/drawing/2017/decorative" val="1"/>
              </a:ext>
            </a:extLst>
          </p:cNvPr>
          <p:cNvSpPr/>
          <p:nvPr/>
        </p:nvSpPr>
        <p:spPr bwMode="auto">
          <a:xfrm>
            <a:off x="5785850" y="3291688"/>
            <a:ext cx="1005840" cy="1005840"/>
          </a:xfrm>
          <a:prstGeom prst="ellipse">
            <a:avLst/>
          </a:prstGeom>
          <a:solidFill>
            <a:srgbClr val="FFFFFF"/>
          </a:solidFill>
          <a:ln w="76200" cap="flat" cmpd="sng" algn="ctr">
            <a:noFill/>
            <a:prstDash val="solid"/>
          </a:ln>
          <a:effectLst/>
        </p:spPr>
        <p:txBody>
          <a:bodyPr vert="horz" wrap="square" lIns="0" tIns="46637" rIns="0" bIns="46637"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nvGrpSpPr>
          <p:cNvPr id="28" name="Group 27">
            <a:extLst>
              <a:ext uri="{FF2B5EF4-FFF2-40B4-BE49-F238E27FC236}">
                <a16:creationId xmlns:a16="http://schemas.microsoft.com/office/drawing/2014/main" id="{5A2A5CE4-DF61-00D3-6D40-B64CE34A6D73}"/>
              </a:ext>
              <a:ext uri="{C183D7F6-B498-43B3-948B-1728B52AA6E4}">
                <adec:decorative xmlns:adec="http://schemas.microsoft.com/office/drawing/2017/decorative" val="1"/>
              </a:ext>
            </a:extLst>
          </p:cNvPr>
          <p:cNvGrpSpPr/>
          <p:nvPr/>
        </p:nvGrpSpPr>
        <p:grpSpPr>
          <a:xfrm>
            <a:off x="5785850" y="4994770"/>
            <a:ext cx="1005840" cy="1005840"/>
            <a:chOff x="5785850" y="4994770"/>
            <a:chExt cx="1005840" cy="1005840"/>
          </a:xfrm>
          <a:effectLst/>
        </p:grpSpPr>
        <p:sp>
          <p:nvSpPr>
            <p:cNvPr id="7" name="Oval 6">
              <a:extLst>
                <a:ext uri="{FF2B5EF4-FFF2-40B4-BE49-F238E27FC236}">
                  <a16:creationId xmlns:a16="http://schemas.microsoft.com/office/drawing/2014/main" id="{56D00E0E-6E7A-0B4E-85DE-D120E558E178}"/>
                </a:ext>
              </a:extLst>
            </p:cNvPr>
            <p:cNvSpPr/>
            <p:nvPr/>
          </p:nvSpPr>
          <p:spPr bwMode="auto">
            <a:xfrm>
              <a:off x="5785850" y="4994770"/>
              <a:ext cx="1005840" cy="1005840"/>
            </a:xfrm>
            <a:prstGeom prst="ellipse">
              <a:avLst/>
            </a:prstGeom>
            <a:solidFill>
              <a:srgbClr val="FFFFFF"/>
            </a:solidFill>
            <a:ln w="76200" cap="flat" cmpd="sng" algn="ctr">
              <a:noFill/>
              <a:prstDash val="solid"/>
            </a:ln>
            <a:effectLst/>
          </p:spPr>
          <p:txBody>
            <a:bodyPr vert="horz" wrap="square" lIns="0" tIns="46637" rIns="0" bIns="46637"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3" name="Rectangle 12">
              <a:extLst>
                <a:ext uri="{FF2B5EF4-FFF2-40B4-BE49-F238E27FC236}">
                  <a16:creationId xmlns:a16="http://schemas.microsoft.com/office/drawing/2014/main" id="{BAF33043-6894-5E43-889D-ADC012902370}"/>
                </a:ext>
              </a:extLst>
            </p:cNvPr>
            <p:cNvSpPr/>
            <p:nvPr/>
          </p:nvSpPr>
          <p:spPr bwMode="auto">
            <a:xfrm>
              <a:off x="6023661" y="5414414"/>
              <a:ext cx="377138" cy="3657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sp>
        <p:nvSpPr>
          <p:cNvPr id="16" name="Title 15">
            <a:extLst>
              <a:ext uri="{FF2B5EF4-FFF2-40B4-BE49-F238E27FC236}">
                <a16:creationId xmlns:a16="http://schemas.microsoft.com/office/drawing/2014/main" id="{735F7B2A-FFBA-10A0-B7AD-378B8AB8E67B}"/>
              </a:ext>
            </a:extLst>
          </p:cNvPr>
          <p:cNvSpPr>
            <a:spLocks noGrp="1"/>
          </p:cNvSpPr>
          <p:nvPr>
            <p:ph type="title"/>
          </p:nvPr>
        </p:nvSpPr>
        <p:spPr>
          <a:xfrm>
            <a:off x="574675" y="511175"/>
            <a:ext cx="5211175" cy="861774"/>
          </a:xfrm>
        </p:spPr>
        <p:txBody>
          <a:bodyPr/>
          <a:lstStyle/>
          <a:p>
            <a:r>
              <a:rPr lang="en-US" noProof="0"/>
              <a:t>Manage and protect any endpoint from the cloud</a:t>
            </a:r>
            <a:endParaRPr lang="en-US"/>
          </a:p>
        </p:txBody>
      </p:sp>
      <p:sp>
        <p:nvSpPr>
          <p:cNvPr id="17" name="Text Placeholder 16">
            <a:extLst>
              <a:ext uri="{FF2B5EF4-FFF2-40B4-BE49-F238E27FC236}">
                <a16:creationId xmlns:a16="http://schemas.microsoft.com/office/drawing/2014/main" id="{9346DA91-DF23-A02B-B9BB-A42D8EF0C6C0}"/>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23" name="Rectangle 22">
            <a:extLst>
              <a:ext uri="{FF2B5EF4-FFF2-40B4-BE49-F238E27FC236}">
                <a16:creationId xmlns:a16="http://schemas.microsoft.com/office/drawing/2014/main" id="{154EFD72-BFFC-E255-AC3E-80DCED4167A7}"/>
              </a:ext>
            </a:extLst>
          </p:cNvPr>
          <p:cNvSpPr/>
          <p:nvPr/>
        </p:nvSpPr>
        <p:spPr>
          <a:xfrm>
            <a:off x="574676" y="2010630"/>
            <a:ext cx="4480940"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b="1">
                <a:solidFill>
                  <a:schemeClr val="accent1"/>
                </a:solidFill>
                <a:latin typeface="+mj-lt"/>
                <a:cs typeface="Segoe UI"/>
              </a:rPr>
              <a:t>Manage company-owned and BYO </a:t>
            </a:r>
            <a:r>
              <a:rPr lang="en-US" sz="1400">
                <a:solidFill>
                  <a:srgbClr val="000000"/>
                </a:solidFill>
                <a:latin typeface="Segoe UI"/>
                <a:cs typeface="Segoe UI"/>
              </a:rPr>
              <a:t>devices with a single solution providing visibility, recommendations, and data. </a:t>
            </a:r>
          </a:p>
        </p:txBody>
      </p:sp>
      <p:sp>
        <p:nvSpPr>
          <p:cNvPr id="29" name="Rectangle 28">
            <a:extLst>
              <a:ext uri="{FF2B5EF4-FFF2-40B4-BE49-F238E27FC236}">
                <a16:creationId xmlns:a16="http://schemas.microsoft.com/office/drawing/2014/main" id="{EABEF941-1A5D-646D-12E6-80200B964217}"/>
              </a:ext>
            </a:extLst>
          </p:cNvPr>
          <p:cNvSpPr/>
          <p:nvPr/>
        </p:nvSpPr>
        <p:spPr>
          <a:xfrm>
            <a:off x="562972" y="3116175"/>
            <a:ext cx="4594409"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b="1">
                <a:solidFill>
                  <a:schemeClr val="accent1"/>
                </a:solidFill>
                <a:latin typeface="+mj-lt"/>
                <a:cs typeface="Segoe UI"/>
              </a:rPr>
              <a:t>Get on-by-default security </a:t>
            </a:r>
            <a:r>
              <a:rPr lang="en-US" sz="1400">
                <a:solidFill>
                  <a:srgbClr val="000000"/>
                </a:solidFill>
                <a:latin typeface="Segoe UI"/>
                <a:cs typeface="Segoe UI"/>
              </a:rPr>
              <a:t>that complies with Zero-Trust requirements and automatic updates to Windows and Microsoft 365.</a:t>
            </a:r>
          </a:p>
        </p:txBody>
      </p:sp>
      <p:sp>
        <p:nvSpPr>
          <p:cNvPr id="31" name="Rectangle 30">
            <a:extLst>
              <a:ext uri="{FF2B5EF4-FFF2-40B4-BE49-F238E27FC236}">
                <a16:creationId xmlns:a16="http://schemas.microsoft.com/office/drawing/2014/main" id="{D295C69B-3E45-CED1-0FC3-FC3EF7EFAEB2}"/>
              </a:ext>
            </a:extLst>
          </p:cNvPr>
          <p:cNvSpPr/>
          <p:nvPr/>
        </p:nvSpPr>
        <p:spPr>
          <a:xfrm>
            <a:off x="562972" y="4221720"/>
            <a:ext cx="4594409"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b="1">
                <a:solidFill>
                  <a:schemeClr val="accent1"/>
                </a:solidFill>
                <a:latin typeface="+mj-lt"/>
                <a:cs typeface="Segoe UI"/>
              </a:rPr>
              <a:t>Build endpoint compliance </a:t>
            </a:r>
            <a:r>
              <a:rPr lang="en-US" sz="1400">
                <a:solidFill>
                  <a:srgbClr val="000000"/>
                </a:solidFill>
                <a:latin typeface="Segoe UI"/>
                <a:cs typeface="Segoe UI"/>
              </a:rPr>
              <a:t>with modern servicing of Windows devices. </a:t>
            </a:r>
          </a:p>
        </p:txBody>
      </p:sp>
      <p:sp>
        <p:nvSpPr>
          <p:cNvPr id="33" name="Rectangle 32">
            <a:extLst>
              <a:ext uri="{FF2B5EF4-FFF2-40B4-BE49-F238E27FC236}">
                <a16:creationId xmlns:a16="http://schemas.microsoft.com/office/drawing/2014/main" id="{E402ED21-7FC1-326B-7531-127165B727D9}"/>
              </a:ext>
            </a:extLst>
          </p:cNvPr>
          <p:cNvSpPr/>
          <p:nvPr/>
        </p:nvSpPr>
        <p:spPr>
          <a:xfrm>
            <a:off x="562972" y="5111821"/>
            <a:ext cx="4594409"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04	</a:t>
            </a:r>
            <a:r>
              <a:rPr lang="en-US" sz="1600" b="1">
                <a:solidFill>
                  <a:schemeClr val="accent1"/>
                </a:solidFill>
                <a:latin typeface="+mj-lt"/>
                <a:cs typeface="Segoe UI"/>
              </a:rPr>
              <a:t>Set risk-based Conditional Access </a:t>
            </a:r>
            <a:r>
              <a:rPr lang="en-US" sz="1400">
                <a:solidFill>
                  <a:srgbClr val="000000"/>
                </a:solidFill>
                <a:latin typeface="Segoe UI"/>
                <a:cs typeface="Segoe UI"/>
              </a:rPr>
              <a:t>and app-based conditions policies.</a:t>
            </a:r>
          </a:p>
        </p:txBody>
      </p:sp>
      <p:pic>
        <p:nvPicPr>
          <p:cNvPr id="35" name="Picture 34">
            <a:extLst>
              <a:ext uri="{FF2B5EF4-FFF2-40B4-BE49-F238E27FC236}">
                <a16:creationId xmlns:a16="http://schemas.microsoft.com/office/drawing/2014/main" id="{DD5F7CF3-F2F3-C682-F53A-55C7BDF427E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986064" y="1890634"/>
            <a:ext cx="487680" cy="487680"/>
          </a:xfrm>
          <a:prstGeom prst="rect">
            <a:avLst/>
          </a:prstGeom>
        </p:spPr>
      </p:pic>
      <p:grpSp>
        <p:nvGrpSpPr>
          <p:cNvPr id="36" name="Group 35">
            <a:extLst>
              <a:ext uri="{FF2B5EF4-FFF2-40B4-BE49-F238E27FC236}">
                <a16:creationId xmlns:a16="http://schemas.microsoft.com/office/drawing/2014/main" id="{52CFB715-7AEE-70A4-274D-0590DCC4232F}"/>
              </a:ext>
              <a:ext uri="{C183D7F6-B498-43B3-948B-1728B52AA6E4}">
                <adec:decorative xmlns:adec="http://schemas.microsoft.com/office/drawing/2017/decorative" val="1"/>
              </a:ext>
            </a:extLst>
          </p:cNvPr>
          <p:cNvGrpSpPr/>
          <p:nvPr/>
        </p:nvGrpSpPr>
        <p:grpSpPr>
          <a:xfrm>
            <a:off x="6138781" y="3627061"/>
            <a:ext cx="334963" cy="335093"/>
            <a:chOff x="8406449" y="5812223"/>
            <a:chExt cx="593494" cy="593724"/>
          </a:xfrm>
          <a:solidFill>
            <a:schemeClr val="accent1"/>
          </a:solidFill>
        </p:grpSpPr>
        <p:grpSp>
          <p:nvGrpSpPr>
            <p:cNvPr id="37" name="Group 36">
              <a:extLst>
                <a:ext uri="{FF2B5EF4-FFF2-40B4-BE49-F238E27FC236}">
                  <a16:creationId xmlns:a16="http://schemas.microsoft.com/office/drawing/2014/main" id="{65CB02B8-658C-5ADE-A339-ADF5B6425587}"/>
                </a:ext>
              </a:extLst>
            </p:cNvPr>
            <p:cNvGrpSpPr/>
            <p:nvPr/>
          </p:nvGrpSpPr>
          <p:grpSpPr>
            <a:xfrm>
              <a:off x="8406449" y="5812223"/>
              <a:ext cx="593494" cy="294565"/>
              <a:chOff x="8406449" y="5812223"/>
              <a:chExt cx="593494" cy="294565"/>
            </a:xfrm>
            <a:grpFill/>
          </p:grpSpPr>
          <p:sp>
            <p:nvSpPr>
              <p:cNvPr id="41" name="Freeform: Shape 40">
                <a:extLst>
                  <a:ext uri="{FF2B5EF4-FFF2-40B4-BE49-F238E27FC236}">
                    <a16:creationId xmlns:a16="http://schemas.microsoft.com/office/drawing/2014/main" id="{1D4824F1-C598-DBB4-2FBB-FF8AC9FD447F}"/>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330"/>
                <a:endParaRPr lang="en-US">
                  <a:solidFill>
                    <a:srgbClr val="1A1A1A"/>
                  </a:solidFill>
                  <a:latin typeface="Segoe UI"/>
                </a:endParaRPr>
              </a:p>
            </p:txBody>
          </p:sp>
          <p:sp>
            <p:nvSpPr>
              <p:cNvPr id="42" name="Freeform 61">
                <a:extLst>
                  <a:ext uri="{FF2B5EF4-FFF2-40B4-BE49-F238E27FC236}">
                    <a16:creationId xmlns:a16="http://schemas.microsoft.com/office/drawing/2014/main" id="{7F05C872-A7D6-D83D-6632-157663CCCB8B}"/>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nvGrpSpPr>
            <p:cNvPr id="38" name="Group 37">
              <a:extLst>
                <a:ext uri="{FF2B5EF4-FFF2-40B4-BE49-F238E27FC236}">
                  <a16:creationId xmlns:a16="http://schemas.microsoft.com/office/drawing/2014/main" id="{B944FD43-A10F-3FB9-376E-40587D0398B0}"/>
                </a:ext>
              </a:extLst>
            </p:cNvPr>
            <p:cNvGrpSpPr/>
            <p:nvPr/>
          </p:nvGrpSpPr>
          <p:grpSpPr>
            <a:xfrm rot="10800000">
              <a:off x="8406449" y="6111382"/>
              <a:ext cx="593494" cy="294565"/>
              <a:chOff x="8406449" y="5812223"/>
              <a:chExt cx="593494" cy="294565"/>
            </a:xfrm>
            <a:grpFill/>
          </p:grpSpPr>
          <p:sp>
            <p:nvSpPr>
              <p:cNvPr id="39" name="Freeform: Shape 38">
                <a:extLst>
                  <a:ext uri="{FF2B5EF4-FFF2-40B4-BE49-F238E27FC236}">
                    <a16:creationId xmlns:a16="http://schemas.microsoft.com/office/drawing/2014/main" id="{EDA3E12F-DFC8-08F4-FE03-59DCD73AF383}"/>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330"/>
                <a:endParaRPr lang="en-US">
                  <a:solidFill>
                    <a:srgbClr val="1A1A1A"/>
                  </a:solidFill>
                  <a:latin typeface="Segoe UI"/>
                </a:endParaRPr>
              </a:p>
            </p:txBody>
          </p:sp>
          <p:sp>
            <p:nvSpPr>
              <p:cNvPr id="40" name="Freeform 61">
                <a:extLst>
                  <a:ext uri="{FF2B5EF4-FFF2-40B4-BE49-F238E27FC236}">
                    <a16:creationId xmlns:a16="http://schemas.microsoft.com/office/drawing/2014/main" id="{05E1220A-1D3E-BB11-8FDB-90FC1136F459}"/>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grpSp>
        <p:nvGrpSpPr>
          <p:cNvPr id="43" name="Group 4">
            <a:extLst>
              <a:ext uri="{FF2B5EF4-FFF2-40B4-BE49-F238E27FC236}">
                <a16:creationId xmlns:a16="http://schemas.microsoft.com/office/drawing/2014/main" id="{EA60646B-D918-B3E0-9E73-AC4EAD3265BA}"/>
              </a:ext>
              <a:ext uri="{C183D7F6-B498-43B3-948B-1728B52AA6E4}">
                <adec:decorative xmlns:adec="http://schemas.microsoft.com/office/drawing/2017/decorative" val="1"/>
              </a:ext>
            </a:extLst>
          </p:cNvPr>
          <p:cNvGrpSpPr>
            <a:grpSpLocks noChangeAspect="1"/>
          </p:cNvGrpSpPr>
          <p:nvPr/>
        </p:nvGrpSpPr>
        <p:grpSpPr bwMode="auto">
          <a:xfrm>
            <a:off x="6115748" y="5342652"/>
            <a:ext cx="367771" cy="391583"/>
            <a:chOff x="8560" y="972"/>
            <a:chExt cx="278" cy="296"/>
          </a:xfrm>
        </p:grpSpPr>
        <p:sp>
          <p:nvSpPr>
            <p:cNvPr id="44" name="Freeform 5">
              <a:extLst>
                <a:ext uri="{FF2B5EF4-FFF2-40B4-BE49-F238E27FC236}">
                  <a16:creationId xmlns:a16="http://schemas.microsoft.com/office/drawing/2014/main" id="{28501E70-40A5-1976-6ED7-53444CB83343}"/>
                </a:ext>
              </a:extLst>
            </p:cNvPr>
            <p:cNvSpPr>
              <a:spLocks/>
            </p:cNvSpPr>
            <p:nvPr/>
          </p:nvSpPr>
          <p:spPr bwMode="auto">
            <a:xfrm>
              <a:off x="8560" y="972"/>
              <a:ext cx="278" cy="296"/>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5" name="Freeform 6">
              <a:extLst>
                <a:ext uri="{FF2B5EF4-FFF2-40B4-BE49-F238E27FC236}">
                  <a16:creationId xmlns:a16="http://schemas.microsoft.com/office/drawing/2014/main" id="{B2C0EA78-92C9-DDC4-BAAF-277C35143180}"/>
                </a:ext>
              </a:extLst>
            </p:cNvPr>
            <p:cNvSpPr>
              <a:spLocks/>
            </p:cNvSpPr>
            <p:nvPr/>
          </p:nvSpPr>
          <p:spPr bwMode="auto">
            <a:xfrm>
              <a:off x="8689" y="1181"/>
              <a:ext cx="20" cy="19"/>
            </a:xfrm>
            <a:custGeom>
              <a:avLst/>
              <a:gdLst>
                <a:gd name="T0" fmla="*/ 0 w 27"/>
                <a:gd name="T1" fmla="*/ 26 h 26"/>
                <a:gd name="T2" fmla="*/ 0 w 27"/>
                <a:gd name="T3" fmla="*/ 26 h 26"/>
                <a:gd name="T4" fmla="*/ 0 w 27"/>
                <a:gd name="T5" fmla="*/ 0 h 26"/>
                <a:gd name="T6" fmla="*/ 27 w 27"/>
                <a:gd name="T7" fmla="*/ 0 h 26"/>
              </a:gdLst>
              <a:ahLst/>
              <a:cxnLst>
                <a:cxn ang="0">
                  <a:pos x="T0" y="T1"/>
                </a:cxn>
                <a:cxn ang="0">
                  <a:pos x="T2" y="T3"/>
                </a:cxn>
                <a:cxn ang="0">
                  <a:pos x="T4" y="T5"/>
                </a:cxn>
                <a:cxn ang="0">
                  <a:pos x="T6" y="T7"/>
                </a:cxn>
              </a:cxnLst>
              <a:rect l="0" t="0" r="r" b="b"/>
              <a:pathLst>
                <a:path w="27" h="26">
                  <a:moveTo>
                    <a:pt x="0" y="26"/>
                  </a:moveTo>
                  <a:lnTo>
                    <a:pt x="0" y="26"/>
                  </a:lnTo>
                  <a:lnTo>
                    <a:pt x="0" y="0"/>
                  </a:lnTo>
                  <a:lnTo>
                    <a:pt x="27" y="0"/>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6" name="Freeform 7">
              <a:extLst>
                <a:ext uri="{FF2B5EF4-FFF2-40B4-BE49-F238E27FC236}">
                  <a16:creationId xmlns:a16="http://schemas.microsoft.com/office/drawing/2014/main" id="{36DE7A4C-1742-9E23-38D2-75F2F75EB46D}"/>
                </a:ext>
              </a:extLst>
            </p:cNvPr>
            <p:cNvSpPr>
              <a:spLocks/>
            </p:cNvSpPr>
            <p:nvPr/>
          </p:nvSpPr>
          <p:spPr bwMode="auto">
            <a:xfrm>
              <a:off x="8689" y="1022"/>
              <a:ext cx="20" cy="139"/>
            </a:xfrm>
            <a:custGeom>
              <a:avLst/>
              <a:gdLst>
                <a:gd name="T0" fmla="*/ 27 w 27"/>
                <a:gd name="T1" fmla="*/ 187 h 187"/>
                <a:gd name="T2" fmla="*/ 27 w 27"/>
                <a:gd name="T3" fmla="*/ 187 h 187"/>
                <a:gd name="T4" fmla="*/ 0 w 27"/>
                <a:gd name="T5" fmla="*/ 187 h 187"/>
                <a:gd name="T6" fmla="*/ 0 w 27"/>
                <a:gd name="T7" fmla="*/ 0 h 187"/>
                <a:gd name="T8" fmla="*/ 27 w 27"/>
                <a:gd name="T9" fmla="*/ 0 h 187"/>
                <a:gd name="T10" fmla="*/ 27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27" y="187"/>
                  </a:moveTo>
                  <a:lnTo>
                    <a:pt x="27" y="187"/>
                  </a:lnTo>
                  <a:lnTo>
                    <a:pt x="0" y="187"/>
                  </a:lnTo>
                  <a:lnTo>
                    <a:pt x="0" y="0"/>
                  </a:lnTo>
                  <a:lnTo>
                    <a:pt x="27" y="0"/>
                  </a:lnTo>
                  <a:lnTo>
                    <a:pt x="27" y="187"/>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7" name="Freeform 8">
              <a:extLst>
                <a:ext uri="{FF2B5EF4-FFF2-40B4-BE49-F238E27FC236}">
                  <a16:creationId xmlns:a16="http://schemas.microsoft.com/office/drawing/2014/main" id="{6F52D8D5-68E5-20DB-592D-A53F6EC6DA33}"/>
                </a:ext>
              </a:extLst>
            </p:cNvPr>
            <p:cNvSpPr>
              <a:spLocks/>
            </p:cNvSpPr>
            <p:nvPr/>
          </p:nvSpPr>
          <p:spPr bwMode="auto">
            <a:xfrm>
              <a:off x="8689" y="1181"/>
              <a:ext cx="20" cy="19"/>
            </a:xfrm>
            <a:custGeom>
              <a:avLst/>
              <a:gdLst>
                <a:gd name="T0" fmla="*/ 27 w 27"/>
                <a:gd name="T1" fmla="*/ 0 h 26"/>
                <a:gd name="T2" fmla="*/ 27 w 27"/>
                <a:gd name="T3" fmla="*/ 0 h 26"/>
                <a:gd name="T4" fmla="*/ 27 w 27"/>
                <a:gd name="T5" fmla="*/ 26 h 26"/>
                <a:gd name="T6" fmla="*/ 0 w 27"/>
                <a:gd name="T7" fmla="*/ 26 h 26"/>
              </a:gdLst>
              <a:ahLst/>
              <a:cxnLst>
                <a:cxn ang="0">
                  <a:pos x="T0" y="T1"/>
                </a:cxn>
                <a:cxn ang="0">
                  <a:pos x="T2" y="T3"/>
                </a:cxn>
                <a:cxn ang="0">
                  <a:pos x="T4" y="T5"/>
                </a:cxn>
                <a:cxn ang="0">
                  <a:pos x="T6" y="T7"/>
                </a:cxn>
              </a:cxnLst>
              <a:rect l="0" t="0" r="r" b="b"/>
              <a:pathLst>
                <a:path w="27" h="26">
                  <a:moveTo>
                    <a:pt x="27" y="0"/>
                  </a:moveTo>
                  <a:lnTo>
                    <a:pt x="27" y="0"/>
                  </a:lnTo>
                  <a:lnTo>
                    <a:pt x="27" y="26"/>
                  </a:lnTo>
                  <a:lnTo>
                    <a:pt x="0" y="26"/>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spTree>
    <p:extLst>
      <p:ext uri="{BB962C8B-B14F-4D97-AF65-F5344CB8AC3E}">
        <p14:creationId xmlns:p14="http://schemas.microsoft.com/office/powerpoint/2010/main" val="355844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42" presetClass="path" presetSubtype="0" decel="100000" fill="hold" grpId="1" nodeType="withEffect">
                                  <p:stCondLst>
                                    <p:cond delay="0"/>
                                  </p:stCondLst>
                                  <p:childTnLst>
                                    <p:animMotion origin="layout" path="M 6.25E-7 -2.59259E-6 L -0.02591 -2.59259E-6 " pathEditMode="relative" rAng="0" ptsTypes="AA">
                                      <p:cBhvr>
                                        <p:cTn id="9" dur="750" spd="-100000" fill="hold"/>
                                        <p:tgtEl>
                                          <p:spTgt spid="23"/>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42" presetClass="path" presetSubtype="0" decel="100000" fill="hold" grpId="1" nodeType="withEffect">
                                  <p:stCondLst>
                                    <p:cond delay="250"/>
                                  </p:stCondLst>
                                  <p:childTnLst>
                                    <p:animMotion origin="layout" path="M 4.58333E-6 -3.7037E-6 L -0.02592 -3.7037E-6 " pathEditMode="relative" rAng="0" ptsTypes="AA">
                                      <p:cBhvr>
                                        <p:cTn id="14" dur="750" spd="-100000" fill="hold"/>
                                        <p:tgtEl>
                                          <p:spTgt spid="29"/>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42" presetClass="path" presetSubtype="0" decel="100000" fill="hold" grpId="1" nodeType="withEffect">
                                  <p:stCondLst>
                                    <p:cond delay="500"/>
                                  </p:stCondLst>
                                  <p:childTnLst>
                                    <p:animMotion origin="layout" path="M 4.58333E-6 -4.07407E-6 L -0.02592 -4.07407E-6 " pathEditMode="relative" rAng="0" ptsTypes="AA">
                                      <p:cBhvr>
                                        <p:cTn id="19" dur="750" spd="-100000" fill="hold"/>
                                        <p:tgtEl>
                                          <p:spTgt spid="31"/>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42" presetClass="path" presetSubtype="0" decel="100000" fill="hold" grpId="1" nodeType="withEffect">
                                  <p:stCondLst>
                                    <p:cond delay="750"/>
                                  </p:stCondLst>
                                  <p:childTnLst>
                                    <p:animMotion origin="layout" path="M 4.58333E-6 4.81481E-6 L -0.02592 4.81481E-6 " pathEditMode="relative" rAng="0" ptsTypes="AA">
                                      <p:cBhvr>
                                        <p:cTn id="24" dur="750" spd="-100000" fill="hold"/>
                                        <p:tgtEl>
                                          <p:spTgt spid="33"/>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23" grpId="0"/>
      <p:bldP spid="23" grpId="1"/>
      <p:bldP spid="29" grpId="0"/>
      <p:bldP spid="29" grpId="1"/>
      <p:bldP spid="31" grpId="0"/>
      <p:bldP spid="31" grpId="1"/>
      <p:bldP spid="33" grpId="0"/>
      <p:bldP spid="3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AE4346B-5CF0-8ED7-7484-3A1B59D354BD}"/>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28" name="Picture 27">
            <a:extLst>
              <a:ext uri="{FF2B5EF4-FFF2-40B4-BE49-F238E27FC236}">
                <a16:creationId xmlns:a16="http://schemas.microsoft.com/office/drawing/2014/main" id="{80077C32-070D-54E8-3A96-DC7661EBAE5A}"/>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80375" y="533393"/>
            <a:ext cx="6811626" cy="6072142"/>
          </a:xfrm>
          <a:prstGeom prst="rect">
            <a:avLst/>
          </a:prstGeom>
        </p:spPr>
      </p:pic>
      <p:sp>
        <p:nvSpPr>
          <p:cNvPr id="3" name="Title 2">
            <a:extLst>
              <a:ext uri="{FF2B5EF4-FFF2-40B4-BE49-F238E27FC236}">
                <a16:creationId xmlns:a16="http://schemas.microsoft.com/office/drawing/2014/main" id="{EBDA59D8-187D-A14C-F224-E4F494681018}"/>
              </a:ext>
            </a:extLst>
          </p:cNvPr>
          <p:cNvSpPr>
            <a:spLocks noGrp="1"/>
          </p:cNvSpPr>
          <p:nvPr>
            <p:ph type="title"/>
          </p:nvPr>
        </p:nvSpPr>
        <p:spPr>
          <a:xfrm>
            <a:off x="574675" y="511175"/>
            <a:ext cx="4537075" cy="1292662"/>
          </a:xfrm>
        </p:spPr>
        <p:txBody>
          <a:bodyPr/>
          <a:lstStyle/>
          <a:p>
            <a:r>
              <a:rPr lang="en-US" noProof="0"/>
              <a:t>Simplify and optimize your </a:t>
            </a:r>
            <a:r>
              <a:rPr lang="en-US" noProof="0" dirty="0"/>
              <a:t>endpoints</a:t>
            </a:r>
            <a:r>
              <a:rPr lang="en-US" noProof="0"/>
              <a:t> to improve IT efficiency</a:t>
            </a:r>
            <a:endParaRPr lang="en-US"/>
          </a:p>
        </p:txBody>
      </p:sp>
      <p:sp>
        <p:nvSpPr>
          <p:cNvPr id="4" name="Text Placeholder 3">
            <a:extLst>
              <a:ext uri="{FF2B5EF4-FFF2-40B4-BE49-F238E27FC236}">
                <a16:creationId xmlns:a16="http://schemas.microsoft.com/office/drawing/2014/main" id="{661C869D-77C5-C6C5-7EE0-01780AB9F50D}"/>
              </a:ext>
            </a:extLst>
          </p:cNvPr>
          <p:cNvSpPr>
            <a:spLocks noGrp="1"/>
          </p:cNvSpPr>
          <p:nvPr>
            <p:ph type="body" sz="quarter" idx="10"/>
          </p:nvPr>
        </p:nvSpPr>
        <p:spPr>
          <a:xfrm>
            <a:off x="574816" y="246888"/>
            <a:ext cx="11018838" cy="246221"/>
          </a:xfrm>
        </p:spPr>
        <p:txBody>
          <a:bodyPr/>
          <a:lstStyle/>
          <a:p>
            <a:pPr marL="0" marR="0" indent="0" algn="l" rtl="0" eaLnBrk="1" fontAlgn="auto" latinLnBrk="0" hangingPunct="1">
              <a:spcBef>
                <a:spcPts val="1800"/>
              </a:spcBef>
              <a:spcAft>
                <a:spcPts val="0"/>
              </a:spcAft>
            </a:pPr>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02</a:t>
            </a:r>
            <a:r>
              <a:rPr lang="en-US" sz="1600" kern="1200" spc="0" baseline="0">
                <a:solidFill>
                  <a:srgbClr val="0078D4"/>
                </a:solidFill>
                <a:effectLst/>
                <a:latin typeface="Segoe UI Semibold" panose="020B0702040204020203" pitchFamily="34" charset="0"/>
                <a:ea typeface="+mn-ea"/>
                <a:cs typeface="Segoe UI Semilight" panose="020B0402040204020203" pitchFamily="34" charset="0"/>
              </a:rPr>
              <a:t> Simplify endpoint management </a:t>
            </a:r>
            <a:endParaRPr lang="en-US">
              <a:effectLst/>
            </a:endParaRPr>
          </a:p>
        </p:txBody>
      </p:sp>
      <p:sp>
        <p:nvSpPr>
          <p:cNvPr id="10" name="Rectangle 9">
            <a:extLst>
              <a:ext uri="{FF2B5EF4-FFF2-40B4-BE49-F238E27FC236}">
                <a16:creationId xmlns:a16="http://schemas.microsoft.com/office/drawing/2014/main" id="{B21D8EC3-42F4-0F33-49D5-7EE8A298E2DF}"/>
              </a:ext>
            </a:extLst>
          </p:cNvPr>
          <p:cNvSpPr/>
          <p:nvPr/>
        </p:nvSpPr>
        <p:spPr>
          <a:xfrm>
            <a:off x="586090" y="2525546"/>
            <a:ext cx="4469526"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b="1">
                <a:solidFill>
                  <a:schemeClr val="accent1"/>
                </a:solidFill>
                <a:latin typeface="+mj-lt"/>
                <a:cs typeface="Segoe UI"/>
              </a:rPr>
              <a:t>Detect and proactively remediate </a:t>
            </a:r>
            <a:r>
              <a:rPr lang="en-US" sz="1400">
                <a:solidFill>
                  <a:srgbClr val="000000"/>
                </a:solidFill>
                <a:latin typeface="Segoe UI"/>
                <a:cs typeface="Segoe UI"/>
              </a:rPr>
              <a:t>issues before they impact employees’ experiences. </a:t>
            </a:r>
          </a:p>
        </p:txBody>
      </p:sp>
      <p:sp>
        <p:nvSpPr>
          <p:cNvPr id="12" name="Rectangle 11">
            <a:extLst>
              <a:ext uri="{FF2B5EF4-FFF2-40B4-BE49-F238E27FC236}">
                <a16:creationId xmlns:a16="http://schemas.microsoft.com/office/drawing/2014/main" id="{6650287E-90C6-9B0D-FD23-B2A5DE030296}"/>
              </a:ext>
            </a:extLst>
          </p:cNvPr>
          <p:cNvSpPr/>
          <p:nvPr/>
        </p:nvSpPr>
        <p:spPr>
          <a:xfrm>
            <a:off x="574676" y="3425906"/>
            <a:ext cx="4582706"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b="1">
                <a:solidFill>
                  <a:schemeClr val="accent1"/>
                </a:solidFill>
                <a:latin typeface="+mj-lt"/>
                <a:cs typeface="Segoe UI"/>
              </a:rPr>
              <a:t>Eliminate print servers on premises </a:t>
            </a:r>
            <a:r>
              <a:rPr lang="en-US" sz="1400">
                <a:solidFill>
                  <a:srgbClr val="000000"/>
                </a:solidFill>
                <a:latin typeface="Segoe UI"/>
                <a:cs typeface="Segoe UI"/>
              </a:rPr>
              <a:t>and give employees an easier alternative than installing printer drivers on endpoints.</a:t>
            </a:r>
          </a:p>
        </p:txBody>
      </p:sp>
      <p:sp>
        <p:nvSpPr>
          <p:cNvPr id="14" name="Rectangle 13">
            <a:extLst>
              <a:ext uri="{FF2B5EF4-FFF2-40B4-BE49-F238E27FC236}">
                <a16:creationId xmlns:a16="http://schemas.microsoft.com/office/drawing/2014/main" id="{C509A2E2-E9DA-AF40-86DC-6C16E563B23C}"/>
              </a:ext>
            </a:extLst>
          </p:cNvPr>
          <p:cNvSpPr/>
          <p:nvPr/>
        </p:nvSpPr>
        <p:spPr>
          <a:xfrm>
            <a:off x="574676" y="4433987"/>
            <a:ext cx="4582706"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b="1">
                <a:solidFill>
                  <a:schemeClr val="accent1"/>
                </a:solidFill>
                <a:latin typeface="+mj-lt"/>
                <a:cs typeface="Segoe UI"/>
              </a:rPr>
              <a:t>Deliver company-branded messages </a:t>
            </a:r>
            <a:r>
              <a:rPr lang="en-US" sz="1400">
                <a:solidFill>
                  <a:srgbClr val="000000"/>
                </a:solidFill>
                <a:latin typeface="Segoe UI"/>
                <a:cs typeface="Segoe UI"/>
              </a:rPr>
              <a:t>to users on various surfaces across Windows </a:t>
            </a:r>
            <a:br>
              <a:rPr lang="en-US" sz="1400">
                <a:solidFill>
                  <a:srgbClr val="000000"/>
                </a:solidFill>
                <a:latin typeface="Segoe UI"/>
                <a:cs typeface="Segoe UI"/>
              </a:rPr>
            </a:br>
            <a:r>
              <a:rPr lang="en-US" sz="1400">
                <a:solidFill>
                  <a:srgbClr val="000000"/>
                </a:solidFill>
                <a:latin typeface="Segoe UI"/>
                <a:cs typeface="Segoe UI"/>
              </a:rPr>
              <a:t>to share targeted information.</a:t>
            </a:r>
          </a:p>
        </p:txBody>
      </p:sp>
    </p:spTree>
    <p:extLst>
      <p:ext uri="{BB962C8B-B14F-4D97-AF65-F5344CB8AC3E}">
        <p14:creationId xmlns:p14="http://schemas.microsoft.com/office/powerpoint/2010/main" val="137737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2.08333E-7 -1.85185E-6 L -0.02591 -1.85185E-6 " pathEditMode="relative" rAng="0" ptsTypes="AA">
                                      <p:cBhvr>
                                        <p:cTn id="9" dur="750" spd="-100000" fill="hold"/>
                                        <p:tgtEl>
                                          <p:spTgt spid="10"/>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42" presetClass="path" presetSubtype="0" decel="100000" fill="hold" grpId="1" nodeType="withEffect">
                                  <p:stCondLst>
                                    <p:cond delay="250"/>
                                  </p:stCondLst>
                                  <p:childTnLst>
                                    <p:animMotion origin="layout" path="M 3.95833E-6 -2.59259E-6 L -0.02592 -2.59259E-6 " pathEditMode="relative" rAng="0" ptsTypes="AA">
                                      <p:cBhvr>
                                        <p:cTn id="14" dur="750" spd="-100000" fill="hold"/>
                                        <p:tgtEl>
                                          <p:spTgt spid="12"/>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42" presetClass="path" presetSubtype="0" decel="100000" fill="hold" grpId="1" nodeType="withEffect">
                                  <p:stCondLst>
                                    <p:cond delay="500"/>
                                  </p:stCondLst>
                                  <p:childTnLst>
                                    <p:animMotion origin="layout" path="M 3.95833E-6 -3.33333E-6 L -0.02592 -3.33333E-6 " pathEditMode="relative" rAng="0" ptsTypes="AA">
                                      <p:cBhvr>
                                        <p:cTn id="19" dur="750" spd="-100000" fill="hold"/>
                                        <p:tgtEl>
                                          <p:spTgt spid="14"/>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0"/>
            </p:par>
          </p:childTnLst>
        </p:cTn>
      </p:par>
    </p:tnLst>
    <p:bldLst>
      <p:bldP spid="10" grpId="0"/>
      <p:bldP spid="10" grpId="1"/>
      <p:bldP spid="12" grpId="0"/>
      <p:bldP spid="12" grpId="1"/>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5">
            <a:extLst>
              <a:ext uri="{FF2B5EF4-FFF2-40B4-BE49-F238E27FC236}">
                <a16:creationId xmlns:a16="http://schemas.microsoft.com/office/drawing/2014/main" id="{A6B3AFFE-3C7B-D559-CE8E-FC5E9E575509}"/>
              </a:ext>
            </a:extLst>
          </p:cNvPr>
          <p:cNvSpPr txBox="1">
            <a:spLocks noGrp="1"/>
          </p:cNvSpPr>
          <p:nvPr>
            <p:ph type="title" idx="4294967295"/>
          </p:nvPr>
        </p:nvSpPr>
        <p:spPr>
          <a:xfrm>
            <a:off x="391675" y="575649"/>
            <a:ext cx="11018520"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dirty="0">
                <a:ln w="3175">
                  <a:noFill/>
                </a:ln>
                <a:solidFill>
                  <a:prstClr val="black"/>
                </a:solidFill>
                <a:effectLst/>
                <a:uLnTx/>
                <a:uFillTx/>
                <a:latin typeface="Segoe UI Semibold"/>
                <a:ea typeface="+mn-ea"/>
                <a:cs typeface="Segoe UI" pitchFamily="34" charset="0"/>
              </a:rPr>
              <a:t>Total Economic Impact</a:t>
            </a:r>
          </a:p>
        </p:txBody>
      </p:sp>
      <p:sp>
        <p:nvSpPr>
          <p:cNvPr id="14" name="Rectangle 13">
            <a:extLst>
              <a:ext uri="{FF2B5EF4-FFF2-40B4-BE49-F238E27FC236}">
                <a16:creationId xmlns:a16="http://schemas.microsoft.com/office/drawing/2014/main" id="{D6B0FD6D-887D-5F86-3AA0-CD4C164498D8}"/>
              </a:ext>
              <a:ext uri="{C183D7F6-B498-43B3-948B-1728B52AA6E4}">
                <adec:decorative xmlns:adec="http://schemas.microsoft.com/office/drawing/2017/decorative" val="1"/>
              </a:ext>
            </a:extLst>
          </p:cNvPr>
          <p:cNvSpPr/>
          <p:nvPr/>
        </p:nvSpPr>
        <p:spPr bwMode="auto">
          <a:xfrm>
            <a:off x="0" y="1893132"/>
            <a:ext cx="12192000" cy="3962988"/>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Calibri" panose="020F0502020204030204"/>
              <a:ea typeface="Segoe UI" pitchFamily="34" charset="0"/>
              <a:cs typeface="Segoe UI" pitchFamily="34" charset="0"/>
            </a:endParaRPr>
          </a:p>
        </p:txBody>
      </p:sp>
      <p:sp>
        <p:nvSpPr>
          <p:cNvPr id="18" name="TextBox 17">
            <a:extLst>
              <a:ext uri="{FF2B5EF4-FFF2-40B4-BE49-F238E27FC236}">
                <a16:creationId xmlns:a16="http://schemas.microsoft.com/office/drawing/2014/main" id="{C6F7ACEF-02D1-2199-34B7-68B43095E6CB}"/>
              </a:ext>
            </a:extLst>
          </p:cNvPr>
          <p:cNvSpPr txBox="1"/>
          <p:nvPr/>
        </p:nvSpPr>
        <p:spPr>
          <a:xfrm>
            <a:off x="2836954" y="2133459"/>
            <a:ext cx="6518093" cy="830997"/>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Calibri" panose="020F0502020204030204" pitchFamily="34" charset="0"/>
                <a:cs typeface="Segoe UI Semibold" panose="020B0702040204020203" pitchFamily="34" charset="0"/>
              </a:rPr>
              <a:t>With Microsoft 365 E3, ninety-seven percent of survey respondents reported efficiency gains for IT personnel specific to deploying endpoint updates</a:t>
            </a:r>
          </a:p>
        </p:txBody>
      </p:sp>
      <p:grpSp>
        <p:nvGrpSpPr>
          <p:cNvPr id="2" name="Group 1" descr="Bubble that reads 23 percent">
            <a:extLst>
              <a:ext uri="{FF2B5EF4-FFF2-40B4-BE49-F238E27FC236}">
                <a16:creationId xmlns:a16="http://schemas.microsoft.com/office/drawing/2014/main" id="{59EBA273-0221-FF97-DDEF-910C4C20FC29}"/>
              </a:ext>
            </a:extLst>
          </p:cNvPr>
          <p:cNvGrpSpPr/>
          <p:nvPr/>
        </p:nvGrpSpPr>
        <p:grpSpPr>
          <a:xfrm>
            <a:off x="545982" y="3144328"/>
            <a:ext cx="2286000" cy="1415592"/>
            <a:chOff x="847998" y="2160985"/>
            <a:chExt cx="3174267" cy="1415592"/>
          </a:xfrm>
        </p:grpSpPr>
        <p:sp>
          <p:nvSpPr>
            <p:cNvPr id="3" name="Rectangle: Rounded Corners 2">
              <a:extLst>
                <a:ext uri="{FF2B5EF4-FFF2-40B4-BE49-F238E27FC236}">
                  <a16:creationId xmlns:a16="http://schemas.microsoft.com/office/drawing/2014/main" id="{EB5ED816-982E-1E67-CFD3-7713C950167F}"/>
                </a:ext>
              </a:extLst>
            </p:cNvPr>
            <p:cNvSpPr/>
            <p:nvPr/>
          </p:nvSpPr>
          <p:spPr>
            <a:xfrm>
              <a:off x="847998" y="2160985"/>
              <a:ext cx="3174267" cy="1415592"/>
            </a:xfrm>
            <a:prstGeom prst="roundRect">
              <a:avLst>
                <a:gd name="adj" fmla="val 50000"/>
              </a:avLst>
            </a:prstGeom>
            <a:noFill/>
            <a:ln w="12700">
              <a:solidFill>
                <a:schemeClr val="bg1"/>
              </a:solidFill>
            </a:ln>
            <a:effectLst>
              <a:outerShdw blurRad="635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8661C5"/>
                </a:solidFill>
                <a:effectLst/>
                <a:uLnTx/>
                <a:uFillTx/>
                <a:latin typeface="Calibri" panose="020F0502020204030204"/>
                <a:ea typeface="+mn-ea"/>
                <a:cs typeface="+mn-cs"/>
              </a:endParaRPr>
            </a:p>
          </p:txBody>
        </p:sp>
        <p:sp>
          <p:nvSpPr>
            <p:cNvPr id="4" name="Rectangle: Rounded Corners 3">
              <a:extLst>
                <a:ext uri="{FF2B5EF4-FFF2-40B4-BE49-F238E27FC236}">
                  <a16:creationId xmlns:a16="http://schemas.microsoft.com/office/drawing/2014/main" id="{9263EA7A-2420-E31A-0849-F774A4210D48}"/>
                </a:ext>
              </a:extLst>
            </p:cNvPr>
            <p:cNvSpPr/>
            <p:nvPr/>
          </p:nvSpPr>
          <p:spPr>
            <a:xfrm>
              <a:off x="847998" y="2160985"/>
              <a:ext cx="3174267" cy="1415592"/>
            </a:xfrm>
            <a:prstGeom prst="roundRect">
              <a:avLst>
                <a:gd name="adj" fmla="val 5000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23%</a:t>
              </a:r>
            </a:p>
          </p:txBody>
        </p:sp>
      </p:grpSp>
      <p:sp>
        <p:nvSpPr>
          <p:cNvPr id="11" name="TextBox 10">
            <a:extLst>
              <a:ext uri="{FF2B5EF4-FFF2-40B4-BE49-F238E27FC236}">
                <a16:creationId xmlns:a16="http://schemas.microsoft.com/office/drawing/2014/main" id="{49331499-A337-6FED-E699-ECE4A24EA9FC}"/>
              </a:ext>
            </a:extLst>
          </p:cNvPr>
          <p:cNvSpPr txBox="1"/>
          <p:nvPr/>
        </p:nvSpPr>
        <p:spPr>
          <a:xfrm>
            <a:off x="637422" y="4743544"/>
            <a:ext cx="2103120" cy="706347"/>
          </a:xfrm>
          <a:prstGeom prst="rect">
            <a:avLst/>
          </a:prstGeom>
          <a:noFill/>
        </p:spPr>
        <p:txBody>
          <a:bodyPr wrap="square">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Reduced spending on employee devices through BYOD models</a:t>
            </a:r>
          </a:p>
        </p:txBody>
      </p:sp>
      <p:grpSp>
        <p:nvGrpSpPr>
          <p:cNvPr id="5" name="Group 4" descr="Bubble that reads 25 percent">
            <a:extLst>
              <a:ext uri="{FF2B5EF4-FFF2-40B4-BE49-F238E27FC236}">
                <a16:creationId xmlns:a16="http://schemas.microsoft.com/office/drawing/2014/main" id="{70003477-3B23-EE97-6AC4-9714C7C94C4B}"/>
              </a:ext>
            </a:extLst>
          </p:cNvPr>
          <p:cNvGrpSpPr/>
          <p:nvPr/>
        </p:nvGrpSpPr>
        <p:grpSpPr>
          <a:xfrm>
            <a:off x="3475180" y="3144328"/>
            <a:ext cx="2286000" cy="1415592"/>
            <a:chOff x="847998" y="2160985"/>
            <a:chExt cx="3174267" cy="1415592"/>
          </a:xfrm>
        </p:grpSpPr>
        <p:sp>
          <p:nvSpPr>
            <p:cNvPr id="6" name="Rectangle: Rounded Corners 5">
              <a:extLst>
                <a:ext uri="{FF2B5EF4-FFF2-40B4-BE49-F238E27FC236}">
                  <a16:creationId xmlns:a16="http://schemas.microsoft.com/office/drawing/2014/main" id="{9D40FFEC-1B95-7C47-E065-249466D2F06D}"/>
                </a:ext>
              </a:extLst>
            </p:cNvPr>
            <p:cNvSpPr/>
            <p:nvPr/>
          </p:nvSpPr>
          <p:spPr>
            <a:xfrm>
              <a:off x="847998" y="2160985"/>
              <a:ext cx="3174267" cy="1415592"/>
            </a:xfrm>
            <a:prstGeom prst="roundRect">
              <a:avLst>
                <a:gd name="adj" fmla="val 50000"/>
              </a:avLst>
            </a:prstGeom>
            <a:noFill/>
            <a:ln w="12700">
              <a:solidFill>
                <a:schemeClr val="bg1"/>
              </a:solidFill>
            </a:ln>
            <a:effectLst>
              <a:outerShdw blurRad="635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8661C5"/>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73DE67EF-A128-25FB-79E8-82AD947B2A96}"/>
                </a:ext>
              </a:extLst>
            </p:cNvPr>
            <p:cNvSpPr/>
            <p:nvPr/>
          </p:nvSpPr>
          <p:spPr>
            <a:xfrm>
              <a:off x="847998" y="2160985"/>
              <a:ext cx="3174267" cy="1415592"/>
            </a:xfrm>
            <a:prstGeom prst="roundRect">
              <a:avLst>
                <a:gd name="adj" fmla="val 5000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25%</a:t>
              </a:r>
            </a:p>
          </p:txBody>
        </p:sp>
      </p:grpSp>
      <p:sp>
        <p:nvSpPr>
          <p:cNvPr id="12" name="TextBox 11">
            <a:extLst>
              <a:ext uri="{FF2B5EF4-FFF2-40B4-BE49-F238E27FC236}">
                <a16:creationId xmlns:a16="http://schemas.microsoft.com/office/drawing/2014/main" id="{AB761B2A-6869-9EF6-7A90-2ED902E12A70}"/>
              </a:ext>
            </a:extLst>
          </p:cNvPr>
          <p:cNvSpPr txBox="1"/>
          <p:nvPr/>
        </p:nvSpPr>
        <p:spPr>
          <a:xfrm>
            <a:off x="3566620" y="4743544"/>
            <a:ext cx="2103120" cy="911019"/>
          </a:xfrm>
          <a:prstGeom prst="rect">
            <a:avLst/>
          </a:prstGeom>
          <a:noFill/>
        </p:spPr>
        <p:txBody>
          <a:bodyPr wrap="square">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Reduced time spent deploying and managing new software through Intune</a:t>
            </a:r>
          </a:p>
        </p:txBody>
      </p:sp>
      <p:grpSp>
        <p:nvGrpSpPr>
          <p:cNvPr id="8" name="Group 7" descr="Bubble that reads 75 percent">
            <a:extLst>
              <a:ext uri="{FF2B5EF4-FFF2-40B4-BE49-F238E27FC236}">
                <a16:creationId xmlns:a16="http://schemas.microsoft.com/office/drawing/2014/main" id="{1A7189C4-E4DB-5723-975F-AD0642DCD35C}"/>
              </a:ext>
            </a:extLst>
          </p:cNvPr>
          <p:cNvGrpSpPr/>
          <p:nvPr/>
        </p:nvGrpSpPr>
        <p:grpSpPr>
          <a:xfrm>
            <a:off x="6328179" y="3144328"/>
            <a:ext cx="2286000" cy="1415592"/>
            <a:chOff x="847998" y="2160985"/>
            <a:chExt cx="3174267" cy="1415592"/>
          </a:xfrm>
        </p:grpSpPr>
        <p:sp>
          <p:nvSpPr>
            <p:cNvPr id="9" name="Rectangle: Rounded Corners 8">
              <a:extLst>
                <a:ext uri="{FF2B5EF4-FFF2-40B4-BE49-F238E27FC236}">
                  <a16:creationId xmlns:a16="http://schemas.microsoft.com/office/drawing/2014/main" id="{0CFA3AD5-D662-EDD3-F0CB-41A6B7DFEAF6}"/>
                </a:ext>
              </a:extLst>
            </p:cNvPr>
            <p:cNvSpPr/>
            <p:nvPr/>
          </p:nvSpPr>
          <p:spPr>
            <a:xfrm>
              <a:off x="847998" y="2160985"/>
              <a:ext cx="3174267" cy="1415592"/>
            </a:xfrm>
            <a:prstGeom prst="roundRect">
              <a:avLst>
                <a:gd name="adj" fmla="val 50000"/>
              </a:avLst>
            </a:prstGeom>
            <a:noFill/>
            <a:ln w="12700">
              <a:solidFill>
                <a:schemeClr val="bg1"/>
              </a:solidFill>
            </a:ln>
            <a:effectLst>
              <a:outerShdw blurRad="635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8661C5"/>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B1829980-F9AB-D16B-FC5D-82AA6104E9A0}"/>
                </a:ext>
              </a:extLst>
            </p:cNvPr>
            <p:cNvSpPr/>
            <p:nvPr/>
          </p:nvSpPr>
          <p:spPr>
            <a:xfrm>
              <a:off x="847998" y="2160985"/>
              <a:ext cx="3174267" cy="1415592"/>
            </a:xfrm>
            <a:prstGeom prst="roundRect">
              <a:avLst>
                <a:gd name="adj" fmla="val 5000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75%</a:t>
              </a:r>
            </a:p>
          </p:txBody>
        </p:sp>
      </p:grpSp>
      <p:sp>
        <p:nvSpPr>
          <p:cNvPr id="13" name="TextBox 12">
            <a:extLst>
              <a:ext uri="{FF2B5EF4-FFF2-40B4-BE49-F238E27FC236}">
                <a16:creationId xmlns:a16="http://schemas.microsoft.com/office/drawing/2014/main" id="{A0D86D1B-4867-5B02-6B3D-2BFB4C1B8788}"/>
              </a:ext>
            </a:extLst>
          </p:cNvPr>
          <p:cNvSpPr txBox="1"/>
          <p:nvPr/>
        </p:nvSpPr>
        <p:spPr>
          <a:xfrm>
            <a:off x="6419619" y="4743544"/>
            <a:ext cx="2103120" cy="706347"/>
          </a:xfrm>
          <a:prstGeom prst="rect">
            <a:avLst/>
          </a:prstGeom>
          <a:noFill/>
        </p:spPr>
        <p:txBody>
          <a:bodyPr wrap="square">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Decreased endpoint configuration times through Windows Autopilot</a:t>
            </a:r>
          </a:p>
        </p:txBody>
      </p:sp>
      <p:grpSp>
        <p:nvGrpSpPr>
          <p:cNvPr id="36" name="Group 35" descr="Bubble that reads 15 percent">
            <a:extLst>
              <a:ext uri="{FF2B5EF4-FFF2-40B4-BE49-F238E27FC236}">
                <a16:creationId xmlns:a16="http://schemas.microsoft.com/office/drawing/2014/main" id="{178025C3-6EB5-8945-2319-B976976AB7E2}"/>
              </a:ext>
            </a:extLst>
          </p:cNvPr>
          <p:cNvGrpSpPr/>
          <p:nvPr/>
        </p:nvGrpSpPr>
        <p:grpSpPr>
          <a:xfrm>
            <a:off x="9345550" y="3144328"/>
            <a:ext cx="2286000" cy="1415592"/>
            <a:chOff x="847998" y="2160985"/>
            <a:chExt cx="3174267" cy="1415592"/>
          </a:xfrm>
        </p:grpSpPr>
        <p:sp>
          <p:nvSpPr>
            <p:cNvPr id="37" name="Rectangle: Rounded Corners 36">
              <a:extLst>
                <a:ext uri="{FF2B5EF4-FFF2-40B4-BE49-F238E27FC236}">
                  <a16:creationId xmlns:a16="http://schemas.microsoft.com/office/drawing/2014/main" id="{68C14556-5DA4-7CF4-20E4-32423ED5A7E0}"/>
                </a:ext>
              </a:extLst>
            </p:cNvPr>
            <p:cNvSpPr/>
            <p:nvPr/>
          </p:nvSpPr>
          <p:spPr>
            <a:xfrm>
              <a:off x="847998" y="2160985"/>
              <a:ext cx="3174267" cy="1415592"/>
            </a:xfrm>
            <a:prstGeom prst="roundRect">
              <a:avLst>
                <a:gd name="adj" fmla="val 50000"/>
              </a:avLst>
            </a:prstGeom>
            <a:noFill/>
            <a:ln w="12700">
              <a:solidFill>
                <a:schemeClr val="bg1"/>
              </a:solidFill>
            </a:ln>
            <a:effectLst>
              <a:outerShdw blurRad="635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8661C5"/>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id="{B7F4F274-5E7C-A4A9-4FDC-E459E1586311}"/>
                </a:ext>
              </a:extLst>
            </p:cNvPr>
            <p:cNvSpPr/>
            <p:nvPr/>
          </p:nvSpPr>
          <p:spPr>
            <a:xfrm>
              <a:off x="847998" y="2160985"/>
              <a:ext cx="3174267" cy="1415592"/>
            </a:xfrm>
            <a:prstGeom prst="roundRect">
              <a:avLst>
                <a:gd name="adj" fmla="val 5000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15%</a:t>
              </a:r>
            </a:p>
          </p:txBody>
        </p:sp>
      </p:grpSp>
      <p:sp>
        <p:nvSpPr>
          <p:cNvPr id="40" name="TextBox 39">
            <a:extLst>
              <a:ext uri="{FF2B5EF4-FFF2-40B4-BE49-F238E27FC236}">
                <a16:creationId xmlns:a16="http://schemas.microsoft.com/office/drawing/2014/main" id="{06AAC2FB-69BF-060C-6458-DE01E2BB8149}"/>
              </a:ext>
            </a:extLst>
          </p:cNvPr>
          <p:cNvSpPr txBox="1"/>
          <p:nvPr/>
        </p:nvSpPr>
        <p:spPr>
          <a:xfrm>
            <a:off x="9436990" y="4743544"/>
            <a:ext cx="2103120" cy="911019"/>
          </a:xfrm>
          <a:prstGeom prst="rect">
            <a:avLst/>
          </a:prstGeom>
          <a:noFill/>
        </p:spPr>
        <p:txBody>
          <a:bodyPr wrap="square">
            <a:spAutoFit/>
          </a:bodyPr>
          <a:lstStyle/>
          <a:p>
            <a:pPr marL="0" marR="0" lvl="0" indent="0" algn="ctr" defTabSz="914102" rtl="0" eaLnBrk="1" fontAlgn="base" latinLnBrk="0" hangingPunct="1">
              <a:lnSpc>
                <a:spcPct val="95000"/>
              </a:lnSpc>
              <a:spcBef>
                <a:spcPts val="0"/>
              </a:spcBef>
              <a:spcAft>
                <a:spcPct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Eliminated help desk tickets and resolution time through self service password reset </a:t>
            </a:r>
          </a:p>
        </p:txBody>
      </p:sp>
      <p:sp>
        <p:nvSpPr>
          <p:cNvPr id="17" name="TextBox 16">
            <a:extLst>
              <a:ext uri="{FF2B5EF4-FFF2-40B4-BE49-F238E27FC236}">
                <a16:creationId xmlns:a16="http://schemas.microsoft.com/office/drawing/2014/main" id="{FA0FDC9B-DFAB-D45F-3024-F35A68166553}"/>
              </a:ext>
            </a:extLst>
          </p:cNvPr>
          <p:cNvSpPr txBox="1"/>
          <p:nvPr/>
        </p:nvSpPr>
        <p:spPr>
          <a:xfrm>
            <a:off x="3225800" y="6528727"/>
            <a:ext cx="8868454" cy="246221"/>
          </a:xfrm>
          <a:prstGeom prst="rect">
            <a:avLst/>
          </a:prstGeom>
          <a:noFill/>
        </p:spPr>
        <p:txBody>
          <a:bodyPr wrap="squar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rPr>
              <a:t>Source. Forrester Consulting, The Total Economic Impact™ of Microsoft 365 E3, commissioned by Microsoft, October 2022. Survey results based on 79 IT representatives of organizations that have users who leverage Microsoft 365 E3.  Outcomes based on a composite organization made up of 15 organizations as stated in the linked study. - </a:t>
            </a:r>
            <a:r>
              <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hlinkClick r:id="rId3"/>
              </a:rPr>
              <a:t>https://aka.ms/Microsoft365/E3/TEI</a:t>
            </a:r>
            <a:r>
              <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rPr>
              <a:t> </a:t>
            </a:r>
          </a:p>
        </p:txBody>
      </p:sp>
      <p:sp>
        <p:nvSpPr>
          <p:cNvPr id="20" name="Rectangle 19">
            <a:extLst>
              <a:ext uri="{FF2B5EF4-FFF2-40B4-BE49-F238E27FC236}">
                <a16:creationId xmlns:a16="http://schemas.microsoft.com/office/drawing/2014/main" id="{2EE7998A-A4CE-A0C5-6016-5836FB01DB30}"/>
              </a:ext>
              <a:ext uri="{C183D7F6-B498-43B3-948B-1728B52AA6E4}">
                <adec:decorative xmlns:adec="http://schemas.microsoft.com/office/drawing/2017/decorative" val="1"/>
              </a:ext>
            </a:extLst>
          </p:cNvPr>
          <p:cNvSpPr/>
          <p:nvPr/>
        </p:nvSpPr>
        <p:spPr bwMode="auto">
          <a:xfrm>
            <a:off x="13860346" y="1691575"/>
            <a:ext cx="12192000" cy="3962988"/>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Calibri" panose="020F0502020204030204"/>
              <a:ea typeface="Segoe UI" pitchFamily="34" charset="0"/>
              <a:cs typeface="Segoe UI" pitchFamily="34" charset="0"/>
            </a:endParaRPr>
          </a:p>
        </p:txBody>
      </p:sp>
      <p:sp>
        <p:nvSpPr>
          <p:cNvPr id="15" name="Text Placeholder 3">
            <a:extLst>
              <a:ext uri="{FF2B5EF4-FFF2-40B4-BE49-F238E27FC236}">
                <a16:creationId xmlns:a16="http://schemas.microsoft.com/office/drawing/2014/main" id="{D4D4AED3-CD49-C884-96FD-19477DDB0A4E}"/>
              </a:ext>
            </a:extLst>
          </p:cNvPr>
          <p:cNvSpPr txBox="1">
            <a:spLocks/>
          </p:cNvSpPr>
          <p:nvPr/>
        </p:nvSpPr>
        <p:spPr>
          <a:xfrm>
            <a:off x="391675" y="240055"/>
            <a:ext cx="11018838" cy="246221"/>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800"/>
              </a:spcBef>
              <a:buNone/>
            </a:pPr>
            <a:r>
              <a:rPr lang="en-US" sz="1600" dirty="0">
                <a:solidFill>
                  <a:srgbClr val="1A1A1A"/>
                </a:solidFill>
                <a:latin typeface="Segoe UI Semibold" panose="020B0702040204020203" pitchFamily="34" charset="0"/>
                <a:cs typeface="Segoe UI Semilight" panose="020B0402040204020203" pitchFamily="34" charset="0"/>
              </a:rPr>
              <a:t>02</a:t>
            </a:r>
            <a:r>
              <a:rPr lang="en-US" sz="1600" dirty="0">
                <a:solidFill>
                  <a:srgbClr val="0078D4"/>
                </a:solidFill>
                <a:latin typeface="Segoe UI Semibold" panose="020B0702040204020203" pitchFamily="34" charset="0"/>
                <a:cs typeface="Segoe UI Semilight" panose="020B0402040204020203" pitchFamily="34" charset="0"/>
              </a:rPr>
              <a:t> Simplify endpoint management </a:t>
            </a:r>
            <a:endParaRPr lang="en-US" dirty="0"/>
          </a:p>
        </p:txBody>
      </p:sp>
    </p:spTree>
    <p:extLst>
      <p:ext uri="{BB962C8B-B14F-4D97-AF65-F5344CB8AC3E}">
        <p14:creationId xmlns:p14="http://schemas.microsoft.com/office/powerpoint/2010/main" val="304502527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88DF0D9-353F-4669-CD15-DF98C9975F27}"/>
              </a:ext>
            </a:extLst>
          </p:cNvPr>
          <p:cNvSpPr txBox="1">
            <a:spLocks/>
          </p:cNvSpPr>
          <p:nvPr/>
        </p:nvSpPr>
        <p:spPr>
          <a:xfrm>
            <a:off x="588263" y="2679075"/>
            <a:ext cx="4873644" cy="506188"/>
          </a:xfrm>
          <a:prstGeom prst="rect">
            <a:avLst/>
          </a:prstGeom>
        </p:spPr>
        <p:txBody>
          <a:bodyPr vert="horz" wrap="square" lIns="0" tIns="0" rIns="0" bIns="0" rtlCol="0" anchor="b" anchorCtr="0">
            <a:no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2600" b="0" i="0" u="none" strike="noStrike" kern="1200" cap="none" spc="-50" normalizeH="0" baseline="0" noProof="0">
                <a:ln w="3175">
                  <a:noFill/>
                </a:ln>
                <a:solidFill>
                  <a:srgbClr val="1A1A1A"/>
                </a:solidFill>
                <a:effectLst/>
                <a:uLnTx/>
                <a:uFillTx/>
                <a:latin typeface="Segoe UI Semibold"/>
                <a:ea typeface="+mn-ea"/>
                <a:cs typeface="Segoe UI" pitchFamily="34" charset="0"/>
              </a:rPr>
              <a:t>Unleash intelligent productivity</a:t>
            </a:r>
          </a:p>
        </p:txBody>
      </p:sp>
      <p:sp>
        <p:nvSpPr>
          <p:cNvPr id="5" name="Text Placeholder 6">
            <a:extLst>
              <a:ext uri="{FF2B5EF4-FFF2-40B4-BE49-F238E27FC236}">
                <a16:creationId xmlns:a16="http://schemas.microsoft.com/office/drawing/2014/main" id="{E1E1D473-7891-5E15-5473-B414FF83379D}"/>
              </a:ext>
            </a:extLst>
          </p:cNvPr>
          <p:cNvSpPr txBox="1">
            <a:spLocks/>
          </p:cNvSpPr>
          <p:nvPr/>
        </p:nvSpPr>
        <p:spPr>
          <a:xfrm>
            <a:off x="588263" y="3445328"/>
            <a:ext cx="4164583" cy="889908"/>
          </a:xfrm>
          <a:prstGeom prst="rect">
            <a:avLst/>
          </a:prstGeom>
          <a:noFill/>
        </p:spPr>
        <p:txBody>
          <a:bodyPr vert="horz" wrap="square" lIns="0" tIns="0" rIns="0" bIns="0" rtlCol="0">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Segoe UI" panose="020B05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6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78D4"/>
                </a:solidFill>
                <a:effectLst/>
                <a:uLnTx/>
                <a:uFillTx/>
                <a:latin typeface="Segoe UI"/>
                <a:ea typeface="+mn-ea"/>
                <a:cs typeface="Segoe UI" panose="020B0502040204020203" pitchFamily="34" charset="0"/>
              </a:rPr>
              <a:t>Save money and do more with a single platform and get ready for a new way to work with AI </a:t>
            </a:r>
          </a:p>
        </p:txBody>
      </p:sp>
      <p:sp>
        <p:nvSpPr>
          <p:cNvPr id="6" name="Text Placeholder 16">
            <a:extLst>
              <a:ext uri="{FF2B5EF4-FFF2-40B4-BE49-F238E27FC236}">
                <a16:creationId xmlns:a16="http://schemas.microsoft.com/office/drawing/2014/main" id="{7C7229CF-89C7-1F24-C293-24769E747EF5}"/>
              </a:ext>
            </a:extLst>
          </p:cNvPr>
          <p:cNvSpPr txBox="1">
            <a:spLocks/>
          </p:cNvSpPr>
          <p:nvPr/>
        </p:nvSpPr>
        <p:spPr>
          <a:xfrm>
            <a:off x="503256" y="2302821"/>
            <a:ext cx="4338165" cy="506187"/>
          </a:xfrm>
          <a:prstGeom prst="rect">
            <a:avLst/>
          </a:prstGeom>
        </p:spPr>
        <p:txBody>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kumimoji="0" lang="en-US" sz="2600" b="0" i="0" u="none" strike="noStrike" kern="1200" cap="none" spc="0" normalizeH="0" baseline="0" noProof="0">
                <a:ln>
                  <a:noFill/>
                </a:ln>
                <a:solidFill>
                  <a:srgbClr val="1A1A1A"/>
                </a:solidFill>
                <a:effectLst/>
                <a:uLnTx/>
                <a:uFillTx/>
                <a:latin typeface="Segoe UI Semibold"/>
                <a:ea typeface="+mn-ea"/>
                <a:cs typeface="Segoe UI Semilight" panose="020B0402040204020203" pitchFamily="34" charset="0"/>
              </a:rPr>
              <a:t>03</a:t>
            </a:r>
            <a:endParaRPr kumimoji="0" lang="en-US" sz="2600" b="0" i="0" u="none" strike="noStrike" kern="1200" cap="none" spc="0" normalizeH="0" baseline="0" noProof="0">
              <a:ln>
                <a:noFill/>
              </a:ln>
              <a:solidFill>
                <a:srgbClr val="0078D4"/>
              </a:solidFill>
              <a:effectLst/>
              <a:uLnTx/>
              <a:uFillTx/>
              <a:latin typeface="Segoe UI Semibold"/>
              <a:ea typeface="+mn-ea"/>
              <a:cs typeface="Segoe UI Semilight" panose="020B0402040204020203" pitchFamily="34" charset="0"/>
            </a:endParaRPr>
          </a:p>
        </p:txBody>
      </p:sp>
      <p:pic>
        <p:nvPicPr>
          <p:cNvPr id="2" name="Picture 1">
            <a:extLst>
              <a:ext uri="{FF2B5EF4-FFF2-40B4-BE49-F238E27FC236}">
                <a16:creationId xmlns:a16="http://schemas.microsoft.com/office/drawing/2014/main" id="{5E172347-82BE-9D03-AA03-51E90A2777DA}"/>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08"/>
          <a:stretch/>
        </p:blipFill>
        <p:spPr>
          <a:xfrm>
            <a:off x="5361432" y="-16330"/>
            <a:ext cx="6830568"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noFill/>
          <a:ln>
            <a:noFill/>
          </a:ln>
        </p:spPr>
      </p:pic>
    </p:spTree>
    <p:extLst>
      <p:ext uri="{BB962C8B-B14F-4D97-AF65-F5344CB8AC3E}">
        <p14:creationId xmlns:p14="http://schemas.microsoft.com/office/powerpoint/2010/main" val="78089777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80A549F-606E-C067-646D-FB23B434DAEA}"/>
              </a:ext>
              <a:ext uri="{C183D7F6-B498-43B3-948B-1728B52AA6E4}">
                <adec:decorative xmlns:adec="http://schemas.microsoft.com/office/drawing/2017/decorative" val="1"/>
              </a:ext>
            </a:extLst>
          </p:cNvPr>
          <p:cNvGrpSpPr/>
          <p:nvPr/>
        </p:nvGrpSpPr>
        <p:grpSpPr>
          <a:xfrm>
            <a:off x="0" y="1684421"/>
            <a:ext cx="12192000" cy="2719138"/>
            <a:chOff x="0" y="1684421"/>
            <a:chExt cx="12192000" cy="2719138"/>
          </a:xfrm>
        </p:grpSpPr>
        <p:sp>
          <p:nvSpPr>
            <p:cNvPr id="43" name="Rectangle 42">
              <a:extLst>
                <a:ext uri="{FF2B5EF4-FFF2-40B4-BE49-F238E27FC236}">
                  <a16:creationId xmlns:a16="http://schemas.microsoft.com/office/drawing/2014/main" id="{1A91D550-8A91-7A44-300D-E73109475F28}"/>
                </a:ext>
              </a:extLst>
            </p:cNvPr>
            <p:cNvSpPr/>
            <p:nvPr/>
          </p:nvSpPr>
          <p:spPr bwMode="auto">
            <a:xfrm>
              <a:off x="0" y="1684421"/>
              <a:ext cx="12192000" cy="2719138"/>
            </a:xfrm>
            <a:prstGeom prst="rect">
              <a:avLst/>
            </a:prstGeom>
            <a:solidFill>
              <a:srgbClr val="F2F2F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8661C5"/>
                </a:solidFill>
                <a:effectLst/>
                <a:uLnTx/>
                <a:uFillTx/>
                <a:latin typeface="Calibri" panose="020F0502020204030204"/>
                <a:ea typeface="Segoe UI" pitchFamily="34" charset="0"/>
                <a:cs typeface="Segoe UI" pitchFamily="34" charset="0"/>
              </a:endParaRPr>
            </a:p>
          </p:txBody>
        </p:sp>
        <p:cxnSp>
          <p:nvCxnSpPr>
            <p:cNvPr id="74" name="Straight Connector 73">
              <a:extLst>
                <a:ext uri="{FF2B5EF4-FFF2-40B4-BE49-F238E27FC236}">
                  <a16:creationId xmlns:a16="http://schemas.microsoft.com/office/drawing/2014/main" id="{7D946A82-DE8A-4B22-D7D4-2D4BC15EE0CC}"/>
                </a:ext>
              </a:extLst>
            </p:cNvPr>
            <p:cNvCxnSpPr/>
            <p:nvPr/>
          </p:nvCxnSpPr>
          <p:spPr>
            <a:xfrm>
              <a:off x="0" y="3417293"/>
              <a:ext cx="11092852" cy="0"/>
            </a:xfrm>
            <a:prstGeom prst="line">
              <a:avLst/>
            </a:prstGeom>
            <a:ln w="153670">
              <a:solidFill>
                <a:srgbClr val="D0CECE"/>
              </a:solidFill>
            </a:ln>
          </p:spPr>
          <p:style>
            <a:lnRef idx="1">
              <a:schemeClr val="accent1"/>
            </a:lnRef>
            <a:fillRef idx="0">
              <a:schemeClr val="accent1"/>
            </a:fillRef>
            <a:effectRef idx="0">
              <a:schemeClr val="accent1"/>
            </a:effectRef>
            <a:fontRef idx="minor">
              <a:schemeClr val="tx1"/>
            </a:fontRef>
          </p:style>
        </p:cxnSp>
        <p:sp>
          <p:nvSpPr>
            <p:cNvPr id="73" name="Isosceles Triangle 72">
              <a:extLst>
                <a:ext uri="{FF2B5EF4-FFF2-40B4-BE49-F238E27FC236}">
                  <a16:creationId xmlns:a16="http://schemas.microsoft.com/office/drawing/2014/main" id="{21D51AEC-91DA-95B7-FD20-FBB8A68D295B}"/>
                </a:ext>
              </a:extLst>
            </p:cNvPr>
            <p:cNvSpPr/>
            <p:nvPr/>
          </p:nvSpPr>
          <p:spPr>
            <a:xfrm rot="5400000">
              <a:off x="10996181" y="3301781"/>
              <a:ext cx="423079" cy="229738"/>
            </a:xfrm>
            <a:prstGeom prst="triangl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18" name="Oval 117">
            <a:extLst>
              <a:ext uri="{FF2B5EF4-FFF2-40B4-BE49-F238E27FC236}">
                <a16:creationId xmlns:a16="http://schemas.microsoft.com/office/drawing/2014/main" id="{64605E85-EDFD-9A15-B564-E927853A06FC}"/>
              </a:ext>
              <a:ext uri="{C183D7F6-B498-43B3-948B-1728B52AA6E4}">
                <adec:decorative xmlns:adec="http://schemas.microsoft.com/office/drawing/2017/decorative" val="1"/>
              </a:ext>
            </a:extLst>
          </p:cNvPr>
          <p:cNvSpPr/>
          <p:nvPr/>
        </p:nvSpPr>
        <p:spPr>
          <a:xfrm>
            <a:off x="2606621" y="3234091"/>
            <a:ext cx="365760" cy="365760"/>
          </a:xfrm>
          <a:prstGeom prst="ellipse">
            <a:avLst/>
          </a:prstGeom>
          <a:solidFill>
            <a:schemeClr val="accent1">
              <a:lumMod val="40000"/>
              <a:lumOff val="60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5" name="Rectangle 44">
            <a:extLst>
              <a:ext uri="{FF2B5EF4-FFF2-40B4-BE49-F238E27FC236}">
                <a16:creationId xmlns:a16="http://schemas.microsoft.com/office/drawing/2014/main" id="{59231E20-6C78-AA12-410D-E08857E5C338}"/>
              </a:ext>
            </a:extLst>
          </p:cNvPr>
          <p:cNvSpPr/>
          <p:nvPr/>
        </p:nvSpPr>
        <p:spPr>
          <a:xfrm>
            <a:off x="1010712" y="2663486"/>
            <a:ext cx="3557578"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Unleash </a:t>
            </a:r>
            <a:b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creativity</a:t>
            </a:r>
          </a:p>
        </p:txBody>
      </p:sp>
      <p:sp>
        <p:nvSpPr>
          <p:cNvPr id="119" name="Oval 118">
            <a:extLst>
              <a:ext uri="{FF2B5EF4-FFF2-40B4-BE49-F238E27FC236}">
                <a16:creationId xmlns:a16="http://schemas.microsoft.com/office/drawing/2014/main" id="{AD075959-454C-4163-55C4-61CFE8AEA7FC}"/>
              </a:ext>
              <a:ext uri="{C183D7F6-B498-43B3-948B-1728B52AA6E4}">
                <adec:decorative xmlns:adec="http://schemas.microsoft.com/office/drawing/2017/decorative" val="1"/>
              </a:ext>
            </a:extLst>
          </p:cNvPr>
          <p:cNvSpPr/>
          <p:nvPr/>
        </p:nvSpPr>
        <p:spPr>
          <a:xfrm>
            <a:off x="5948583" y="3234091"/>
            <a:ext cx="365760" cy="365760"/>
          </a:xfrm>
          <a:prstGeom prst="ellipse">
            <a:avLst/>
          </a:prstGeom>
          <a:solidFill>
            <a:schemeClr val="accent1">
              <a:lumMod val="60000"/>
              <a:lumOff val="40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6" name="Rectangle 45">
            <a:extLst>
              <a:ext uri="{FF2B5EF4-FFF2-40B4-BE49-F238E27FC236}">
                <a16:creationId xmlns:a16="http://schemas.microsoft.com/office/drawing/2014/main" id="{1E6D6323-2739-8248-C3DE-1A5D1C4DF4B5}"/>
              </a:ext>
            </a:extLst>
          </p:cNvPr>
          <p:cNvSpPr/>
          <p:nvPr/>
        </p:nvSpPr>
        <p:spPr>
          <a:xfrm>
            <a:off x="4712970" y="2663486"/>
            <a:ext cx="2766060"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Unlock </a:t>
            </a:r>
            <a:b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productivity</a:t>
            </a:r>
          </a:p>
        </p:txBody>
      </p:sp>
      <p:sp>
        <p:nvSpPr>
          <p:cNvPr id="120" name="Oval 119">
            <a:extLst>
              <a:ext uri="{FF2B5EF4-FFF2-40B4-BE49-F238E27FC236}">
                <a16:creationId xmlns:a16="http://schemas.microsoft.com/office/drawing/2014/main" id="{E6C442AA-4B27-8A59-D292-59802C58982C}"/>
              </a:ext>
              <a:ext uri="{C183D7F6-B498-43B3-948B-1728B52AA6E4}">
                <adec:decorative xmlns:adec="http://schemas.microsoft.com/office/drawing/2017/decorative" val="1"/>
              </a:ext>
            </a:extLst>
          </p:cNvPr>
          <p:cNvSpPr/>
          <p:nvPr/>
        </p:nvSpPr>
        <p:spPr>
          <a:xfrm>
            <a:off x="9219617" y="3234091"/>
            <a:ext cx="365760" cy="365760"/>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7" name="Rectangle 46">
            <a:extLst>
              <a:ext uri="{FF2B5EF4-FFF2-40B4-BE49-F238E27FC236}">
                <a16:creationId xmlns:a16="http://schemas.microsoft.com/office/drawing/2014/main" id="{FE895210-F447-558C-82D7-B2D128C06BC5}"/>
              </a:ext>
            </a:extLst>
          </p:cNvPr>
          <p:cNvSpPr/>
          <p:nvPr/>
        </p:nvSpPr>
        <p:spPr>
          <a:xfrm>
            <a:off x="8019467" y="2651808"/>
            <a:ext cx="2766060"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Uplevel </a:t>
            </a:r>
            <a:b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skills</a:t>
            </a:r>
            <a:endParaRPr kumimoji="0" lang="pt-BR" sz="16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endParaRPr>
          </a:p>
        </p:txBody>
      </p:sp>
      <p:sp>
        <p:nvSpPr>
          <p:cNvPr id="3" name="Title 3">
            <a:extLst>
              <a:ext uri="{FF2B5EF4-FFF2-40B4-BE49-F238E27FC236}">
                <a16:creationId xmlns:a16="http://schemas.microsoft.com/office/drawing/2014/main" id="{D27AAA25-FA37-198C-FB8B-C75ACCDAB5F1}"/>
              </a:ext>
            </a:extLst>
          </p:cNvPr>
          <p:cNvSpPr txBox="1">
            <a:spLocks/>
          </p:cNvSpPr>
          <p:nvPr/>
        </p:nvSpPr>
        <p:spPr>
          <a:xfrm>
            <a:off x="586581" y="766866"/>
            <a:ext cx="11018520" cy="430887"/>
          </a:xfrm>
          <a:prstGeom prst="rect">
            <a:avLst/>
          </a:prstGeom>
        </p:spPr>
        <p:txBody>
          <a:bodyPr vert="horz" wrap="square" lIns="0" tIns="0" rIns="0" bIns="0" rtlCol="0" anchor="t">
            <a:spAutoFit/>
          </a:bodyPr>
          <a:lstStyle>
            <a:lvl1pPr defTabSz="932742">
              <a:lnSpc>
                <a:spcPct val="100000"/>
              </a:lnSpc>
              <a:spcBef>
                <a:spcPct val="0"/>
              </a:spcBef>
              <a:buNone/>
              <a:defRPr lang="en-US" sz="2800" b="0" cap="none" spc="-50" baseline="0" dirty="0" smtClean="0">
                <a:ln w="3175">
                  <a:noFill/>
                </a:ln>
                <a:solidFill>
                  <a:srgbClr val="000000"/>
                </a:solidFill>
                <a:effectLst/>
                <a:latin typeface="+mj-lt"/>
                <a:cs typeface="Segoe UI" pitchFamily="34" charset="0"/>
              </a:defRPr>
            </a:lvl1pPr>
          </a:lstStyle>
          <a:p>
            <a:r>
              <a:rPr lang="en-US" dirty="0"/>
              <a:t>Discover a whole new way to work</a:t>
            </a:r>
          </a:p>
        </p:txBody>
      </p:sp>
      <p:sp>
        <p:nvSpPr>
          <p:cNvPr id="4" name="Text Placeholder 3">
            <a:extLst>
              <a:ext uri="{FF2B5EF4-FFF2-40B4-BE49-F238E27FC236}">
                <a16:creationId xmlns:a16="http://schemas.microsoft.com/office/drawing/2014/main" id="{EB2CA14A-8300-CB1E-669B-23B854B7C181}"/>
              </a:ext>
            </a:extLst>
          </p:cNvPr>
          <p:cNvSpPr txBox="1">
            <a:spLocks/>
          </p:cNvSpPr>
          <p:nvPr/>
        </p:nvSpPr>
        <p:spPr>
          <a:xfrm>
            <a:off x="508759" y="485946"/>
            <a:ext cx="11018838" cy="246221"/>
          </a:xfrm>
        </p:spPr>
        <p:txBody>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spcBef>
                <a:spcPts val="1800"/>
              </a:spcBef>
            </a:pPr>
            <a:r>
              <a:rPr lang="en-US" sz="1600" dirty="0">
                <a:solidFill>
                  <a:srgbClr val="1A1A1A"/>
                </a:solidFill>
                <a:latin typeface="Segoe UI Semibold" panose="020B0702040204020203" pitchFamily="34" charset="0"/>
                <a:cs typeface="Segoe UI Semilight" panose="020B0402040204020203" pitchFamily="34" charset="0"/>
              </a:rPr>
              <a:t>03 </a:t>
            </a:r>
            <a:r>
              <a:rPr lang="en-US" sz="1600" dirty="0">
                <a:solidFill>
                  <a:schemeClr val="accent1"/>
                </a:solidFill>
                <a:latin typeface="Segoe UI Semibold" panose="020B0702040204020203" pitchFamily="34" charset="0"/>
                <a:cs typeface="Segoe UI Semilight" panose="020B0402040204020203" pitchFamily="34" charset="0"/>
              </a:rPr>
              <a:t>Unleash intelligent productivity</a:t>
            </a:r>
          </a:p>
        </p:txBody>
      </p:sp>
      <p:sp>
        <p:nvSpPr>
          <p:cNvPr id="6" name="TextBox 5">
            <a:extLst>
              <a:ext uri="{FF2B5EF4-FFF2-40B4-BE49-F238E27FC236}">
                <a16:creationId xmlns:a16="http://schemas.microsoft.com/office/drawing/2014/main" id="{75512ED9-E235-C749-87BE-14328AF77723}"/>
              </a:ext>
            </a:extLst>
          </p:cNvPr>
          <p:cNvSpPr txBox="1"/>
          <p:nvPr/>
        </p:nvSpPr>
        <p:spPr>
          <a:xfrm>
            <a:off x="2132971" y="6556877"/>
            <a:ext cx="2361224" cy="161583"/>
          </a:xfrm>
          <a:prstGeom prst="rect">
            <a:avLst/>
          </a:prstGeom>
          <a:noFill/>
        </p:spPr>
        <p:txBody>
          <a:bodyPr wrap="none" lIns="0" tIns="0" rIns="0" bIns="0" rtlCol="0">
            <a:spAutoFit/>
          </a:bodyPr>
          <a:lstStyle/>
          <a:p>
            <a:pPr algn="l"/>
            <a:r>
              <a:rPr lang="en-US" sz="1050" i="1" dirty="0"/>
              <a:t>*Widely available in the coming months.</a:t>
            </a:r>
          </a:p>
        </p:txBody>
      </p:sp>
      <p:sp>
        <p:nvSpPr>
          <p:cNvPr id="7" name="Text Placeholder 3">
            <a:extLst>
              <a:ext uri="{FF2B5EF4-FFF2-40B4-BE49-F238E27FC236}">
                <a16:creationId xmlns:a16="http://schemas.microsoft.com/office/drawing/2014/main" id="{A7A049CE-ABC1-57BC-75CE-6ACD8B1B43C1}"/>
              </a:ext>
            </a:extLst>
          </p:cNvPr>
          <p:cNvSpPr txBox="1">
            <a:spLocks/>
          </p:cNvSpPr>
          <p:nvPr/>
        </p:nvSpPr>
        <p:spPr>
          <a:xfrm>
            <a:off x="938498" y="4833453"/>
            <a:ext cx="10717996" cy="129266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defRPr/>
            </a:pPr>
            <a:r>
              <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Save money and do more with Microsoft 365 by consolidating vendors and hybrid work apps into one platform. </a:t>
            </a:r>
          </a:p>
          <a:p>
            <a:pPr marL="0" marR="0" lvl="0" indent="0" algn="l" defTabSz="932742" rtl="0" eaLnBrk="1" fontAlgn="auto" latinLnBrk="0" hangingPunct="1">
              <a:lnSpc>
                <a:spcPct val="100000"/>
              </a:lnSpc>
              <a:spcBef>
                <a:spcPts val="2400"/>
              </a:spcBef>
              <a:spcAft>
                <a:spcPts val="0"/>
              </a:spcAft>
              <a:buClrTx/>
              <a:buSzPct val="90000"/>
              <a:buNone/>
              <a:tabLst/>
              <a:defRPr/>
            </a:pPr>
            <a:br>
              <a:rPr lang="en-US" sz="1600" dirty="0">
                <a:solidFill>
                  <a:srgbClr val="000000"/>
                </a:solidFill>
                <a:latin typeface="Segoe UI"/>
              </a:rPr>
            </a:br>
            <a:r>
              <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Build your foundation for the next generation of AI. Available in the coming months, Microsoft 365 Copilot* will uplevel skills and unleash creativity and productivity. Stay tuned for more details coming soon.</a:t>
            </a:r>
          </a:p>
        </p:txBody>
      </p:sp>
      <p:sp>
        <p:nvSpPr>
          <p:cNvPr id="8" name="Freeform 5">
            <a:extLst>
              <a:ext uri="{FF2B5EF4-FFF2-40B4-BE49-F238E27FC236}">
                <a16:creationId xmlns:a16="http://schemas.microsoft.com/office/drawing/2014/main" id="{DC401E79-DE07-85EE-FE4A-F176EC459E84}"/>
              </a:ext>
              <a:ext uri="{C183D7F6-B498-43B3-948B-1728B52AA6E4}">
                <adec:decorative xmlns:adec="http://schemas.microsoft.com/office/drawing/2017/decorative" val="1"/>
              </a:ext>
            </a:extLst>
          </p:cNvPr>
          <p:cNvSpPr>
            <a:spLocks/>
          </p:cNvSpPr>
          <p:nvPr/>
        </p:nvSpPr>
        <p:spPr bwMode="auto">
          <a:xfrm>
            <a:off x="535506" y="4833453"/>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5">
            <a:extLst>
              <a:ext uri="{FF2B5EF4-FFF2-40B4-BE49-F238E27FC236}">
                <a16:creationId xmlns:a16="http://schemas.microsoft.com/office/drawing/2014/main" id="{1CEE1615-FF37-44B4-D9DA-913021B03DB3}"/>
              </a:ext>
              <a:ext uri="{C183D7F6-B498-43B3-948B-1728B52AA6E4}">
                <adec:decorative xmlns:adec="http://schemas.microsoft.com/office/drawing/2017/decorative" val="1"/>
              </a:ext>
            </a:extLst>
          </p:cNvPr>
          <p:cNvSpPr>
            <a:spLocks/>
          </p:cNvSpPr>
          <p:nvPr/>
        </p:nvSpPr>
        <p:spPr bwMode="auto">
          <a:xfrm>
            <a:off x="535506" y="5644660"/>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Tree>
    <p:extLst>
      <p:ext uri="{BB962C8B-B14F-4D97-AF65-F5344CB8AC3E}">
        <p14:creationId xmlns:p14="http://schemas.microsoft.com/office/powerpoint/2010/main" val="32089493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7955E-C555-05DC-1B89-0AFAD4E3B572}"/>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3" name="Title 2">
            <a:extLst>
              <a:ext uri="{FF2B5EF4-FFF2-40B4-BE49-F238E27FC236}">
                <a16:creationId xmlns:a16="http://schemas.microsoft.com/office/drawing/2014/main" id="{A1ABB6E4-748E-448B-8A59-BE85834DE8B6}"/>
              </a:ext>
            </a:extLst>
          </p:cNvPr>
          <p:cNvSpPr>
            <a:spLocks noGrp="1"/>
          </p:cNvSpPr>
          <p:nvPr>
            <p:ph type="title"/>
          </p:nvPr>
        </p:nvSpPr>
        <p:spPr>
          <a:xfrm>
            <a:off x="574815" y="568068"/>
            <a:ext cx="4809984" cy="430887"/>
          </a:xfrm>
        </p:spPr>
        <p:txBody>
          <a:bodyPr/>
          <a:lstStyle/>
          <a:p>
            <a:r>
              <a:rPr lang="en-US" dirty="0"/>
              <a:t>Unleash creativity</a:t>
            </a:r>
            <a:endParaRPr lang="en-US"/>
          </a:p>
        </p:txBody>
      </p:sp>
      <p:sp>
        <p:nvSpPr>
          <p:cNvPr id="4" name="Text Placeholder 3">
            <a:extLst>
              <a:ext uri="{FF2B5EF4-FFF2-40B4-BE49-F238E27FC236}">
                <a16:creationId xmlns:a16="http://schemas.microsoft.com/office/drawing/2014/main" id="{92315328-74E6-7DF3-C6F8-16A9A5AC0395}"/>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16" name="Text Placeholder 15">
            <a:extLst>
              <a:ext uri="{FF2B5EF4-FFF2-40B4-BE49-F238E27FC236}">
                <a16:creationId xmlns:a16="http://schemas.microsoft.com/office/drawing/2014/main" id="{6A5789D3-6D86-80DB-F578-22034074FB66}"/>
              </a:ext>
            </a:extLst>
          </p:cNvPr>
          <p:cNvSpPr>
            <a:spLocks noGrp="1"/>
          </p:cNvSpPr>
          <p:nvPr>
            <p:ph type="body" sz="quarter" idx="11"/>
          </p:nvPr>
        </p:nvSpPr>
        <p:spPr>
          <a:xfrm>
            <a:off x="574675" y="1780894"/>
            <a:ext cx="5106278" cy="1461939"/>
          </a:xfrm>
        </p:spPr>
        <p:txBody>
          <a:bodyPr/>
          <a:lstStyle/>
          <a:p>
            <a:r>
              <a:rPr lang="en-US" sz="2000">
                <a:cs typeface="Segoe UI" panose="020B0502040204020203" pitchFamily="34" charset="0"/>
              </a:rPr>
              <a:t>Work together in one solution for real-time </a:t>
            </a:r>
            <a:r>
              <a:rPr lang="en-US" dirty="0">
                <a:cs typeface="Segoe UI" panose="020B0502040204020203" pitchFamily="34" charset="0"/>
              </a:rPr>
              <a:t>innovation, </a:t>
            </a:r>
            <a:r>
              <a:rPr lang="en-US" sz="2000">
                <a:cs typeface="Segoe UI" panose="020B0502040204020203" pitchFamily="34" charset="0"/>
              </a:rPr>
              <a:t>communications</a:t>
            </a:r>
            <a:r>
              <a:rPr lang="en-US" sz="2000" dirty="0">
                <a:cs typeface="Segoe UI" panose="020B0502040204020203" pitchFamily="34" charset="0"/>
              </a:rPr>
              <a:t>,</a:t>
            </a:r>
            <a:r>
              <a:rPr lang="en-US" sz="2000">
                <a:cs typeface="Segoe UI" panose="020B0502040204020203" pitchFamily="34" charset="0"/>
              </a:rPr>
              <a:t> and collaboration</a:t>
            </a:r>
          </a:p>
          <a:p>
            <a:endParaRPr lang="en-US"/>
          </a:p>
        </p:txBody>
      </p:sp>
      <p:sp>
        <p:nvSpPr>
          <p:cNvPr id="5" name="Rectangle 4">
            <a:extLst>
              <a:ext uri="{FF2B5EF4-FFF2-40B4-BE49-F238E27FC236}">
                <a16:creationId xmlns:a16="http://schemas.microsoft.com/office/drawing/2014/main" id="{C52760FF-017D-D1D6-890D-1462B8514C1A}"/>
              </a:ext>
            </a:extLst>
          </p:cNvPr>
          <p:cNvSpPr/>
          <p:nvPr/>
        </p:nvSpPr>
        <p:spPr>
          <a:xfrm>
            <a:off x="589332" y="2913885"/>
            <a:ext cx="4795467" cy="1969770"/>
          </a:xfrm>
          <a:prstGeom prst="rect">
            <a:avLst/>
          </a:prstGeom>
        </p:spPr>
        <p:txBody>
          <a:bodyPr wrap="square" lIns="0" tIns="0" rIns="0" bIns="0" anchor="t">
            <a:spAutoFit/>
          </a:bodyPr>
          <a:lstStyle/>
          <a:p>
            <a:pPr marL="285750" indent="-285750" defTabSz="878727">
              <a:spcAft>
                <a:spcPts val="1800"/>
              </a:spcAft>
              <a:buFont typeface="Arial" panose="020B0604020202020204" pitchFamily="34" charset="0"/>
              <a:buChar char="•"/>
            </a:pPr>
            <a:r>
              <a:rPr kumimoji="0" lang="en-US" sz="140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Build on each other’s ideas collaboratively and </a:t>
            </a:r>
            <a:r>
              <a:rPr lang="en-US" sz="1400" kern="0" dirty="0">
                <a:latin typeface="Segoe UI"/>
                <a:cs typeface="Segoe UI Semibold" charset="0"/>
              </a:rPr>
              <a:t>stay in sync through 1:1 chat and conversations centered around workstreams.</a:t>
            </a:r>
          </a:p>
          <a:p>
            <a:pPr marL="285750" indent="-285750" defTabSz="878727">
              <a:spcAft>
                <a:spcPts val="1800"/>
              </a:spcAft>
              <a:buFont typeface="Arial" panose="020B0604020202020204" pitchFamily="34" charset="0"/>
              <a:buChar char="•"/>
            </a:pPr>
            <a:r>
              <a:rPr lang="en-US" sz="1400" kern="0">
                <a:latin typeface="Segoe UI"/>
                <a:cs typeface="Segoe UI Semibold" charset="0"/>
              </a:rPr>
              <a:t>Easily access your files, chats, and apps in one single workspace – across desktop, web and mobile. </a:t>
            </a:r>
          </a:p>
          <a:p>
            <a:pPr marL="285750" indent="-285750" defTabSz="878727">
              <a:spcAft>
                <a:spcPts val="1800"/>
              </a:spcAft>
              <a:buFont typeface="Arial" panose="020B0604020202020204" pitchFamily="34" charset="0"/>
              <a:buChar char="•"/>
            </a:pPr>
            <a:r>
              <a:rPr lang="en-US" sz="1400" kern="0">
                <a:latin typeface="Segoe UI"/>
                <a:cs typeface="Segoe UI Semibold" charset="0"/>
              </a:rPr>
              <a:t>Co-author files simultaneously with popular Microsoft 365 apps – like Word, Excel, and PowerPoint.</a:t>
            </a:r>
          </a:p>
        </p:txBody>
      </p:sp>
      <p:pic>
        <p:nvPicPr>
          <p:cNvPr id="8" name="Picture 7">
            <a:extLst>
              <a:ext uri="{FF2B5EF4-FFF2-40B4-BE49-F238E27FC236}">
                <a16:creationId xmlns:a16="http://schemas.microsoft.com/office/drawing/2014/main" id="{1D0930D8-AEBE-4496-BB38-71B20F5A2A29}"/>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99658" y="1658755"/>
            <a:ext cx="5593301" cy="5199245"/>
          </a:xfrm>
          <a:prstGeom prst="rect">
            <a:avLst/>
          </a:prstGeom>
        </p:spPr>
      </p:pic>
      <p:pic>
        <p:nvPicPr>
          <p:cNvPr id="9" name="Picture 8">
            <a:extLst>
              <a:ext uri="{FF2B5EF4-FFF2-40B4-BE49-F238E27FC236}">
                <a16:creationId xmlns:a16="http://schemas.microsoft.com/office/drawing/2014/main" id="{84704085-4E78-4E75-9B73-3DFEC047402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89995" y="2294425"/>
            <a:ext cx="5019934" cy="4563575"/>
          </a:xfrm>
          <a:prstGeom prst="rect">
            <a:avLst/>
          </a:prstGeom>
        </p:spPr>
      </p:pic>
    </p:spTree>
    <p:extLst>
      <p:ext uri="{BB962C8B-B14F-4D97-AF65-F5344CB8AC3E}">
        <p14:creationId xmlns:p14="http://schemas.microsoft.com/office/powerpoint/2010/main" val="230683110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7955E-C555-05DC-1B89-0AFAD4E3B572}"/>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3" name="Title 2">
            <a:extLst>
              <a:ext uri="{FF2B5EF4-FFF2-40B4-BE49-F238E27FC236}">
                <a16:creationId xmlns:a16="http://schemas.microsoft.com/office/drawing/2014/main" id="{A1ABB6E4-748E-448B-8A59-BE85834DE8B6}"/>
              </a:ext>
            </a:extLst>
          </p:cNvPr>
          <p:cNvSpPr>
            <a:spLocks noGrp="1"/>
          </p:cNvSpPr>
          <p:nvPr>
            <p:ph type="title"/>
          </p:nvPr>
        </p:nvSpPr>
        <p:spPr>
          <a:xfrm>
            <a:off x="574816" y="510988"/>
            <a:ext cx="11018520" cy="430887"/>
          </a:xfrm>
        </p:spPr>
        <p:txBody>
          <a:bodyPr/>
          <a:lstStyle/>
          <a:p>
            <a:r>
              <a:rPr lang="en-US" dirty="0"/>
              <a:t>Unlock productivity</a:t>
            </a:r>
            <a:endParaRPr lang="en-US"/>
          </a:p>
        </p:txBody>
      </p:sp>
      <p:sp>
        <p:nvSpPr>
          <p:cNvPr id="4" name="Text Placeholder 3">
            <a:extLst>
              <a:ext uri="{FF2B5EF4-FFF2-40B4-BE49-F238E27FC236}">
                <a16:creationId xmlns:a16="http://schemas.microsoft.com/office/drawing/2014/main" id="{B352337E-7385-EDDC-C853-E7BB9715660C}"/>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16" name="Text Placeholder 15">
            <a:extLst>
              <a:ext uri="{FF2B5EF4-FFF2-40B4-BE49-F238E27FC236}">
                <a16:creationId xmlns:a16="http://schemas.microsoft.com/office/drawing/2014/main" id="{6A5789D3-6D86-80DB-F578-22034074FB66}"/>
              </a:ext>
            </a:extLst>
          </p:cNvPr>
          <p:cNvSpPr>
            <a:spLocks noGrp="1"/>
          </p:cNvSpPr>
          <p:nvPr>
            <p:ph type="body" sz="quarter" idx="11"/>
          </p:nvPr>
        </p:nvSpPr>
        <p:spPr>
          <a:xfrm>
            <a:off x="574676" y="1596062"/>
            <a:ext cx="4619462" cy="1461939"/>
          </a:xfrm>
        </p:spPr>
        <p:txBody>
          <a:bodyPr/>
          <a:lstStyle/>
          <a:p>
            <a:r>
              <a:rPr lang="en-US" sz="2000" dirty="0">
                <a:cs typeface="Segoe UI" panose="020B0502040204020203" pitchFamily="34" charset="0"/>
              </a:rPr>
              <a:t>Engage with your customers and partners to chat, meet, call, and work together in one place</a:t>
            </a:r>
          </a:p>
          <a:p>
            <a:endParaRPr lang="en-US"/>
          </a:p>
        </p:txBody>
      </p:sp>
      <p:sp>
        <p:nvSpPr>
          <p:cNvPr id="5" name="Rectangle 4">
            <a:extLst>
              <a:ext uri="{FF2B5EF4-FFF2-40B4-BE49-F238E27FC236}">
                <a16:creationId xmlns:a16="http://schemas.microsoft.com/office/drawing/2014/main" id="{C52760FF-017D-D1D6-890D-1462B8514C1A}"/>
              </a:ext>
            </a:extLst>
          </p:cNvPr>
          <p:cNvSpPr/>
          <p:nvPr/>
        </p:nvSpPr>
        <p:spPr>
          <a:xfrm>
            <a:off x="589332" y="2729053"/>
            <a:ext cx="4178611" cy="3724096"/>
          </a:xfrm>
          <a:prstGeom prst="rect">
            <a:avLst/>
          </a:prstGeom>
        </p:spPr>
        <p:txBody>
          <a:bodyPr wrap="square" lIns="0" tIns="0" rIns="0" bIns="0" anchor="t">
            <a:spAutoFit/>
          </a:bodyPr>
          <a:lstStyle/>
          <a:p>
            <a:pPr marL="285750" indent="-285750" defTabSz="878727">
              <a:spcAft>
                <a:spcPts val="1800"/>
              </a:spcAft>
              <a:buFont typeface="Arial" panose="020B0604020202020204" pitchFamily="34" charset="0"/>
              <a:buChar char="•"/>
            </a:pPr>
            <a:r>
              <a:rPr lang="en-US" sz="1400" kern="0" spc="-20" dirty="0">
                <a:latin typeface="Segoe UI"/>
                <a:cs typeface="Segoe UI Semibold" charset="0"/>
              </a:rPr>
              <a:t>Easy, secure external guest access enables you to collaborate with people outside your organization by granting them access to existing teams and channels. </a:t>
            </a:r>
          </a:p>
          <a:p>
            <a:pPr marL="285750" indent="-285750" defTabSz="878727">
              <a:spcAft>
                <a:spcPts val="1800"/>
              </a:spcAft>
              <a:buFont typeface="Arial" panose="020B0604020202020204" pitchFamily="34" charset="0"/>
              <a:buChar char="•"/>
            </a:pPr>
            <a:r>
              <a:rPr lang="en-US" sz="1400" kern="0" spc="-20" dirty="0">
                <a:latin typeface="Segoe UI"/>
                <a:cs typeface="Segoe UI Semibold" charset="0"/>
              </a:rPr>
              <a:t>Make and receive phone calls from anywhere with a cloud-based phone system built in Teams. </a:t>
            </a:r>
            <a:endParaRPr lang="en-US" sz="1400" kern="0" dirty="0">
              <a:latin typeface="Segoe UI"/>
              <a:cs typeface="Segoe UI Semibold" charset="0"/>
            </a:endParaRPr>
          </a:p>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Record and transcribe meetings and calls for easy sharing and replay</a:t>
            </a:r>
            <a:r>
              <a:rPr lang="en-US" sz="1400" kern="0" dirty="0">
                <a:latin typeface="Segoe UI"/>
                <a:cs typeface="Segoe UI Semibold" charset="0"/>
              </a:rPr>
              <a:t>.</a:t>
            </a:r>
            <a:endParaRPr lang="en-US" sz="1400" kern="0">
              <a:latin typeface="Segoe UI"/>
              <a:cs typeface="Segoe UI Semibold" charset="0"/>
            </a:endParaRPr>
          </a:p>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Get high-quality audio, video backed by enterprise-grade security and compliance.</a:t>
            </a:r>
          </a:p>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Intelligent and </a:t>
            </a:r>
            <a:r>
              <a:rPr lang="en-US" sz="1400" kern="0" dirty="0">
                <a:latin typeface="Segoe UI"/>
                <a:cs typeface="Segoe UI Semibold" charset="0"/>
              </a:rPr>
              <a:t>inclusive </a:t>
            </a:r>
            <a:r>
              <a:rPr lang="en-US" sz="1400" kern="0">
                <a:latin typeface="Segoe UI"/>
                <a:cs typeface="Segoe UI Semibold" charset="0"/>
              </a:rPr>
              <a:t>capabilities such as Live captions, </a:t>
            </a:r>
            <a:r>
              <a:rPr lang="en-US" sz="1400" kern="0" dirty="0">
                <a:latin typeface="Segoe UI"/>
                <a:cs typeface="Segoe UI Semibold" charset="0"/>
              </a:rPr>
              <a:t>in-Message </a:t>
            </a:r>
            <a:r>
              <a:rPr lang="en-US" sz="1400" kern="0">
                <a:latin typeface="Segoe UI"/>
                <a:cs typeface="Segoe UI Semibold" charset="0"/>
              </a:rPr>
              <a:t>translation, </a:t>
            </a:r>
            <a:r>
              <a:rPr lang="en-US" sz="1400" kern="0" dirty="0">
                <a:latin typeface="Segoe UI"/>
                <a:cs typeface="Segoe UI Semibold" charset="0"/>
              </a:rPr>
              <a:t>background </a:t>
            </a:r>
            <a:r>
              <a:rPr lang="en-US" sz="1400" kern="0">
                <a:latin typeface="Segoe UI"/>
                <a:cs typeface="Segoe UI Semibold" charset="0"/>
              </a:rPr>
              <a:t>blur, </a:t>
            </a:r>
            <a:r>
              <a:rPr lang="en-US" sz="1400" kern="0" dirty="0">
                <a:latin typeface="Segoe UI"/>
                <a:cs typeface="Segoe UI Semibold" charset="0"/>
              </a:rPr>
              <a:t>and meeting</a:t>
            </a:r>
            <a:r>
              <a:rPr lang="en-US" sz="1400" kern="0">
                <a:latin typeface="Segoe UI"/>
                <a:cs typeface="Segoe UI Semibold" charset="0"/>
              </a:rPr>
              <a:t> recording transcriptions</a:t>
            </a:r>
          </a:p>
        </p:txBody>
      </p:sp>
      <p:grpSp>
        <p:nvGrpSpPr>
          <p:cNvPr id="13" name="Group 12">
            <a:extLst>
              <a:ext uri="{FF2B5EF4-FFF2-40B4-BE49-F238E27FC236}">
                <a16:creationId xmlns:a16="http://schemas.microsoft.com/office/drawing/2014/main" id="{45C1E3F3-356C-3D8A-7C78-3357C4427333}"/>
              </a:ext>
              <a:ext uri="{C183D7F6-B498-43B3-948B-1728B52AA6E4}">
                <adec:decorative xmlns:adec="http://schemas.microsoft.com/office/drawing/2017/decorative" val="1"/>
              </a:ext>
            </a:extLst>
          </p:cNvPr>
          <p:cNvGrpSpPr/>
          <p:nvPr/>
        </p:nvGrpSpPr>
        <p:grpSpPr>
          <a:xfrm>
            <a:off x="5449155" y="1756229"/>
            <a:ext cx="6741981" cy="5101286"/>
            <a:chOff x="5011742" y="1184276"/>
            <a:chExt cx="7423852" cy="5810250"/>
          </a:xfrm>
        </p:grpSpPr>
        <p:pic>
          <p:nvPicPr>
            <p:cNvPr id="14" name="Picture 13" descr="A screenshot of a computer&#10;&#10;Description generated with very high confidence">
              <a:extLst>
                <a:ext uri="{FF2B5EF4-FFF2-40B4-BE49-F238E27FC236}">
                  <a16:creationId xmlns:a16="http://schemas.microsoft.com/office/drawing/2014/main" id="{4C34BB69-DB22-1628-20CD-00D642DF0F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11742" y="1184276"/>
              <a:ext cx="7423852" cy="5810250"/>
            </a:xfrm>
            <a:prstGeom prst="rect">
              <a:avLst/>
            </a:prstGeom>
          </p:spPr>
        </p:pic>
        <p:pic>
          <p:nvPicPr>
            <p:cNvPr id="15" name="Picture 14" descr="A screen shot of a person&#10;&#10;Description generated with very high confidence">
              <a:extLst>
                <a:ext uri="{FF2B5EF4-FFF2-40B4-BE49-F238E27FC236}">
                  <a16:creationId xmlns:a16="http://schemas.microsoft.com/office/drawing/2014/main" id="{9D45AAE2-7FE3-88D3-CD19-4677C1CABC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12072" y="1448554"/>
              <a:ext cx="6823522" cy="4900580"/>
            </a:xfrm>
            <a:prstGeom prst="rect">
              <a:avLst/>
            </a:prstGeom>
          </p:spPr>
        </p:pic>
      </p:grpSp>
      <p:pic>
        <p:nvPicPr>
          <p:cNvPr id="17" name="Picture 16">
            <a:extLst>
              <a:ext uri="{FF2B5EF4-FFF2-40B4-BE49-F238E27FC236}">
                <a16:creationId xmlns:a16="http://schemas.microsoft.com/office/drawing/2014/main" id="{84EEB3AB-FF65-596B-B89F-E0B099A6FB1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94137" y="4164828"/>
            <a:ext cx="1570061" cy="2692686"/>
          </a:xfrm>
          <a:prstGeom prst="rect">
            <a:avLst/>
          </a:prstGeom>
        </p:spPr>
      </p:pic>
    </p:spTree>
    <p:extLst>
      <p:ext uri="{BB962C8B-B14F-4D97-AF65-F5344CB8AC3E}">
        <p14:creationId xmlns:p14="http://schemas.microsoft.com/office/powerpoint/2010/main" val="78492665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284151F-F8CB-560E-BA95-2FD91F33A187}"/>
              </a:ext>
              <a:ext uri="{C183D7F6-B498-43B3-948B-1728B52AA6E4}">
                <adec:decorative xmlns:adec="http://schemas.microsoft.com/office/drawing/2017/decorative" val="1"/>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5209580" y="-1"/>
            <a:ext cx="6982420" cy="6858001"/>
          </a:xfrm>
        </p:spPr>
      </p:pic>
      <p:sp>
        <p:nvSpPr>
          <p:cNvPr id="8" name="Title 7">
            <a:extLst>
              <a:ext uri="{FF2B5EF4-FFF2-40B4-BE49-F238E27FC236}">
                <a16:creationId xmlns:a16="http://schemas.microsoft.com/office/drawing/2014/main" id="{DDDC09AE-8F16-6952-251B-CB39807D35F8}"/>
              </a:ext>
            </a:extLst>
          </p:cNvPr>
          <p:cNvSpPr>
            <a:spLocks noGrp="1"/>
          </p:cNvSpPr>
          <p:nvPr>
            <p:ph type="title"/>
          </p:nvPr>
        </p:nvSpPr>
        <p:spPr/>
        <p:txBody>
          <a:bodyPr/>
          <a:lstStyle/>
          <a:p>
            <a:r>
              <a:rPr lang="en-US"/>
              <a:t>Enable a whole new way to work</a:t>
            </a:r>
          </a:p>
        </p:txBody>
      </p:sp>
      <p:sp>
        <p:nvSpPr>
          <p:cNvPr id="17" name="Text Placeholder 16">
            <a:extLst>
              <a:ext uri="{FF2B5EF4-FFF2-40B4-BE49-F238E27FC236}">
                <a16:creationId xmlns:a16="http://schemas.microsoft.com/office/drawing/2014/main" id="{1EA2E512-85DC-E479-F2AE-2E1BD693A481}"/>
              </a:ext>
            </a:extLst>
          </p:cNvPr>
          <p:cNvSpPr>
            <a:spLocks noGrp="1"/>
          </p:cNvSpPr>
          <p:nvPr>
            <p:ph type="body" sz="quarter" idx="12"/>
          </p:nvPr>
        </p:nvSpPr>
        <p:spPr>
          <a:xfrm>
            <a:off x="582042" y="3962400"/>
            <a:ext cx="3757729" cy="246221"/>
          </a:xfrm>
        </p:spPr>
        <p:txBody>
          <a:bodyPr/>
          <a:lstStyle/>
          <a:p>
            <a:r>
              <a:rPr lang="en-US"/>
              <a:t>Building a foundation of secure productivity to get AI-ready </a:t>
            </a:r>
          </a:p>
        </p:txBody>
      </p:sp>
      <p:sp>
        <p:nvSpPr>
          <p:cNvPr id="15" name="Text Placeholder 16">
            <a:extLst>
              <a:ext uri="{FF2B5EF4-FFF2-40B4-BE49-F238E27FC236}">
                <a16:creationId xmlns:a16="http://schemas.microsoft.com/office/drawing/2014/main" id="{0DC03947-A62D-A30C-B908-37795D6592AC}"/>
              </a:ext>
            </a:extLst>
          </p:cNvPr>
          <p:cNvSpPr txBox="1">
            <a:spLocks/>
          </p:cNvSpPr>
          <p:nvPr/>
        </p:nvSpPr>
        <p:spPr>
          <a:xfrm>
            <a:off x="582614" y="5505450"/>
            <a:ext cx="3675062" cy="246221"/>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chemeClr val="bg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chemeClr val="tx1"/>
                </a:solidFill>
                <a:highlight>
                  <a:srgbClr val="FFFF00"/>
                </a:highlight>
              </a:rPr>
              <a:t>&lt;Insert partner name&gt;</a:t>
            </a:r>
          </a:p>
        </p:txBody>
      </p:sp>
      <p:pic>
        <p:nvPicPr>
          <p:cNvPr id="4" name="Picture 3">
            <a:extLst>
              <a:ext uri="{FF2B5EF4-FFF2-40B4-BE49-F238E27FC236}">
                <a16:creationId xmlns:a16="http://schemas.microsoft.com/office/drawing/2014/main" id="{BB430507-39AD-2B42-9707-1CC7AA47FC5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100251" y="393099"/>
            <a:ext cx="1765086" cy="600391"/>
          </a:xfrm>
          <a:prstGeom prst="rect">
            <a:avLst/>
          </a:prstGeom>
        </p:spPr>
      </p:pic>
    </p:spTree>
    <p:extLst>
      <p:ext uri="{BB962C8B-B14F-4D97-AF65-F5344CB8AC3E}">
        <p14:creationId xmlns:p14="http://schemas.microsoft.com/office/powerpoint/2010/main" val="186067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769A1-DFE5-41E5-8784-C75E441FF7D4}"/>
              </a:ext>
            </a:extLst>
          </p:cNvPr>
          <p:cNvSpPr>
            <a:spLocks noGrp="1"/>
          </p:cNvSpPr>
          <p:nvPr>
            <p:ph type="title"/>
          </p:nvPr>
        </p:nvSpPr>
        <p:spPr/>
        <p:txBody>
          <a:bodyPr/>
          <a:lstStyle/>
          <a:p>
            <a:r>
              <a:rPr lang="en-GB" dirty="0"/>
              <a:t>Uplevel skills</a:t>
            </a:r>
            <a:endParaRPr lang="en-US"/>
          </a:p>
        </p:txBody>
      </p:sp>
      <p:sp>
        <p:nvSpPr>
          <p:cNvPr id="4" name="Text Placeholder 3">
            <a:extLst>
              <a:ext uri="{FF2B5EF4-FFF2-40B4-BE49-F238E27FC236}">
                <a16:creationId xmlns:a16="http://schemas.microsoft.com/office/drawing/2014/main" id="{CC730E48-58A5-834E-6F6A-2D513D2B2264}"/>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14" name="Text Placeholder 13">
            <a:extLst>
              <a:ext uri="{FF2B5EF4-FFF2-40B4-BE49-F238E27FC236}">
                <a16:creationId xmlns:a16="http://schemas.microsoft.com/office/drawing/2014/main" id="{CED6B3AA-BBDE-66B4-E6D2-5F8397E29604}"/>
              </a:ext>
            </a:extLst>
          </p:cNvPr>
          <p:cNvSpPr>
            <a:spLocks noGrp="1"/>
          </p:cNvSpPr>
          <p:nvPr>
            <p:ph type="body" sz="quarter" idx="11"/>
          </p:nvPr>
        </p:nvSpPr>
        <p:spPr>
          <a:xfrm>
            <a:off x="574675" y="1780894"/>
            <a:ext cx="4683125" cy="1154162"/>
          </a:xfrm>
        </p:spPr>
        <p:txBody>
          <a:bodyPr/>
          <a:lstStyle/>
          <a:p>
            <a:r>
              <a:rPr lang="en-US" dirty="0">
                <a:cs typeface="Segoe UI" panose="020B0502040204020203" pitchFamily="34" charset="0"/>
              </a:rPr>
              <a:t>Build your foundation for the next generation of AI</a:t>
            </a:r>
          </a:p>
          <a:p>
            <a:endParaRPr lang="en-US"/>
          </a:p>
        </p:txBody>
      </p:sp>
      <p:pic>
        <p:nvPicPr>
          <p:cNvPr id="5" name="Picture 4">
            <a:extLst>
              <a:ext uri="{FF2B5EF4-FFF2-40B4-BE49-F238E27FC236}">
                <a16:creationId xmlns:a16="http://schemas.microsoft.com/office/drawing/2014/main" id="{C014FA89-EB98-470B-A490-F8721EE5F7C7}"/>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96000" y="487"/>
            <a:ext cx="6096000" cy="6853527"/>
          </a:xfrm>
          <a:prstGeom prst="rect">
            <a:avLst/>
          </a:prstGeom>
        </p:spPr>
      </p:pic>
      <p:sp>
        <p:nvSpPr>
          <p:cNvPr id="3" name="Rectangle 2">
            <a:extLst>
              <a:ext uri="{FF2B5EF4-FFF2-40B4-BE49-F238E27FC236}">
                <a16:creationId xmlns:a16="http://schemas.microsoft.com/office/drawing/2014/main" id="{4F4A425F-29F3-91A2-7C10-F3F19DC87121}"/>
              </a:ext>
            </a:extLst>
          </p:cNvPr>
          <p:cNvSpPr/>
          <p:nvPr/>
        </p:nvSpPr>
        <p:spPr>
          <a:xfrm>
            <a:off x="589333" y="2913885"/>
            <a:ext cx="4323753" cy="2185214"/>
          </a:xfrm>
          <a:prstGeom prst="rect">
            <a:avLst/>
          </a:prstGeom>
        </p:spPr>
        <p:txBody>
          <a:bodyPr wrap="square" lIns="0" tIns="0" rIns="0" bIns="0" anchor="t">
            <a:spAutoFit/>
          </a:bodyPr>
          <a:lstStyle/>
          <a:p>
            <a:pPr marL="285750" indent="-285750" defTabSz="878727">
              <a:spcAft>
                <a:spcPts val="1800"/>
              </a:spcAft>
              <a:buFont typeface="Arial" panose="020B0604020202020204" pitchFamily="34" charset="0"/>
              <a:buChar char="•"/>
            </a:pPr>
            <a:r>
              <a:rPr lang="en-US" sz="1600" kern="0" spc="-20" dirty="0">
                <a:latin typeface="Segoe UI"/>
                <a:cs typeface="Segoe UI Semibold" charset="0"/>
              </a:rPr>
              <a:t>Get AI-ready</a:t>
            </a:r>
            <a:r>
              <a:rPr lang="en-US" sz="1600" kern="0" spc="-20">
                <a:latin typeface="Segoe UI"/>
                <a:cs typeface="Segoe UI Semibold" charset="0"/>
              </a:rPr>
              <a:t>, with </a:t>
            </a:r>
            <a:r>
              <a:rPr lang="en-US" sz="1600" kern="0" spc="-20" dirty="0">
                <a:latin typeface="Segoe UI"/>
                <a:cs typeface="Segoe UI Semibold" charset="0"/>
              </a:rPr>
              <a:t>the right technology platform </a:t>
            </a:r>
            <a:r>
              <a:rPr lang="en-US" sz="1600" kern="0" spc="-20">
                <a:latin typeface="Segoe UI"/>
                <a:cs typeface="Segoe UI Semibold" charset="0"/>
              </a:rPr>
              <a:t>to </a:t>
            </a:r>
            <a:r>
              <a:rPr lang="en-US" sz="1600" kern="0" spc="-20" dirty="0">
                <a:latin typeface="Segoe UI"/>
                <a:cs typeface="Segoe UI Semibold" charset="0"/>
              </a:rPr>
              <a:t>make the transition seamless </a:t>
            </a:r>
            <a:r>
              <a:rPr lang="en-US" sz="1600" kern="0" spc="-20">
                <a:latin typeface="Segoe UI"/>
                <a:cs typeface="Segoe UI Semibold" charset="0"/>
              </a:rPr>
              <a:t>and </a:t>
            </a:r>
            <a:r>
              <a:rPr lang="en-US" sz="1600" kern="0" spc="-20" dirty="0">
                <a:latin typeface="Segoe UI"/>
                <a:cs typeface="Segoe UI Semibold" charset="0"/>
              </a:rPr>
              <a:t>easy</a:t>
            </a:r>
            <a:r>
              <a:rPr lang="en-US" sz="1600" kern="0" spc="-20">
                <a:latin typeface="Segoe UI"/>
                <a:cs typeface="Segoe UI Semibold" charset="0"/>
              </a:rPr>
              <a:t>.</a:t>
            </a:r>
          </a:p>
          <a:p>
            <a:pPr marL="285750" indent="-285750" defTabSz="878727">
              <a:spcAft>
                <a:spcPts val="1800"/>
              </a:spcAft>
              <a:buFont typeface="Arial" panose="020B0604020202020204" pitchFamily="34" charset="0"/>
              <a:buChar char="•"/>
            </a:pPr>
            <a:r>
              <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Available in the coming months, Microsoft 365 Copilot* will revolutionize how your business works. </a:t>
            </a:r>
          </a:p>
          <a:p>
            <a:pPr marL="285750" indent="-285750" defTabSz="878727">
              <a:spcAft>
                <a:spcPts val="1800"/>
              </a:spcAft>
              <a:buFont typeface="Arial" panose="020B0604020202020204" pitchFamily="34" charset="0"/>
              <a:buChar char="•"/>
            </a:pPr>
            <a:r>
              <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Stay tuned for more details coming soon.</a:t>
            </a:r>
            <a:endParaRPr lang="en-US" sz="1600" kern="0" spc="-20">
              <a:latin typeface="Segoe UI"/>
              <a:cs typeface="Segoe UI Semibold" charset="0"/>
            </a:endParaRPr>
          </a:p>
        </p:txBody>
      </p:sp>
      <p:sp>
        <p:nvSpPr>
          <p:cNvPr id="6" name="TextBox 5">
            <a:extLst>
              <a:ext uri="{FF2B5EF4-FFF2-40B4-BE49-F238E27FC236}">
                <a16:creationId xmlns:a16="http://schemas.microsoft.com/office/drawing/2014/main" id="{F18B3408-D025-A9E3-5BE3-8E3E78BBAACE}"/>
              </a:ext>
            </a:extLst>
          </p:cNvPr>
          <p:cNvSpPr txBox="1"/>
          <p:nvPr/>
        </p:nvSpPr>
        <p:spPr>
          <a:xfrm>
            <a:off x="216622" y="6449529"/>
            <a:ext cx="2361224" cy="161583"/>
          </a:xfrm>
          <a:prstGeom prst="rect">
            <a:avLst/>
          </a:prstGeom>
          <a:noFill/>
        </p:spPr>
        <p:txBody>
          <a:bodyPr wrap="none" lIns="0" tIns="0" rIns="0" bIns="0" rtlCol="0">
            <a:spAutoFit/>
          </a:bodyPr>
          <a:lstStyle/>
          <a:p>
            <a:pPr algn="l"/>
            <a:r>
              <a:rPr lang="en-US" sz="1050" i="1" dirty="0"/>
              <a:t>*Widely available in the coming months.</a:t>
            </a:r>
          </a:p>
        </p:txBody>
      </p:sp>
    </p:spTree>
    <p:extLst>
      <p:ext uri="{BB962C8B-B14F-4D97-AF65-F5344CB8AC3E}">
        <p14:creationId xmlns:p14="http://schemas.microsoft.com/office/powerpoint/2010/main" val="143523469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1B11AF-3C62-465A-84D4-CE846C1FD42D}"/>
              </a:ext>
            </a:extLst>
          </p:cNvPr>
          <p:cNvSpPr>
            <a:spLocks noGrp="1"/>
          </p:cNvSpPr>
          <p:nvPr>
            <p:ph type="title"/>
          </p:nvPr>
        </p:nvSpPr>
        <p:spPr>
          <a:xfrm>
            <a:off x="584025" y="3189655"/>
            <a:ext cx="5161455" cy="430887"/>
          </a:xfrm>
        </p:spPr>
        <p:txBody>
          <a:bodyPr/>
          <a:lstStyle/>
          <a:p>
            <a:r>
              <a:rPr lang="en-US"/>
              <a:t>Why choose Microsoft 365 </a:t>
            </a:r>
            <a:r>
              <a:rPr lang="en-US" dirty="0"/>
              <a:t>E3</a:t>
            </a:r>
            <a:r>
              <a:rPr lang="en-US"/>
              <a:t>? </a:t>
            </a:r>
          </a:p>
        </p:txBody>
      </p:sp>
    </p:spTree>
    <p:extLst>
      <p:ext uri="{BB962C8B-B14F-4D97-AF65-F5344CB8AC3E}">
        <p14:creationId xmlns:p14="http://schemas.microsoft.com/office/powerpoint/2010/main" val="418170755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24994B-A168-44D2-BAA2-123664C3AC5E}"/>
              </a:ext>
            </a:extLst>
          </p:cNvPr>
          <p:cNvSpPr>
            <a:spLocks noGrp="1"/>
          </p:cNvSpPr>
          <p:nvPr>
            <p:ph type="title"/>
          </p:nvPr>
        </p:nvSpPr>
        <p:spPr>
          <a:xfrm>
            <a:off x="574816" y="510988"/>
            <a:ext cx="11018520" cy="430887"/>
          </a:xfrm>
        </p:spPr>
        <p:txBody>
          <a:bodyPr/>
          <a:lstStyle/>
          <a:p>
            <a:r>
              <a:rPr lang="en-US"/>
              <a:t>Microsoft 365 </a:t>
            </a:r>
            <a:r>
              <a:rPr lang="en-US" dirty="0"/>
              <a:t>E3 benefits</a:t>
            </a:r>
            <a:r>
              <a:rPr lang="en-US"/>
              <a:t> </a:t>
            </a:r>
          </a:p>
        </p:txBody>
      </p:sp>
      <p:sp>
        <p:nvSpPr>
          <p:cNvPr id="5" name="Text Placeholder 4">
            <a:extLst>
              <a:ext uri="{FF2B5EF4-FFF2-40B4-BE49-F238E27FC236}">
                <a16:creationId xmlns:a16="http://schemas.microsoft.com/office/drawing/2014/main" id="{2C0BC53E-165A-4E25-B69F-178443B7A30A}"/>
              </a:ext>
            </a:extLst>
          </p:cNvPr>
          <p:cNvSpPr>
            <a:spLocks noGrp="1"/>
          </p:cNvSpPr>
          <p:nvPr>
            <p:ph type="body" sz="quarter" idx="11"/>
          </p:nvPr>
        </p:nvSpPr>
        <p:spPr>
          <a:xfrm>
            <a:off x="574675" y="941388"/>
            <a:ext cx="11018520" cy="307777"/>
          </a:xfrm>
        </p:spPr>
        <p:txBody>
          <a:bodyPr/>
          <a:lstStyle/>
          <a:p>
            <a:r>
              <a:rPr lang="en-US"/>
              <a:t>Enable your business to run from anywhere, with peace of mind </a:t>
            </a:r>
          </a:p>
        </p:txBody>
      </p:sp>
      <p:sp>
        <p:nvSpPr>
          <p:cNvPr id="19" name="Text Placeholder 3">
            <a:extLst>
              <a:ext uri="{FF2B5EF4-FFF2-40B4-BE49-F238E27FC236}">
                <a16:creationId xmlns:a16="http://schemas.microsoft.com/office/drawing/2014/main" id="{14FDF8A9-D92F-511C-0862-02EAEEE4EEDB}"/>
              </a:ext>
            </a:extLst>
          </p:cNvPr>
          <p:cNvSpPr txBox="1">
            <a:spLocks/>
          </p:cNvSpPr>
          <p:nvPr/>
        </p:nvSpPr>
        <p:spPr>
          <a:xfrm>
            <a:off x="584200" y="5214735"/>
            <a:ext cx="3383280" cy="1141851"/>
          </a:xfrm>
          <a:prstGeom prst="rect">
            <a:avLst/>
          </a:prstGeom>
        </p:spPr>
        <p:txBody>
          <a:bodyPr vert="horz" wrap="square" lIns="18288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defRPr/>
            </a:pPr>
            <a:r>
              <a:rPr lang="en-US" sz="1600">
                <a:solidFill>
                  <a:schemeClr val="accent1"/>
                </a:solidFill>
                <a:latin typeface="+mj-lt"/>
                <a:cs typeface="Segoe UI"/>
              </a:rPr>
              <a:t>Comprehensive and easy to use</a:t>
            </a:r>
          </a:p>
          <a:p>
            <a:pPr marL="171450" indent="-171450">
              <a:spcAft>
                <a:spcPts val="600"/>
              </a:spcAft>
              <a:buFont typeface="Arial" panose="020B0604020202020204" pitchFamily="34" charset="0"/>
              <a:buChar char="•"/>
            </a:pPr>
            <a:r>
              <a:rPr lang="en-US" sz="1200"/>
              <a:t>One solution for productivity and security</a:t>
            </a:r>
          </a:p>
          <a:p>
            <a:pPr marL="171450" indent="-171450">
              <a:spcAft>
                <a:spcPts val="600"/>
              </a:spcAft>
              <a:buFont typeface="Arial" panose="020B0604020202020204" pitchFamily="34" charset="0"/>
              <a:buChar char="•"/>
            </a:pPr>
            <a:r>
              <a:rPr lang="en-US" sz="1200"/>
              <a:t>Cloud platform simplifies deployment</a:t>
            </a:r>
          </a:p>
          <a:p>
            <a:pPr marL="171450" indent="-171450">
              <a:spcAft>
                <a:spcPts val="600"/>
              </a:spcAft>
              <a:buFont typeface="Arial" panose="020B0604020202020204" pitchFamily="34" charset="0"/>
              <a:buChar char="•"/>
            </a:pPr>
            <a:r>
              <a:rPr lang="en-US" sz="1200"/>
              <a:t>Gets you up and running quickly</a:t>
            </a:r>
          </a:p>
        </p:txBody>
      </p:sp>
      <p:sp>
        <p:nvSpPr>
          <p:cNvPr id="20" name="Text Placeholder 3">
            <a:extLst>
              <a:ext uri="{FF2B5EF4-FFF2-40B4-BE49-F238E27FC236}">
                <a16:creationId xmlns:a16="http://schemas.microsoft.com/office/drawing/2014/main" id="{583F36A5-32D6-7B12-98AB-0ECD3A70CF10}"/>
              </a:ext>
            </a:extLst>
          </p:cNvPr>
          <p:cNvSpPr txBox="1">
            <a:spLocks/>
          </p:cNvSpPr>
          <p:nvPr/>
        </p:nvSpPr>
        <p:spPr>
          <a:xfrm>
            <a:off x="4364038" y="5214735"/>
            <a:ext cx="3383280" cy="1141851"/>
          </a:xfrm>
          <a:prstGeom prst="rect">
            <a:avLst/>
          </a:prstGeom>
        </p:spPr>
        <p:txBody>
          <a:bodyPr vert="horz" wrap="square" lIns="18288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defRPr/>
            </a:pPr>
            <a:r>
              <a:rPr lang="en-US" sz="1600">
                <a:solidFill>
                  <a:schemeClr val="accent1"/>
                </a:solidFill>
                <a:latin typeface="+mj-lt"/>
                <a:cs typeface="Segoe UI"/>
              </a:rPr>
              <a:t>Reduces costs</a:t>
            </a:r>
          </a:p>
          <a:p>
            <a:pPr marL="171450" indent="-171450">
              <a:spcAft>
                <a:spcPts val="600"/>
              </a:spcAft>
              <a:buFont typeface="Arial" panose="020B0604020202020204" pitchFamily="34" charset="0"/>
              <a:buChar char="•"/>
            </a:pPr>
            <a:r>
              <a:rPr lang="en-US" sz="1200"/>
              <a:t>Eliminates costs of multiple point solutions</a:t>
            </a:r>
          </a:p>
          <a:p>
            <a:pPr marL="171450" indent="-171450">
              <a:spcAft>
                <a:spcPts val="600"/>
              </a:spcAft>
              <a:buFont typeface="Arial" panose="020B0604020202020204" pitchFamily="34" charset="0"/>
              <a:buChar char="•"/>
            </a:pPr>
            <a:r>
              <a:rPr lang="en-US" sz="1200"/>
              <a:t>Reduces helpdesk costs</a:t>
            </a:r>
          </a:p>
          <a:p>
            <a:pPr marL="171450" indent="-171450">
              <a:spcAft>
                <a:spcPts val="600"/>
              </a:spcAft>
              <a:buFont typeface="Arial" panose="020B0604020202020204" pitchFamily="34" charset="0"/>
              <a:buChar char="•"/>
            </a:pPr>
            <a:r>
              <a:rPr lang="en-US" sz="1200"/>
              <a:t>Eases licensing complexity</a:t>
            </a:r>
          </a:p>
        </p:txBody>
      </p:sp>
      <p:sp>
        <p:nvSpPr>
          <p:cNvPr id="21" name="Text Placeholder 3">
            <a:extLst>
              <a:ext uri="{FF2B5EF4-FFF2-40B4-BE49-F238E27FC236}">
                <a16:creationId xmlns:a16="http://schemas.microsoft.com/office/drawing/2014/main" id="{39939519-4F52-7B2B-7BF8-E60AC513EC22}"/>
              </a:ext>
            </a:extLst>
          </p:cNvPr>
          <p:cNvSpPr txBox="1">
            <a:spLocks/>
          </p:cNvSpPr>
          <p:nvPr/>
        </p:nvSpPr>
        <p:spPr>
          <a:xfrm>
            <a:off x="8143875" y="5214735"/>
            <a:ext cx="3383280" cy="1141851"/>
          </a:xfrm>
          <a:prstGeom prst="rect">
            <a:avLst/>
          </a:prstGeom>
        </p:spPr>
        <p:txBody>
          <a:bodyPr vert="horz" wrap="square" lIns="18288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defRPr/>
            </a:pPr>
            <a:r>
              <a:rPr lang="en-US" sz="1600">
                <a:solidFill>
                  <a:schemeClr val="accent1"/>
                </a:solidFill>
                <a:latin typeface="+mj-lt"/>
                <a:cs typeface="Segoe UI"/>
              </a:rPr>
              <a:t>Enterprise grade technology</a:t>
            </a:r>
          </a:p>
          <a:p>
            <a:pPr marL="171450" indent="-171450">
              <a:spcAft>
                <a:spcPts val="600"/>
              </a:spcAft>
              <a:buFont typeface="Arial" panose="020B0604020202020204" pitchFamily="34" charset="0"/>
              <a:buChar char="•"/>
            </a:pPr>
            <a:r>
              <a:rPr lang="en-US" sz="1200"/>
              <a:t>Integrated security; trusted by enterprises</a:t>
            </a:r>
          </a:p>
          <a:p>
            <a:pPr marL="171450" indent="-171450">
              <a:spcAft>
                <a:spcPts val="600"/>
              </a:spcAft>
              <a:buFont typeface="Arial" panose="020B0604020202020204" pitchFamily="34" charset="0"/>
              <a:buChar char="•"/>
            </a:pPr>
            <a:r>
              <a:rPr lang="en-US" sz="1200"/>
              <a:t>AI-powered threat intelligence </a:t>
            </a:r>
          </a:p>
          <a:p>
            <a:pPr marL="171450" indent="-171450">
              <a:spcAft>
                <a:spcPts val="600"/>
              </a:spcAft>
              <a:buFont typeface="Arial" panose="020B0604020202020204" pitchFamily="34" charset="0"/>
              <a:buChar char="•"/>
            </a:pPr>
            <a:r>
              <a:rPr lang="en-US" sz="1200"/>
              <a:t>Top rated security vendor </a:t>
            </a:r>
          </a:p>
        </p:txBody>
      </p:sp>
      <p:pic>
        <p:nvPicPr>
          <p:cNvPr id="23" name="Picture Placeholder 44">
            <a:extLst>
              <a:ext uri="{FF2B5EF4-FFF2-40B4-BE49-F238E27FC236}">
                <a16:creationId xmlns:a16="http://schemas.microsoft.com/office/drawing/2014/main" id="{81362A87-95E5-D969-691A-333D6FAA42E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84200" y="1879600"/>
            <a:ext cx="3463925" cy="3098800"/>
          </a:xfrm>
          <a:prstGeom prst="roundRect">
            <a:avLst>
              <a:gd name="adj" fmla="val 4099"/>
            </a:avLst>
          </a:prstGeom>
        </p:spPr>
      </p:pic>
      <p:pic>
        <p:nvPicPr>
          <p:cNvPr id="24" name="Picture Placeholder 46">
            <a:extLst>
              <a:ext uri="{FF2B5EF4-FFF2-40B4-BE49-F238E27FC236}">
                <a16:creationId xmlns:a16="http://schemas.microsoft.com/office/drawing/2014/main" id="{9100A58A-8A38-8A78-F2AB-9C6514BE229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364038" y="1879600"/>
            <a:ext cx="3463925" cy="3098800"/>
          </a:xfrm>
          <a:prstGeom prst="roundRect">
            <a:avLst>
              <a:gd name="adj" fmla="val 4099"/>
            </a:avLst>
          </a:prstGeom>
        </p:spPr>
      </p:pic>
      <p:pic>
        <p:nvPicPr>
          <p:cNvPr id="25" name="Content Placeholder 32">
            <a:extLst>
              <a:ext uri="{FF2B5EF4-FFF2-40B4-BE49-F238E27FC236}">
                <a16:creationId xmlns:a16="http://schemas.microsoft.com/office/drawing/2014/main" id="{273B2B2C-A698-439F-EC49-7F802FA62087}"/>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143875" y="1879600"/>
            <a:ext cx="3463925" cy="3098800"/>
          </a:xfrm>
          <a:prstGeom prst="roundRect">
            <a:avLst>
              <a:gd name="adj" fmla="val 4099"/>
            </a:avLst>
          </a:prstGeom>
        </p:spPr>
      </p:pic>
    </p:spTree>
    <p:extLst>
      <p:ext uri="{BB962C8B-B14F-4D97-AF65-F5344CB8AC3E}">
        <p14:creationId xmlns:p14="http://schemas.microsoft.com/office/powerpoint/2010/main" val="4196978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64" presetClass="path" presetSubtype="0" fill="hold" nodeType="withEffect">
                                  <p:stCondLst>
                                    <p:cond delay="0"/>
                                  </p:stCondLst>
                                  <p:childTnLst>
                                    <p:animMotion origin="layout" path="M -2.70833E-6 0.02755 L -2.70833E-6 -1.85185E-6 " pathEditMode="relative" rAng="0" ptsTypes="AA">
                                      <p:cBhvr>
                                        <p:cTn id="9" dur="500" fill="hold"/>
                                        <p:tgtEl>
                                          <p:spTgt spid="23"/>
                                        </p:tgtEl>
                                        <p:attrNameLst>
                                          <p:attrName>ppt_x</p:attrName>
                                          <p:attrName>ppt_y</p:attrName>
                                        </p:attrNameLst>
                                      </p:cBhvr>
                                      <p:rCtr x="0" y="-1389"/>
                                    </p:animMotion>
                                  </p:childTnLst>
                                </p:cTn>
                              </p:par>
                              <p:par>
                                <p:cTn id="10" presetID="10"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64" presetClass="path" presetSubtype="0" fill="hold" grpId="1" nodeType="withEffect">
                                  <p:stCondLst>
                                    <p:cond delay="0"/>
                                  </p:stCondLst>
                                  <p:childTnLst>
                                    <p:animMotion origin="layout" path="M 2.08333E-7 -0.02639 L 2.08333E-7 -3.33333E-6 " pathEditMode="relative" rAng="0" ptsTypes="AA">
                                      <p:cBhvr>
                                        <p:cTn id="14" dur="500" fill="hold"/>
                                        <p:tgtEl>
                                          <p:spTgt spid="19"/>
                                        </p:tgtEl>
                                        <p:attrNameLst>
                                          <p:attrName>ppt_x</p:attrName>
                                          <p:attrName>ppt_y</p:attrName>
                                        </p:attrNameLst>
                                      </p:cBhvr>
                                      <p:rCtr x="0" y="1319"/>
                                    </p:animMotion>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64" presetClass="path" presetSubtype="0" fill="hold" nodeType="withEffect">
                                  <p:stCondLst>
                                    <p:cond delay="0"/>
                                  </p:stCondLst>
                                  <p:childTnLst>
                                    <p:animMotion origin="layout" path="M -2.70833E-6 0.02755 L -2.70833E-6 -1.85185E-6 " pathEditMode="relative" rAng="0" ptsTypes="AA">
                                      <p:cBhvr>
                                        <p:cTn id="20" dur="500" fill="hold"/>
                                        <p:tgtEl>
                                          <p:spTgt spid="24"/>
                                        </p:tgtEl>
                                        <p:attrNameLst>
                                          <p:attrName>ppt_x</p:attrName>
                                          <p:attrName>ppt_y</p:attrName>
                                        </p:attrNameLst>
                                      </p:cBhvr>
                                      <p:rCtr x="0" y="-1389"/>
                                    </p:animMotion>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64" presetClass="path" presetSubtype="0" fill="hold" grpId="1" nodeType="withEffect">
                                  <p:stCondLst>
                                    <p:cond delay="0"/>
                                  </p:stCondLst>
                                  <p:childTnLst>
                                    <p:animMotion origin="layout" path="M 2.08333E-7 -0.02639 L 2.08333E-7 -3.33333E-6 " pathEditMode="relative" rAng="0" ptsTypes="AA">
                                      <p:cBhvr>
                                        <p:cTn id="25" dur="500" fill="hold"/>
                                        <p:tgtEl>
                                          <p:spTgt spid="20"/>
                                        </p:tgtEl>
                                        <p:attrNameLst>
                                          <p:attrName>ppt_x</p:attrName>
                                          <p:attrName>ppt_y</p:attrName>
                                        </p:attrNameLst>
                                      </p:cBhvr>
                                      <p:rCtr x="0" y="1319"/>
                                    </p:animMotion>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64" presetClass="path" presetSubtype="0" fill="hold" nodeType="withEffect">
                                  <p:stCondLst>
                                    <p:cond delay="0"/>
                                  </p:stCondLst>
                                  <p:childTnLst>
                                    <p:animMotion origin="layout" path="M -2.70833E-6 0.02755 L -2.70833E-6 -1.85185E-6 " pathEditMode="relative" rAng="0" ptsTypes="AA">
                                      <p:cBhvr>
                                        <p:cTn id="31" dur="500" fill="hold"/>
                                        <p:tgtEl>
                                          <p:spTgt spid="25"/>
                                        </p:tgtEl>
                                        <p:attrNameLst>
                                          <p:attrName>ppt_x</p:attrName>
                                          <p:attrName>ppt_y</p:attrName>
                                        </p:attrNameLst>
                                      </p:cBhvr>
                                      <p:rCtr x="0" y="-1389"/>
                                    </p:animMotion>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64" presetClass="path" presetSubtype="0" fill="hold" grpId="1" nodeType="withEffect">
                                  <p:stCondLst>
                                    <p:cond delay="0"/>
                                  </p:stCondLst>
                                  <p:childTnLst>
                                    <p:animMotion origin="layout" path="M 2.08333E-7 -0.02639 L 2.08333E-7 -3.33333E-6 " pathEditMode="relative" rAng="0" ptsTypes="AA">
                                      <p:cBhvr>
                                        <p:cTn id="36" dur="500" fill="hold"/>
                                        <p:tgtEl>
                                          <p:spTgt spid="21"/>
                                        </p:tgtEl>
                                        <p:attrNameLst>
                                          <p:attrName>ppt_x</p:attrName>
                                          <p:attrName>ppt_y</p:attrName>
                                        </p:attrNameLst>
                                      </p:cBhvr>
                                      <p:rCtr x="0" y="13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0" grpId="1"/>
      <p:bldP spid="21" grpId="0"/>
      <p:bldP spid="2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FD16A-BF94-F7EA-8EAD-EE5B039F840D}"/>
              </a:ext>
            </a:extLst>
          </p:cNvPr>
          <p:cNvSpPr>
            <a:spLocks noGrp="1"/>
          </p:cNvSpPr>
          <p:nvPr>
            <p:ph type="title"/>
          </p:nvPr>
        </p:nvSpPr>
        <p:spPr/>
        <p:txBody>
          <a:bodyPr/>
          <a:lstStyle/>
          <a:p>
            <a:r>
              <a:rPr lang="en-US"/>
              <a:t>10 reasons to </a:t>
            </a:r>
            <a:r>
              <a:rPr lang="en-US">
                <a:solidFill>
                  <a:schemeClr val="accent1"/>
                </a:solidFill>
              </a:rPr>
              <a:t>choose Microsoft 365</a:t>
            </a:r>
          </a:p>
        </p:txBody>
      </p:sp>
      <p:sp>
        <p:nvSpPr>
          <p:cNvPr id="4" name="TextBox 3">
            <a:extLst>
              <a:ext uri="{FF2B5EF4-FFF2-40B4-BE49-F238E27FC236}">
                <a16:creationId xmlns:a16="http://schemas.microsoft.com/office/drawing/2014/main" id="{CF2A0A13-CC2C-C52E-96C2-54DAE901580D}"/>
              </a:ext>
            </a:extLst>
          </p:cNvPr>
          <p:cNvSpPr txBox="1"/>
          <p:nvPr/>
        </p:nvSpPr>
        <p:spPr>
          <a:xfrm>
            <a:off x="588263" y="888087"/>
            <a:ext cx="11018520"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Trusted by over a billion customers to connect, protect, and empower every employee—from the office to the frontline</a:t>
            </a:r>
          </a:p>
        </p:txBody>
      </p:sp>
      <p:sp>
        <p:nvSpPr>
          <p:cNvPr id="5" name="Left Bracket 4" descr="Left bracket">
            <a:extLst>
              <a:ext uri="{FF2B5EF4-FFF2-40B4-BE49-F238E27FC236}">
                <a16:creationId xmlns:a16="http://schemas.microsoft.com/office/drawing/2014/main" id="{8191B4A4-D505-E27D-8C02-035B78D8EC6D}"/>
              </a:ext>
              <a:ext uri="{C183D7F6-B498-43B3-948B-1728B52AA6E4}">
                <adec:decorative xmlns:adec="http://schemas.microsoft.com/office/drawing/2017/decorative" val="0"/>
              </a:ext>
            </a:extLst>
          </p:cNvPr>
          <p:cNvSpPr/>
          <p:nvPr/>
        </p:nvSpPr>
        <p:spPr>
          <a:xfrm>
            <a:off x="331074" y="2356198"/>
            <a:ext cx="83634" cy="4023360"/>
          </a:xfrm>
          <a:prstGeom prst="leftBracket">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9BA65F19-6952-E68A-7742-338C3BF38ADB}"/>
              </a:ext>
            </a:extLst>
          </p:cNvPr>
          <p:cNvSpPr txBox="1"/>
          <p:nvPr/>
        </p:nvSpPr>
        <p:spPr>
          <a:xfrm rot="16200000">
            <a:off x="-912264" y="4230718"/>
            <a:ext cx="2570312" cy="274320"/>
          </a:xfrm>
          <a:prstGeom prst="rect">
            <a:avLst/>
          </a:prstGeom>
          <a:solidFill>
            <a:srgbClr val="F2F2F2"/>
          </a:solid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78D4"/>
                </a:solidFill>
                <a:effectLst/>
                <a:uLnTx/>
                <a:uFillTx/>
                <a:latin typeface="Segoe UI Semibold"/>
                <a:ea typeface="+mn-ea"/>
                <a:cs typeface="+mn-cs"/>
              </a:rPr>
              <a:t>Key Microsoft benefits</a:t>
            </a:r>
          </a:p>
        </p:txBody>
      </p:sp>
      <p:grpSp>
        <p:nvGrpSpPr>
          <p:cNvPr id="7" name="Group 6">
            <a:extLst>
              <a:ext uri="{FF2B5EF4-FFF2-40B4-BE49-F238E27FC236}">
                <a16:creationId xmlns:a16="http://schemas.microsoft.com/office/drawing/2014/main" id="{3CA560E5-4341-0202-8B68-E422606A7661}"/>
              </a:ext>
              <a:ext uri="{C183D7F6-B498-43B3-948B-1728B52AA6E4}">
                <adec:decorative xmlns:adec="http://schemas.microsoft.com/office/drawing/2017/decorative" val="1"/>
              </a:ext>
            </a:extLst>
          </p:cNvPr>
          <p:cNvGrpSpPr/>
          <p:nvPr/>
        </p:nvGrpSpPr>
        <p:grpSpPr>
          <a:xfrm>
            <a:off x="635755" y="2384098"/>
            <a:ext cx="11231409" cy="3971050"/>
            <a:chOff x="635755" y="2384098"/>
            <a:chExt cx="11231409" cy="3971050"/>
          </a:xfrm>
          <a:solidFill>
            <a:schemeClr val="bg1"/>
          </a:solidFill>
        </p:grpSpPr>
        <p:sp>
          <p:nvSpPr>
            <p:cNvPr id="8" name="Rectangle 7">
              <a:extLst>
                <a:ext uri="{FF2B5EF4-FFF2-40B4-BE49-F238E27FC236}">
                  <a16:creationId xmlns:a16="http://schemas.microsoft.com/office/drawing/2014/main" id="{5C15A22D-64BF-8F69-75D3-A12ACB68546B}"/>
                </a:ext>
                <a:ext uri="{C183D7F6-B498-43B3-948B-1728B52AA6E4}">
                  <adec:decorative xmlns:adec="http://schemas.microsoft.com/office/drawing/2017/decorative" val="1"/>
                </a:ext>
              </a:extLst>
            </p:cNvPr>
            <p:cNvSpPr/>
            <p:nvPr/>
          </p:nvSpPr>
          <p:spPr bwMode="auto">
            <a:xfrm>
              <a:off x="636661" y="2384098"/>
              <a:ext cx="11230503" cy="153352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EBF8463B-B360-EA40-0B46-D9C3EA59711D}"/>
                </a:ext>
                <a:ext uri="{C183D7F6-B498-43B3-948B-1728B52AA6E4}">
                  <adec:decorative xmlns:adec="http://schemas.microsoft.com/office/drawing/2017/decorative" val="1"/>
                </a:ext>
              </a:extLst>
            </p:cNvPr>
            <p:cNvCxnSpPr>
              <a:cxnSpLocks/>
            </p:cNvCxnSpPr>
            <p:nvPr/>
          </p:nvCxnSpPr>
          <p:spPr>
            <a:xfrm>
              <a:off x="2840132" y="2701089"/>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1A1EFB0-5CB9-212D-5E03-CA45CDE486B7}"/>
                </a:ext>
                <a:ext uri="{C183D7F6-B498-43B3-948B-1728B52AA6E4}">
                  <adec:decorative xmlns:adec="http://schemas.microsoft.com/office/drawing/2017/decorative" val="1"/>
                </a:ext>
              </a:extLst>
            </p:cNvPr>
            <p:cNvCxnSpPr>
              <a:cxnSpLocks/>
            </p:cNvCxnSpPr>
            <p:nvPr/>
          </p:nvCxnSpPr>
          <p:spPr>
            <a:xfrm>
              <a:off x="5083042" y="2701089"/>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32106F2-2BC3-5EB2-4159-B6A3BB2E3102}"/>
                </a:ext>
                <a:ext uri="{C183D7F6-B498-43B3-948B-1728B52AA6E4}">
                  <adec:decorative xmlns:adec="http://schemas.microsoft.com/office/drawing/2017/decorative" val="1"/>
                </a:ext>
              </a:extLst>
            </p:cNvPr>
            <p:cNvCxnSpPr>
              <a:cxnSpLocks/>
            </p:cNvCxnSpPr>
            <p:nvPr/>
          </p:nvCxnSpPr>
          <p:spPr>
            <a:xfrm>
              <a:off x="7325953" y="2701089"/>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731E6B5-EB6D-F55E-D507-94BAEEADCB02}"/>
                </a:ext>
                <a:ext uri="{C183D7F6-B498-43B3-948B-1728B52AA6E4}">
                  <adec:decorative xmlns:adec="http://schemas.microsoft.com/office/drawing/2017/decorative" val="1"/>
                </a:ext>
              </a:extLst>
            </p:cNvPr>
            <p:cNvCxnSpPr>
              <a:cxnSpLocks/>
            </p:cNvCxnSpPr>
            <p:nvPr/>
          </p:nvCxnSpPr>
          <p:spPr>
            <a:xfrm>
              <a:off x="9575214" y="2701089"/>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6AA09EC-6422-246F-C28F-2D24F88E8610}"/>
                </a:ext>
                <a:ext uri="{C183D7F6-B498-43B3-948B-1728B52AA6E4}">
                  <adec:decorative xmlns:adec="http://schemas.microsoft.com/office/drawing/2017/decorative" val="1"/>
                </a:ext>
              </a:extLst>
            </p:cNvPr>
            <p:cNvSpPr/>
            <p:nvPr/>
          </p:nvSpPr>
          <p:spPr bwMode="auto">
            <a:xfrm>
              <a:off x="635755" y="4821623"/>
              <a:ext cx="11230503" cy="153352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4" name="Straight Connector 13">
              <a:extLst>
                <a:ext uri="{FF2B5EF4-FFF2-40B4-BE49-F238E27FC236}">
                  <a16:creationId xmlns:a16="http://schemas.microsoft.com/office/drawing/2014/main" id="{4EA48E25-82B6-8B22-4785-9CDF04CF3F52}"/>
                </a:ext>
                <a:ext uri="{C183D7F6-B498-43B3-948B-1728B52AA6E4}">
                  <adec:decorative xmlns:adec="http://schemas.microsoft.com/office/drawing/2017/decorative" val="1"/>
                </a:ext>
              </a:extLst>
            </p:cNvPr>
            <p:cNvCxnSpPr>
              <a:cxnSpLocks/>
            </p:cNvCxnSpPr>
            <p:nvPr/>
          </p:nvCxnSpPr>
          <p:spPr>
            <a:xfrm>
              <a:off x="2839226" y="5138614"/>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79819C7-87C8-97BD-1FAE-09EA52032C83}"/>
                </a:ext>
                <a:ext uri="{C183D7F6-B498-43B3-948B-1728B52AA6E4}">
                  <adec:decorative xmlns:adec="http://schemas.microsoft.com/office/drawing/2017/decorative" val="1"/>
                </a:ext>
              </a:extLst>
            </p:cNvPr>
            <p:cNvCxnSpPr>
              <a:cxnSpLocks/>
            </p:cNvCxnSpPr>
            <p:nvPr/>
          </p:nvCxnSpPr>
          <p:spPr>
            <a:xfrm>
              <a:off x="5082136" y="5138614"/>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567D29F-3F69-8345-4A03-171214209B9B}"/>
                </a:ext>
                <a:ext uri="{C183D7F6-B498-43B3-948B-1728B52AA6E4}">
                  <adec:decorative xmlns:adec="http://schemas.microsoft.com/office/drawing/2017/decorative" val="1"/>
                </a:ext>
              </a:extLst>
            </p:cNvPr>
            <p:cNvCxnSpPr>
              <a:cxnSpLocks/>
            </p:cNvCxnSpPr>
            <p:nvPr/>
          </p:nvCxnSpPr>
          <p:spPr>
            <a:xfrm>
              <a:off x="7325047" y="5138614"/>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75BB9C2-652B-8100-0081-27EE4A5FD1EA}"/>
                </a:ext>
                <a:ext uri="{C183D7F6-B498-43B3-948B-1728B52AA6E4}">
                  <adec:decorative xmlns:adec="http://schemas.microsoft.com/office/drawing/2017/decorative" val="1"/>
                </a:ext>
              </a:extLst>
            </p:cNvPr>
            <p:cNvCxnSpPr>
              <a:cxnSpLocks/>
            </p:cNvCxnSpPr>
            <p:nvPr/>
          </p:nvCxnSpPr>
          <p:spPr>
            <a:xfrm>
              <a:off x="9574308" y="5138614"/>
              <a:ext cx="0" cy="990600"/>
            </a:xfrm>
            <a:prstGeom prst="line">
              <a:avLst/>
            </a:prstGeom>
            <a:grpFill/>
            <a:ln w="9525">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18" name="Picture 17" descr="Screenshot showing a Word document">
            <a:extLst>
              <a:ext uri="{FF2B5EF4-FFF2-40B4-BE49-F238E27FC236}">
                <a16:creationId xmlns:a16="http://schemas.microsoft.com/office/drawing/2014/main" id="{2BE3983B-6621-42C9-F3C5-F70C8F1094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0234" y="2013659"/>
            <a:ext cx="1471750" cy="878302"/>
          </a:xfrm>
          <a:prstGeom prst="rect">
            <a:avLst/>
          </a:prstGeom>
        </p:spPr>
      </p:pic>
      <p:sp>
        <p:nvSpPr>
          <p:cNvPr id="19" name="Oval 18">
            <a:extLst>
              <a:ext uri="{FF2B5EF4-FFF2-40B4-BE49-F238E27FC236}">
                <a16:creationId xmlns:a16="http://schemas.microsoft.com/office/drawing/2014/main" id="{7AD1650A-BB89-54E4-6E56-0D03BFD92339}"/>
              </a:ext>
            </a:extLst>
          </p:cNvPr>
          <p:cNvSpPr/>
          <p:nvPr/>
        </p:nvSpPr>
        <p:spPr bwMode="auto">
          <a:xfrm>
            <a:off x="1561791" y="2786635"/>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Segoe UI Black" panose="020B0A02040204020203" pitchFamily="34" charset="0"/>
                <a:cs typeface="Segoe UI" pitchFamily="34" charset="0"/>
              </a:rPr>
              <a:t>1</a:t>
            </a:r>
            <a:endParaRPr kumimoji="0" lang="en-IN" sz="1100" b="0" i="0" u="none" strike="noStrike" kern="1200" cap="none" spc="0" normalizeH="0" baseline="0" noProof="0">
              <a:ln>
                <a:noFill/>
              </a:ln>
              <a:solidFill>
                <a:srgbClr val="FFFFFF"/>
              </a:solidFill>
              <a:effectLst/>
              <a:uLnTx/>
              <a:uFillTx/>
              <a:latin typeface="Segoe UI Semibold"/>
              <a:ea typeface="Segoe UI Black" panose="020B0A02040204020203" pitchFamily="34" charset="0"/>
              <a:cs typeface="Segoe UI" pitchFamily="34" charset="0"/>
            </a:endParaRPr>
          </a:p>
        </p:txBody>
      </p:sp>
      <p:sp>
        <p:nvSpPr>
          <p:cNvPr id="20" name="TextBox 4">
            <a:extLst>
              <a:ext uri="{FF2B5EF4-FFF2-40B4-BE49-F238E27FC236}">
                <a16:creationId xmlns:a16="http://schemas.microsoft.com/office/drawing/2014/main" id="{1209B77F-9514-7726-F966-D4F63E4070EE}"/>
              </a:ext>
            </a:extLst>
          </p:cNvPr>
          <p:cNvSpPr txBox="1"/>
          <p:nvPr/>
        </p:nvSpPr>
        <p:spPr>
          <a:xfrm>
            <a:off x="842113" y="3196237"/>
            <a:ext cx="1852068" cy="692497"/>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Unleash your best ideas </a:t>
            </a:r>
            <a:br>
              <a:rPr kumimoji="0" lang="en-US" sz="1100" b="0" i="0" u="none" strike="noStrike" kern="1200" cap="none" spc="0" normalizeH="0" baseline="0" noProof="0">
                <a:ln>
                  <a:noFill/>
                </a:ln>
                <a:solidFill>
                  <a:srgbClr val="000000"/>
                </a:solidFill>
                <a:effectLst/>
                <a:uLnTx/>
                <a:uFillTx/>
                <a:latin typeface="Segoe UI"/>
                <a:ea typeface="+mn-ea"/>
                <a:cs typeface="+mn-cs"/>
              </a:rPr>
            </a:br>
            <a:r>
              <a:rPr kumimoji="0" lang="en-US" sz="1050" b="0" i="0" u="none" strike="noStrike" kern="1200" cap="none" spc="0" normalizeH="0" baseline="0" noProof="0">
                <a:ln>
                  <a:noFill/>
                </a:ln>
                <a:solidFill>
                  <a:srgbClr val="000000"/>
                </a:solidFill>
                <a:effectLst/>
                <a:uLnTx/>
                <a:uFillTx/>
                <a:latin typeface="Segoe UI"/>
                <a:ea typeface="+mn-ea"/>
                <a:cs typeface="+mn-cs"/>
              </a:rPr>
              <a:t>with rich desktop and </a:t>
            </a:r>
            <a:br>
              <a:rPr kumimoji="0" lang="en-US" sz="1050" b="0" i="0" u="none" strike="noStrike" kern="1200" cap="none" spc="0" normalizeH="0" baseline="0" noProof="0">
                <a:ln>
                  <a:noFill/>
                </a:ln>
                <a:solidFill>
                  <a:srgbClr val="000000"/>
                </a:solidFill>
                <a:effectLst/>
                <a:uLnTx/>
                <a:uFillTx/>
                <a:latin typeface="Segoe UI"/>
                <a:ea typeface="+mn-ea"/>
                <a:cs typeface="+mn-cs"/>
              </a:rPr>
            </a:br>
            <a:r>
              <a:rPr kumimoji="0" lang="en-US" sz="1050" b="0" i="0" u="none" strike="noStrike" kern="1200" cap="none" spc="0" normalizeH="0" baseline="0" noProof="0">
                <a:ln>
                  <a:noFill/>
                </a:ln>
                <a:solidFill>
                  <a:srgbClr val="000000"/>
                </a:solidFill>
                <a:effectLst/>
                <a:uLnTx/>
                <a:uFillTx/>
                <a:latin typeface="Segoe UI"/>
                <a:ea typeface="+mn-ea"/>
                <a:cs typeface="+mn-cs"/>
              </a:rPr>
              <a:t>web-based apps</a:t>
            </a:r>
          </a:p>
        </p:txBody>
      </p:sp>
      <p:pic>
        <p:nvPicPr>
          <p:cNvPr id="21" name="Picture 20" descr="Screenshot of a presentation on PowerPoint">
            <a:extLst>
              <a:ext uri="{FF2B5EF4-FFF2-40B4-BE49-F238E27FC236}">
                <a16:creationId xmlns:a16="http://schemas.microsoft.com/office/drawing/2014/main" id="{398EC7F4-494A-74EF-4B0F-B2300DD5805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39616" y="2021607"/>
            <a:ext cx="1430874" cy="862406"/>
          </a:xfrm>
          <a:prstGeom prst="rect">
            <a:avLst/>
          </a:prstGeom>
        </p:spPr>
      </p:pic>
      <p:sp>
        <p:nvSpPr>
          <p:cNvPr id="22" name="Oval 21">
            <a:extLst>
              <a:ext uri="{FF2B5EF4-FFF2-40B4-BE49-F238E27FC236}">
                <a16:creationId xmlns:a16="http://schemas.microsoft.com/office/drawing/2014/main" id="{97B0CBE1-0613-D133-01D1-DE59D9772CD0}"/>
              </a:ext>
            </a:extLst>
          </p:cNvPr>
          <p:cNvSpPr/>
          <p:nvPr/>
        </p:nvSpPr>
        <p:spPr bwMode="auto">
          <a:xfrm>
            <a:off x="3781698" y="2786635"/>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2</a:t>
            </a:r>
          </a:p>
        </p:txBody>
      </p:sp>
      <p:sp>
        <p:nvSpPr>
          <p:cNvPr id="23" name="TextBox 16">
            <a:extLst>
              <a:ext uri="{FF2B5EF4-FFF2-40B4-BE49-F238E27FC236}">
                <a16:creationId xmlns:a16="http://schemas.microsoft.com/office/drawing/2014/main" id="{1385039D-D1BE-AE23-B979-5E533E099AEB}"/>
              </a:ext>
            </a:extLst>
          </p:cNvPr>
          <p:cNvSpPr txBox="1"/>
          <p:nvPr/>
        </p:nvSpPr>
        <p:spPr>
          <a:xfrm>
            <a:off x="2907450" y="3226140"/>
            <a:ext cx="2114256" cy="507831"/>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Thrive in hybrid work</a:t>
            </a:r>
            <a:br>
              <a:rPr kumimoji="0" lang="en-US" sz="1050" b="0" i="0" u="none" strike="noStrike" kern="1200" cap="none" spc="0" normalizeH="0" baseline="0" noProof="0">
                <a:ln>
                  <a:noFill/>
                </a:ln>
                <a:solidFill>
                  <a:srgbClr val="000000"/>
                </a:solidFill>
                <a:effectLst/>
                <a:uLnTx/>
                <a:uFillTx/>
                <a:latin typeface="Segoe UI"/>
                <a:ea typeface="+mn-ea"/>
                <a:cs typeface="+mn-cs"/>
              </a:rPr>
            </a:br>
            <a:r>
              <a:rPr kumimoji="0" lang="en-US" sz="1050" b="0" i="0" u="none" strike="noStrike" kern="1200" cap="none" spc="0" normalizeH="0" baseline="0" noProof="0">
                <a:ln>
                  <a:noFill/>
                </a:ln>
                <a:solidFill>
                  <a:srgbClr val="000000"/>
                </a:solidFill>
                <a:effectLst/>
                <a:uLnTx/>
                <a:uFillTx/>
                <a:latin typeface="Segoe UI"/>
                <a:ea typeface="+mn-ea"/>
                <a:cs typeface="+mn-cs"/>
              </a:rPr>
              <a:t>with a modern collaboration platform</a:t>
            </a:r>
            <a:r>
              <a:rPr kumimoji="0" lang="en-US" sz="1050" b="0" i="0" u="none" strike="noStrike" kern="1200" cap="none" spc="0" normalizeH="0" baseline="0" noProof="0">
                <a:ln>
                  <a:noFill/>
                </a:ln>
                <a:solidFill>
                  <a:srgbClr val="000000"/>
                </a:solidFill>
                <a:effectLst/>
                <a:uLnTx/>
                <a:uFillTx/>
                <a:latin typeface="Segoe UI"/>
                <a:ea typeface="+mn-ea"/>
                <a:cs typeface="Segoe UI Semilight" panose="020B0402040204020203" pitchFamily="34" charset="0"/>
              </a:rPr>
              <a:t> </a:t>
            </a:r>
            <a:endParaRPr kumimoji="0" lang="en-US" sz="1000" b="0" i="0" u="none" strike="noStrike" kern="1200" cap="none" spc="100" normalizeH="0" baseline="0" noProof="0">
              <a:ln>
                <a:noFill/>
              </a:ln>
              <a:solidFill>
                <a:srgbClr val="0078D4"/>
              </a:solidFill>
              <a:effectLst/>
              <a:uLnTx/>
              <a:uFillTx/>
              <a:latin typeface="Segoe UI"/>
              <a:ea typeface="Segoe UI Black" panose="020B0A02040204020203" pitchFamily="34" charset="0"/>
              <a:cs typeface="+mn-cs"/>
            </a:endParaRPr>
          </a:p>
        </p:txBody>
      </p:sp>
      <p:grpSp>
        <p:nvGrpSpPr>
          <p:cNvPr id="24" name="Group 23" descr="Screenshot of website">
            <a:extLst>
              <a:ext uri="{FF2B5EF4-FFF2-40B4-BE49-F238E27FC236}">
                <a16:creationId xmlns:a16="http://schemas.microsoft.com/office/drawing/2014/main" id="{2FAF1007-378A-8D7B-9A90-8A7AE62C7355}"/>
              </a:ext>
            </a:extLst>
          </p:cNvPr>
          <p:cNvGrpSpPr/>
          <p:nvPr/>
        </p:nvGrpSpPr>
        <p:grpSpPr>
          <a:xfrm>
            <a:off x="5418260" y="1947085"/>
            <a:ext cx="1532648" cy="1055315"/>
            <a:chOff x="2694668" y="6910369"/>
            <a:chExt cx="6191765" cy="4458379"/>
          </a:xfrm>
        </p:grpSpPr>
        <p:pic>
          <p:nvPicPr>
            <p:cNvPr id="25" name="Picture 24">
              <a:extLst>
                <a:ext uri="{FF2B5EF4-FFF2-40B4-BE49-F238E27FC236}">
                  <a16:creationId xmlns:a16="http://schemas.microsoft.com/office/drawing/2014/main" id="{167FD3A5-9203-90CD-DC56-65D03F5FEEF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94668" y="6910369"/>
              <a:ext cx="6191765" cy="4458379"/>
            </a:xfrm>
            <a:prstGeom prst="rect">
              <a:avLst/>
            </a:prstGeom>
          </p:spPr>
        </p:pic>
        <p:pic>
          <p:nvPicPr>
            <p:cNvPr id="26" name="Picture 101">
              <a:extLst>
                <a:ext uri="{FF2B5EF4-FFF2-40B4-BE49-F238E27FC236}">
                  <a16:creationId xmlns:a16="http://schemas.microsoft.com/office/drawing/2014/main" id="{3F40209D-85EF-A8A9-7A9E-C1A5D556C638}"/>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3523845" y="7284931"/>
              <a:ext cx="4523900" cy="3004400"/>
            </a:xfrm>
            <a:prstGeom prst="rect">
              <a:avLst/>
            </a:prstGeom>
          </p:spPr>
        </p:pic>
      </p:grpSp>
      <p:sp>
        <p:nvSpPr>
          <p:cNvPr id="27" name="Oval 26">
            <a:extLst>
              <a:ext uri="{FF2B5EF4-FFF2-40B4-BE49-F238E27FC236}">
                <a16:creationId xmlns:a16="http://schemas.microsoft.com/office/drawing/2014/main" id="{8C5B2203-561D-C810-B2A3-E8674E21C090}"/>
              </a:ext>
            </a:extLst>
          </p:cNvPr>
          <p:cNvSpPr/>
          <p:nvPr/>
        </p:nvSpPr>
        <p:spPr bwMode="auto">
          <a:xfrm>
            <a:off x="5997682" y="2786635"/>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3</a:t>
            </a:r>
          </a:p>
        </p:txBody>
      </p:sp>
      <p:sp>
        <p:nvSpPr>
          <p:cNvPr id="28" name="TextBox 17">
            <a:extLst>
              <a:ext uri="{FF2B5EF4-FFF2-40B4-BE49-F238E27FC236}">
                <a16:creationId xmlns:a16="http://schemas.microsoft.com/office/drawing/2014/main" id="{9B6EC2D5-4395-DFAF-1EA1-16E76AF35442}"/>
              </a:ext>
            </a:extLst>
          </p:cNvPr>
          <p:cNvSpPr txBox="1"/>
          <p:nvPr/>
        </p:nvSpPr>
        <p:spPr>
          <a:xfrm>
            <a:off x="5144379" y="3211626"/>
            <a:ext cx="2072367" cy="507831"/>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Connect and engage </a:t>
            </a:r>
            <a:br>
              <a:rPr kumimoji="0" lang="en-US" sz="1200" b="0" i="0" u="none" strike="noStrike" kern="1200" cap="none" spc="100" normalizeH="0" baseline="0" noProof="0">
                <a:ln>
                  <a:noFill/>
                </a:ln>
                <a:solidFill>
                  <a:srgbClr val="0078D4"/>
                </a:solidFill>
                <a:effectLst/>
                <a:uLnTx/>
                <a:uFillTx/>
                <a:latin typeface="Segoe UI"/>
                <a:ea typeface="Segoe UI Black" panose="020B0A02040204020203" pitchFamily="34" charset="0"/>
                <a:cs typeface="Segoe UI Semilight" panose="020B0402040204020203" pitchFamily="34" charset="0"/>
              </a:rPr>
            </a:br>
            <a:r>
              <a:rPr kumimoji="0" lang="en-US" sz="1050" b="0" i="0" u="none" strike="noStrike" kern="1200" cap="none" spc="0" normalizeH="0" baseline="0" noProof="0">
                <a:ln>
                  <a:noFill/>
                </a:ln>
                <a:solidFill>
                  <a:srgbClr val="000000"/>
                </a:solidFill>
                <a:effectLst/>
                <a:uLnTx/>
                <a:uFillTx/>
                <a:latin typeface="Segoe UI"/>
                <a:ea typeface="+mn-ea"/>
                <a:cs typeface="+mn-cs"/>
              </a:rPr>
              <a:t>with intelligent intranet and </a:t>
            </a:r>
            <a:br>
              <a:rPr kumimoji="0" lang="en-US" sz="1050" b="0" i="0" u="none" strike="noStrike" kern="1200" cap="none" spc="0" normalizeH="0" baseline="0" noProof="0">
                <a:ln>
                  <a:noFill/>
                </a:ln>
                <a:solidFill>
                  <a:srgbClr val="000000"/>
                </a:solidFill>
                <a:effectLst/>
                <a:uLnTx/>
                <a:uFillTx/>
                <a:latin typeface="Segoe UI"/>
                <a:ea typeface="+mn-ea"/>
                <a:cs typeface="+mn-cs"/>
              </a:rPr>
            </a:br>
            <a:r>
              <a:rPr kumimoji="0" lang="en-US" sz="1050" b="0" i="0" u="none" strike="noStrike" kern="1200" cap="none" spc="0" normalizeH="0" baseline="0" noProof="0">
                <a:ln>
                  <a:noFill/>
                </a:ln>
                <a:solidFill>
                  <a:srgbClr val="000000"/>
                </a:solidFill>
                <a:effectLst/>
                <a:uLnTx/>
                <a:uFillTx/>
                <a:latin typeface="Segoe UI"/>
                <a:ea typeface="+mn-ea"/>
                <a:cs typeface="+mn-cs"/>
              </a:rPr>
              <a:t>social networking</a:t>
            </a:r>
            <a:endParaRPr kumimoji="0" lang="en-US" sz="1050" b="0" i="0" u="none" strike="noStrike" kern="1200" cap="none" spc="0" normalizeH="0" baseline="0" noProof="0">
              <a:ln>
                <a:noFill/>
              </a:ln>
              <a:solidFill>
                <a:srgbClr val="000000"/>
              </a:solidFill>
              <a:effectLst/>
              <a:highlight>
                <a:srgbClr val="FFFF00"/>
              </a:highlight>
              <a:uLnTx/>
              <a:uFillTx/>
              <a:latin typeface="Segoe UI"/>
              <a:ea typeface="+mn-ea"/>
              <a:cs typeface="+mn-cs"/>
            </a:endParaRPr>
          </a:p>
        </p:txBody>
      </p:sp>
      <p:grpSp>
        <p:nvGrpSpPr>
          <p:cNvPr id="29" name="Group 28" descr="Screenshot of a program with title: Who in the organization is at highest risk of burnout?  Charts are shown about distribution of employees by collaboration hours and workweek span, and Percentage of employees by Organization">
            <a:extLst>
              <a:ext uri="{FF2B5EF4-FFF2-40B4-BE49-F238E27FC236}">
                <a16:creationId xmlns:a16="http://schemas.microsoft.com/office/drawing/2014/main" id="{7B22E942-8035-4A54-DC55-B8CF7C425D1B}"/>
              </a:ext>
            </a:extLst>
          </p:cNvPr>
          <p:cNvGrpSpPr/>
          <p:nvPr/>
        </p:nvGrpSpPr>
        <p:grpSpPr>
          <a:xfrm>
            <a:off x="7638898" y="1888153"/>
            <a:ext cx="1666046" cy="1104918"/>
            <a:chOff x="6819708" y="2790320"/>
            <a:chExt cx="4623672" cy="3066406"/>
          </a:xfrm>
        </p:grpSpPr>
        <p:pic>
          <p:nvPicPr>
            <p:cNvPr id="30" name="Graphic 29" descr="Screen frame">
              <a:extLst>
                <a:ext uri="{FF2B5EF4-FFF2-40B4-BE49-F238E27FC236}">
                  <a16:creationId xmlns:a16="http://schemas.microsoft.com/office/drawing/2014/main" id="{EB198AA2-90C8-9FE1-E596-1FBF2708232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a:fillRect/>
            </a:stretch>
          </p:blipFill>
          <p:spPr>
            <a:xfrm>
              <a:off x="6819708" y="2790320"/>
              <a:ext cx="4623672" cy="3066406"/>
            </a:xfrm>
            <a:custGeom>
              <a:avLst/>
              <a:gdLst>
                <a:gd name="connsiteX0" fmla="*/ 901410 w 9273886"/>
                <a:gd name="connsiteY0" fmla="*/ 762000 h 6858000"/>
                <a:gd name="connsiteX1" fmla="*/ 901410 w 9273886"/>
                <a:gd name="connsiteY1" fmla="*/ 5686425 h 6858000"/>
                <a:gd name="connsiteX2" fmla="*/ 8295985 w 9273886"/>
                <a:gd name="connsiteY2" fmla="*/ 5686425 h 6858000"/>
                <a:gd name="connsiteX3" fmla="*/ 8295985 w 9273886"/>
                <a:gd name="connsiteY3" fmla="*/ 762000 h 6858000"/>
                <a:gd name="connsiteX4" fmla="*/ 0 w 9273886"/>
                <a:gd name="connsiteY4" fmla="*/ 0 h 6858000"/>
                <a:gd name="connsiteX5" fmla="*/ 9273886 w 9273886"/>
                <a:gd name="connsiteY5" fmla="*/ 0 h 6858000"/>
                <a:gd name="connsiteX6" fmla="*/ 9273886 w 9273886"/>
                <a:gd name="connsiteY6" fmla="*/ 6858000 h 6858000"/>
                <a:gd name="connsiteX7" fmla="*/ 0 w 927388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73886" h="6858000">
                  <a:moveTo>
                    <a:pt x="901410" y="762000"/>
                  </a:moveTo>
                  <a:lnTo>
                    <a:pt x="901410" y="5686425"/>
                  </a:lnTo>
                  <a:lnTo>
                    <a:pt x="8295985" y="5686425"/>
                  </a:lnTo>
                  <a:lnTo>
                    <a:pt x="8295985" y="762000"/>
                  </a:lnTo>
                  <a:close/>
                  <a:moveTo>
                    <a:pt x="0" y="0"/>
                  </a:moveTo>
                  <a:lnTo>
                    <a:pt x="9273886" y="0"/>
                  </a:lnTo>
                  <a:lnTo>
                    <a:pt x="9273886" y="6858000"/>
                  </a:lnTo>
                  <a:lnTo>
                    <a:pt x="0" y="6858000"/>
                  </a:lnTo>
                  <a:close/>
                </a:path>
              </a:pathLst>
            </a:custGeom>
          </p:spPr>
        </p:pic>
        <p:grpSp>
          <p:nvGrpSpPr>
            <p:cNvPr id="31" name="Group 30">
              <a:extLst>
                <a:ext uri="{FF2B5EF4-FFF2-40B4-BE49-F238E27FC236}">
                  <a16:creationId xmlns:a16="http://schemas.microsoft.com/office/drawing/2014/main" id="{3B558855-E895-11EF-D581-DFF57E1BBE63}"/>
                </a:ext>
              </a:extLst>
            </p:cNvPr>
            <p:cNvGrpSpPr/>
            <p:nvPr/>
          </p:nvGrpSpPr>
          <p:grpSpPr>
            <a:xfrm>
              <a:off x="7250113" y="3083577"/>
              <a:ext cx="3743988" cy="2233231"/>
              <a:chOff x="6888519" y="2730953"/>
              <a:chExt cx="4849425" cy="2863964"/>
            </a:xfrm>
          </p:grpSpPr>
          <p:pic>
            <p:nvPicPr>
              <p:cNvPr id="32" name="Picture 31">
                <a:extLst>
                  <a:ext uri="{FF2B5EF4-FFF2-40B4-BE49-F238E27FC236}">
                    <a16:creationId xmlns:a16="http://schemas.microsoft.com/office/drawing/2014/main" id="{006A5AD1-1CEA-3DD8-38BD-90085F322F1B}"/>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888519" y="2730953"/>
                <a:ext cx="4849425" cy="2863964"/>
              </a:xfrm>
              <a:prstGeom prst="rect">
                <a:avLst/>
              </a:prstGeom>
              <a:ln>
                <a:solidFill>
                  <a:schemeClr val="bg1">
                    <a:lumMod val="95000"/>
                  </a:schemeClr>
                </a:solidFill>
              </a:ln>
            </p:spPr>
          </p:pic>
          <p:sp>
            <p:nvSpPr>
              <p:cNvPr id="33" name="Rectangle 32">
                <a:extLst>
                  <a:ext uri="{FF2B5EF4-FFF2-40B4-BE49-F238E27FC236}">
                    <a16:creationId xmlns:a16="http://schemas.microsoft.com/office/drawing/2014/main" id="{97F7F61F-4058-C442-E225-D85B98DDD068}"/>
                  </a:ext>
                </a:extLst>
              </p:cNvPr>
              <p:cNvSpPr/>
              <p:nvPr/>
            </p:nvSpPr>
            <p:spPr bwMode="auto">
              <a:xfrm>
                <a:off x="6899563" y="2747416"/>
                <a:ext cx="202579" cy="201870"/>
              </a:xfrm>
              <a:prstGeom prst="rect">
                <a:avLst/>
              </a:prstGeom>
              <a:solidFill>
                <a:srgbClr val="005B7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
        <p:nvSpPr>
          <p:cNvPr id="34" name="Oval 33">
            <a:extLst>
              <a:ext uri="{FF2B5EF4-FFF2-40B4-BE49-F238E27FC236}">
                <a16:creationId xmlns:a16="http://schemas.microsoft.com/office/drawing/2014/main" id="{BD31FC4A-79C3-C970-3F7D-205AE5DA3325}"/>
              </a:ext>
            </a:extLst>
          </p:cNvPr>
          <p:cNvSpPr/>
          <p:nvPr/>
        </p:nvSpPr>
        <p:spPr bwMode="auto">
          <a:xfrm>
            <a:off x="8254916" y="2786635"/>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4</a:t>
            </a:r>
          </a:p>
        </p:txBody>
      </p:sp>
      <p:sp>
        <p:nvSpPr>
          <p:cNvPr id="35" name="TextBox 18">
            <a:extLst>
              <a:ext uri="{FF2B5EF4-FFF2-40B4-BE49-F238E27FC236}">
                <a16:creationId xmlns:a16="http://schemas.microsoft.com/office/drawing/2014/main" id="{1567AAAF-56D1-A3CE-672A-65A184EFE741}"/>
              </a:ext>
            </a:extLst>
          </p:cNvPr>
          <p:cNvSpPr txBox="1"/>
          <p:nvPr/>
        </p:nvSpPr>
        <p:spPr>
          <a:xfrm>
            <a:off x="7409586" y="3188542"/>
            <a:ext cx="2056421" cy="53091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Work smarter and make informed decisions </a:t>
            </a:r>
            <a:br>
              <a:rPr kumimoji="0" lang="en-US" sz="1200" b="0" i="0" u="none" strike="noStrike" kern="1200" cap="none" spc="100" normalizeH="0" baseline="0" noProof="0">
                <a:ln>
                  <a:noFill/>
                </a:ln>
                <a:solidFill>
                  <a:srgbClr val="0078D4"/>
                </a:solidFill>
                <a:effectLst/>
                <a:uLnTx/>
                <a:uFillTx/>
                <a:latin typeface="Segoe UI"/>
                <a:ea typeface="Segoe UI Black" panose="020B0A02040204020203" pitchFamily="34" charset="0"/>
                <a:cs typeface="Segoe UI Light" panose="020B0502040204020203" pitchFamily="34" charset="0"/>
              </a:rPr>
            </a:br>
            <a:r>
              <a:rPr kumimoji="0" lang="en-US" sz="1050" b="0" i="0" u="none" strike="noStrike" kern="1200" cap="none" spc="0" normalizeH="0" baseline="0" noProof="0">
                <a:ln>
                  <a:noFill/>
                </a:ln>
                <a:solidFill>
                  <a:srgbClr val="000000"/>
                </a:solidFill>
                <a:effectLst/>
                <a:uLnTx/>
                <a:uFillTx/>
                <a:latin typeface="Segoe UI"/>
                <a:ea typeface="+mn-ea"/>
                <a:cs typeface="+mn-cs"/>
              </a:rPr>
              <a:t>with advanced analytics</a:t>
            </a:r>
          </a:p>
        </p:txBody>
      </p:sp>
      <p:pic>
        <p:nvPicPr>
          <p:cNvPr id="36" name="Picture 35" descr="Screenshot of Microsoft To Do application displaying My Day tab">
            <a:extLst>
              <a:ext uri="{FF2B5EF4-FFF2-40B4-BE49-F238E27FC236}">
                <a16:creationId xmlns:a16="http://schemas.microsoft.com/office/drawing/2014/main" id="{EF6AAB31-6969-3982-5C07-C41487872FB8}"/>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604457" y="1841180"/>
            <a:ext cx="2130246" cy="1198262"/>
          </a:xfrm>
          <a:prstGeom prst="rect">
            <a:avLst/>
          </a:prstGeom>
        </p:spPr>
      </p:pic>
      <p:sp>
        <p:nvSpPr>
          <p:cNvPr id="37" name="Oval 36">
            <a:extLst>
              <a:ext uri="{FF2B5EF4-FFF2-40B4-BE49-F238E27FC236}">
                <a16:creationId xmlns:a16="http://schemas.microsoft.com/office/drawing/2014/main" id="{24622CA0-9298-E658-66F3-ECD281D00AE1}"/>
              </a:ext>
            </a:extLst>
          </p:cNvPr>
          <p:cNvSpPr/>
          <p:nvPr/>
        </p:nvSpPr>
        <p:spPr bwMode="auto">
          <a:xfrm>
            <a:off x="10504176" y="2786635"/>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5</a:t>
            </a:r>
          </a:p>
        </p:txBody>
      </p:sp>
      <p:sp>
        <p:nvSpPr>
          <p:cNvPr id="38" name="TextBox 19">
            <a:extLst>
              <a:ext uri="{FF2B5EF4-FFF2-40B4-BE49-F238E27FC236}">
                <a16:creationId xmlns:a16="http://schemas.microsoft.com/office/drawing/2014/main" id="{CE3195A3-34AB-D0A3-EC20-42E80F522079}"/>
              </a:ext>
            </a:extLst>
          </p:cNvPr>
          <p:cNvSpPr txBox="1"/>
          <p:nvPr/>
        </p:nvSpPr>
        <p:spPr>
          <a:xfrm>
            <a:off x="9658847" y="3211626"/>
            <a:ext cx="2056419" cy="507831"/>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Efficiently manage work </a:t>
            </a:r>
            <a:r>
              <a:rPr kumimoji="0" lang="en-US" sz="1050" b="0" i="0" u="none" strike="noStrike" kern="1200" cap="none" spc="0" normalizeH="0" baseline="0" noProof="0">
                <a:ln>
                  <a:noFill/>
                </a:ln>
                <a:solidFill>
                  <a:srgbClr val="000000"/>
                </a:solidFill>
                <a:effectLst/>
                <a:uLnTx/>
                <a:uFillTx/>
                <a:latin typeface="Segoe UI"/>
                <a:ea typeface="+mn-ea"/>
                <a:cs typeface="+mn-cs"/>
              </a:rPr>
              <a:t>with lists, automation, bots, and more</a:t>
            </a:r>
          </a:p>
        </p:txBody>
      </p:sp>
      <p:grpSp>
        <p:nvGrpSpPr>
          <p:cNvPr id="39" name="Group 38" descr="Screenshot of laptop, tablet and mobile phone screens representing Office 365 message encryption">
            <a:extLst>
              <a:ext uri="{FF2B5EF4-FFF2-40B4-BE49-F238E27FC236}">
                <a16:creationId xmlns:a16="http://schemas.microsoft.com/office/drawing/2014/main" id="{4251DC5C-18B3-53E9-0DB3-0AABA539D990}"/>
              </a:ext>
            </a:extLst>
          </p:cNvPr>
          <p:cNvGrpSpPr>
            <a:grpSpLocks noChangeAspect="1"/>
          </p:cNvGrpSpPr>
          <p:nvPr/>
        </p:nvGrpSpPr>
        <p:grpSpPr>
          <a:xfrm>
            <a:off x="653990" y="4396987"/>
            <a:ext cx="2053232" cy="1194060"/>
            <a:chOff x="2291897" y="6968555"/>
            <a:chExt cx="8592434" cy="4996949"/>
          </a:xfrm>
        </p:grpSpPr>
        <p:pic>
          <p:nvPicPr>
            <p:cNvPr id="40" name="Picture 39" descr="A screenshot of a cell phone&#10;&#10;Description automatically generated">
              <a:extLst>
                <a:ext uri="{FF2B5EF4-FFF2-40B4-BE49-F238E27FC236}">
                  <a16:creationId xmlns:a16="http://schemas.microsoft.com/office/drawing/2014/main" id="{13F901E9-A107-7747-AF10-FB59EC90C85D}"/>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3423887" y="7168006"/>
              <a:ext cx="4770058" cy="2686875"/>
            </a:xfrm>
            <a:prstGeom prst="rect">
              <a:avLst/>
            </a:prstGeom>
          </p:spPr>
        </p:pic>
        <p:pic>
          <p:nvPicPr>
            <p:cNvPr id="41" name="Picture 40" descr="A screen shot of an open computer sitting on a desk&#10;&#10;Description generated with very high confidence">
              <a:extLst>
                <a:ext uri="{FF2B5EF4-FFF2-40B4-BE49-F238E27FC236}">
                  <a16:creationId xmlns:a16="http://schemas.microsoft.com/office/drawing/2014/main" id="{B81A917A-02A5-64D2-10AA-67547B650715}"/>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91897" y="6968555"/>
              <a:ext cx="6723809" cy="4006348"/>
            </a:xfrm>
            <a:prstGeom prst="rect">
              <a:avLst/>
            </a:prstGeom>
          </p:spPr>
        </p:pic>
        <p:pic>
          <p:nvPicPr>
            <p:cNvPr id="42" name="Picture 41" descr="A flat screen tv&#10;&#10;Description generated with high confidence">
              <a:extLst>
                <a:ext uri="{FF2B5EF4-FFF2-40B4-BE49-F238E27FC236}">
                  <a16:creationId xmlns:a16="http://schemas.microsoft.com/office/drawing/2014/main" id="{0ED09370-312E-5275-D78F-73BB61179117}"/>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434226" y="7959156"/>
              <a:ext cx="4450105" cy="3090350"/>
            </a:xfrm>
            <a:prstGeom prst="rect">
              <a:avLst/>
            </a:prstGeom>
          </p:spPr>
        </p:pic>
        <p:pic>
          <p:nvPicPr>
            <p:cNvPr id="43" name="Picture 42" descr="screenshot of a background&#10;">
              <a:extLst>
                <a:ext uri="{FF2B5EF4-FFF2-40B4-BE49-F238E27FC236}">
                  <a16:creationId xmlns:a16="http://schemas.microsoft.com/office/drawing/2014/main" id="{EBF44035-750A-8F18-DD6F-4F62961665EE}"/>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6656137" y="8167921"/>
              <a:ext cx="4012538" cy="2623674"/>
            </a:xfrm>
            <a:prstGeom prst="rect">
              <a:avLst/>
            </a:prstGeom>
          </p:spPr>
        </p:pic>
        <p:pic>
          <p:nvPicPr>
            <p:cNvPr id="44" name="Picture 2" descr="Image result for android phone png">
              <a:extLst>
                <a:ext uri="{FF2B5EF4-FFF2-40B4-BE49-F238E27FC236}">
                  <a16:creationId xmlns:a16="http://schemas.microsoft.com/office/drawing/2014/main" id="{3BD0A7A0-262F-2A1F-5019-6148DAFBC5B7}"/>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892438" y="9386123"/>
              <a:ext cx="1266327" cy="2579381"/>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a:extLst>
                <a:ext uri="{FF2B5EF4-FFF2-40B4-BE49-F238E27FC236}">
                  <a16:creationId xmlns:a16="http://schemas.microsoft.com/office/drawing/2014/main" id="{DE43B11D-A9B0-1069-3C85-46A1215CBAFA}"/>
                </a:ext>
                <a:ext uri="{C183D7F6-B498-43B3-948B-1728B52AA6E4}">
                  <adec:decorative xmlns:adec="http://schemas.microsoft.com/office/drawing/2017/decorative" val="1"/>
                </a:ext>
              </a:extLst>
            </p:cNvPr>
            <p:cNvSpPr/>
            <p:nvPr/>
          </p:nvSpPr>
          <p:spPr>
            <a:xfrm>
              <a:off x="4965307" y="8589845"/>
              <a:ext cx="1034424" cy="154559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 </a:t>
              </a: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pic>
          <p:nvPicPr>
            <p:cNvPr id="46" name="Picture 45">
              <a:extLst>
                <a:ext uri="{FF2B5EF4-FFF2-40B4-BE49-F238E27FC236}">
                  <a16:creationId xmlns:a16="http://schemas.microsoft.com/office/drawing/2014/main" id="{6F9EAEBB-B60F-F8F0-3758-AD9C38DB40FF}"/>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941362" y="9650810"/>
              <a:ext cx="1159669" cy="1902686"/>
            </a:xfrm>
            <a:prstGeom prst="rect">
              <a:avLst/>
            </a:prstGeom>
          </p:spPr>
        </p:pic>
      </p:grpSp>
      <p:sp>
        <p:nvSpPr>
          <p:cNvPr id="47" name="Oval 46">
            <a:extLst>
              <a:ext uri="{FF2B5EF4-FFF2-40B4-BE49-F238E27FC236}">
                <a16:creationId xmlns:a16="http://schemas.microsoft.com/office/drawing/2014/main" id="{233A87BE-C2F5-FAAB-774D-C2128E468171}"/>
              </a:ext>
            </a:extLst>
          </p:cNvPr>
          <p:cNvSpPr/>
          <p:nvPr/>
        </p:nvSpPr>
        <p:spPr bwMode="auto">
          <a:xfrm>
            <a:off x="1560885" y="5224160"/>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Segoe UI Black" panose="020B0A02040204020203" pitchFamily="34" charset="0"/>
                <a:cs typeface="Segoe UI" pitchFamily="34" charset="0"/>
              </a:rPr>
              <a:t>6</a:t>
            </a:r>
            <a:endParaRPr kumimoji="0" lang="en-IN" sz="1100" b="0" i="0" u="none" strike="noStrike" kern="1200" cap="none" spc="0" normalizeH="0" baseline="0" noProof="0">
              <a:ln>
                <a:noFill/>
              </a:ln>
              <a:solidFill>
                <a:srgbClr val="FFFFFF"/>
              </a:solidFill>
              <a:effectLst/>
              <a:uLnTx/>
              <a:uFillTx/>
              <a:latin typeface="Segoe UI Semibold"/>
              <a:ea typeface="Segoe UI Black" panose="020B0A02040204020203" pitchFamily="34" charset="0"/>
              <a:cs typeface="Segoe UI" pitchFamily="34" charset="0"/>
            </a:endParaRPr>
          </a:p>
        </p:txBody>
      </p:sp>
      <p:sp>
        <p:nvSpPr>
          <p:cNvPr id="48" name="TextBox 4">
            <a:extLst>
              <a:ext uri="{FF2B5EF4-FFF2-40B4-BE49-F238E27FC236}">
                <a16:creationId xmlns:a16="http://schemas.microsoft.com/office/drawing/2014/main" id="{9D9AE7E4-453E-A6DC-492A-3BE7917E99D3}"/>
              </a:ext>
            </a:extLst>
          </p:cNvPr>
          <p:cNvSpPr txBox="1"/>
          <p:nvPr/>
        </p:nvSpPr>
        <p:spPr>
          <a:xfrm>
            <a:off x="841207" y="5633762"/>
            <a:ext cx="1852068" cy="53091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Protect sensitive data everywhere</a:t>
            </a:r>
            <a:r>
              <a:rPr kumimoji="0" lang="en-US" sz="1050" b="0" i="0" u="none" strike="noStrike" kern="1200" cap="none" spc="0" normalizeH="0" baseline="0" noProof="0">
                <a:ln>
                  <a:noFill/>
                </a:ln>
                <a:solidFill>
                  <a:srgbClr val="000000"/>
                </a:solidFill>
                <a:effectLst/>
                <a:uLnTx/>
                <a:uFillTx/>
                <a:latin typeface="Segoe UI"/>
                <a:ea typeface="+mn-ea"/>
                <a:cs typeface="Segoe UI Semilight" panose="020B0402040204020203" pitchFamily="34" charset="0"/>
              </a:rPr>
              <a:t>, </a:t>
            </a:r>
            <a:r>
              <a:rPr kumimoji="0" lang="en-US" sz="1050" b="0" i="0" u="none" strike="noStrike" kern="1200" cap="none" spc="0" normalizeH="0" baseline="0" noProof="0">
                <a:ln>
                  <a:noFill/>
                </a:ln>
                <a:solidFill>
                  <a:srgbClr val="000000"/>
                </a:solidFill>
                <a:effectLst/>
                <a:uLnTx/>
                <a:uFillTx/>
                <a:latin typeface="Segoe UI"/>
                <a:ea typeface="+mn-ea"/>
                <a:cs typeface="+mn-cs"/>
              </a:rPr>
              <a:t>even in motion and when shared</a:t>
            </a:r>
          </a:p>
        </p:txBody>
      </p:sp>
      <p:pic>
        <p:nvPicPr>
          <p:cNvPr id="49" name="Picture 48" descr="Screenshot of Microsoft Defender Security Center dashboard">
            <a:extLst>
              <a:ext uri="{FF2B5EF4-FFF2-40B4-BE49-F238E27FC236}">
                <a16:creationId xmlns:a16="http://schemas.microsoft.com/office/drawing/2014/main" id="{C80768CB-16B0-39E2-3C9C-8B2E973C0896}"/>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3109497" y="4446025"/>
            <a:ext cx="1606844" cy="974166"/>
          </a:xfrm>
          <a:prstGeom prst="rect">
            <a:avLst/>
          </a:prstGeom>
        </p:spPr>
      </p:pic>
      <p:sp>
        <p:nvSpPr>
          <p:cNvPr id="50" name="Oval 49">
            <a:extLst>
              <a:ext uri="{FF2B5EF4-FFF2-40B4-BE49-F238E27FC236}">
                <a16:creationId xmlns:a16="http://schemas.microsoft.com/office/drawing/2014/main" id="{78DCAF21-465A-2366-11DF-529EACAC75CB}"/>
              </a:ext>
            </a:extLst>
          </p:cNvPr>
          <p:cNvSpPr/>
          <p:nvPr/>
        </p:nvSpPr>
        <p:spPr bwMode="auto">
          <a:xfrm>
            <a:off x="3780792" y="5224160"/>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7</a:t>
            </a:r>
          </a:p>
        </p:txBody>
      </p:sp>
      <p:sp>
        <p:nvSpPr>
          <p:cNvPr id="51" name="TextBox 16">
            <a:extLst>
              <a:ext uri="{FF2B5EF4-FFF2-40B4-BE49-F238E27FC236}">
                <a16:creationId xmlns:a16="http://schemas.microsoft.com/office/drawing/2014/main" id="{69C3D708-E8E2-F20B-2BFD-3A0801B17A2D}"/>
              </a:ext>
            </a:extLst>
          </p:cNvPr>
          <p:cNvSpPr txBox="1"/>
          <p:nvPr/>
        </p:nvSpPr>
        <p:spPr>
          <a:xfrm>
            <a:off x="2906544" y="5649151"/>
            <a:ext cx="2114256" cy="53091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Detect and investigate advanced threats</a:t>
            </a:r>
            <a:r>
              <a:rPr kumimoji="0" lang="en-US" sz="1200" b="0" i="0" u="none" strike="noStrike" kern="1200" cap="none" spc="0" normalizeH="0" baseline="0" noProof="0">
                <a:ln>
                  <a:noFill/>
                </a:ln>
                <a:solidFill>
                  <a:srgbClr val="000000"/>
                </a:solidFill>
                <a:effectLst/>
                <a:highlight>
                  <a:srgbClr val="FFFF00"/>
                </a:highlight>
                <a:uLnTx/>
                <a:uFillTx/>
                <a:latin typeface="Segoe UI Semibold"/>
                <a:ea typeface="+mn-ea"/>
                <a:cs typeface="Segoe UI Semilight" panose="020B0402040204020203" pitchFamily="34" charset="0"/>
              </a:rPr>
              <a:t> </a:t>
            </a:r>
            <a:br>
              <a:rPr kumimoji="0" lang="en-US" sz="1050" b="0" i="0" u="none" strike="noStrike" kern="1200" cap="none" spc="0" normalizeH="0" baseline="0" noProof="0">
                <a:ln>
                  <a:noFill/>
                </a:ln>
                <a:solidFill>
                  <a:srgbClr val="000000"/>
                </a:solidFill>
                <a:effectLst/>
                <a:highlight>
                  <a:srgbClr val="FFFF00"/>
                </a:highlight>
                <a:uLnTx/>
                <a:uFillTx/>
                <a:latin typeface="Segoe UI"/>
                <a:ea typeface="+mn-ea"/>
                <a:cs typeface="Segoe UI Semilight" panose="020B0402040204020203" pitchFamily="34" charset="0"/>
              </a:rPr>
            </a:br>
            <a:r>
              <a:rPr kumimoji="0" lang="en-US" sz="1050" b="0" i="0" u="none" strike="noStrike" kern="1200" cap="none" spc="0" normalizeH="0" baseline="0" noProof="0">
                <a:ln>
                  <a:noFill/>
                </a:ln>
                <a:solidFill>
                  <a:srgbClr val="000000"/>
                </a:solidFill>
                <a:effectLst/>
                <a:uLnTx/>
                <a:uFillTx/>
                <a:latin typeface="Segoe UI"/>
                <a:ea typeface="+mn-ea"/>
                <a:cs typeface="+mn-cs"/>
              </a:rPr>
              <a:t>with built-in intelligence</a:t>
            </a:r>
          </a:p>
        </p:txBody>
      </p:sp>
      <p:grpSp>
        <p:nvGrpSpPr>
          <p:cNvPr id="52" name="Group 51" descr="Screenshot of iOS device management and a pop up window to add an app">
            <a:extLst>
              <a:ext uri="{FF2B5EF4-FFF2-40B4-BE49-F238E27FC236}">
                <a16:creationId xmlns:a16="http://schemas.microsoft.com/office/drawing/2014/main" id="{EE45C043-EF9D-7215-2E5A-CA6801D80533}"/>
              </a:ext>
            </a:extLst>
          </p:cNvPr>
          <p:cNvGrpSpPr/>
          <p:nvPr/>
        </p:nvGrpSpPr>
        <p:grpSpPr>
          <a:xfrm>
            <a:off x="5436175" y="4450634"/>
            <a:ext cx="1762168" cy="916286"/>
            <a:chOff x="2667000" y="1522548"/>
            <a:chExt cx="8592296" cy="4467788"/>
          </a:xfrm>
        </p:grpSpPr>
        <p:pic>
          <p:nvPicPr>
            <p:cNvPr id="53" name="Picture 52">
              <a:extLst>
                <a:ext uri="{FF2B5EF4-FFF2-40B4-BE49-F238E27FC236}">
                  <a16:creationId xmlns:a16="http://schemas.microsoft.com/office/drawing/2014/main" id="{E5AEFD39-D8AF-2771-6173-B615522D9D8C}"/>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rot="5400000">
              <a:off x="3862106" y="327442"/>
              <a:ext cx="4467788" cy="6858000"/>
            </a:xfrm>
            <a:prstGeom prst="rect">
              <a:avLst/>
            </a:prstGeom>
          </p:spPr>
        </p:pic>
        <p:pic>
          <p:nvPicPr>
            <p:cNvPr id="54" name="Picture 53">
              <a:extLst>
                <a:ext uri="{FF2B5EF4-FFF2-40B4-BE49-F238E27FC236}">
                  <a16:creationId xmlns:a16="http://schemas.microsoft.com/office/drawing/2014/main" id="{1AA15199-E985-BAA6-5142-17DE4F140D4D}"/>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a:off x="3149417" y="1769424"/>
              <a:ext cx="5887705" cy="3985333"/>
            </a:xfrm>
            <a:prstGeom prst="rect">
              <a:avLst/>
            </a:prstGeom>
            <a:ln w="38100" cap="sq">
              <a:noFill/>
              <a:prstDash val="solid"/>
              <a:miter lim="800000"/>
            </a:ln>
            <a:effectLst/>
          </p:spPr>
        </p:pic>
        <p:pic>
          <p:nvPicPr>
            <p:cNvPr id="55" name="Picture 54">
              <a:extLst>
                <a:ext uri="{FF2B5EF4-FFF2-40B4-BE49-F238E27FC236}">
                  <a16:creationId xmlns:a16="http://schemas.microsoft.com/office/drawing/2014/main" id="{E5B8CA40-B221-1351-46AA-AEE997D6B936}"/>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8847116" y="2232560"/>
              <a:ext cx="2412180" cy="3360717"/>
            </a:xfrm>
            <a:prstGeom prst="rect">
              <a:avLst/>
            </a:prstGeom>
            <a:ln w="28575">
              <a:solidFill>
                <a:srgbClr val="939393">
                  <a:lumMod val="60000"/>
                  <a:lumOff val="40000"/>
                </a:srgbClr>
              </a:solidFill>
            </a:ln>
            <a:effectLst>
              <a:outerShdw blurRad="50800" dist="38100" dir="8100000" algn="tr" rotWithShape="0">
                <a:prstClr val="black">
                  <a:alpha val="40000"/>
                </a:prstClr>
              </a:outerShdw>
            </a:effectLst>
          </p:spPr>
        </p:pic>
      </p:grpSp>
      <p:sp>
        <p:nvSpPr>
          <p:cNvPr id="56" name="Oval 55">
            <a:extLst>
              <a:ext uri="{FF2B5EF4-FFF2-40B4-BE49-F238E27FC236}">
                <a16:creationId xmlns:a16="http://schemas.microsoft.com/office/drawing/2014/main" id="{AB20F7E1-58B8-73A0-6FBA-27C98D16477E}"/>
              </a:ext>
            </a:extLst>
          </p:cNvPr>
          <p:cNvSpPr/>
          <p:nvPr/>
        </p:nvSpPr>
        <p:spPr bwMode="auto">
          <a:xfrm>
            <a:off x="5996776" y="5224160"/>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8</a:t>
            </a:r>
          </a:p>
        </p:txBody>
      </p:sp>
      <p:sp>
        <p:nvSpPr>
          <p:cNvPr id="57" name="TextBox 17">
            <a:extLst>
              <a:ext uri="{FF2B5EF4-FFF2-40B4-BE49-F238E27FC236}">
                <a16:creationId xmlns:a16="http://schemas.microsoft.com/office/drawing/2014/main" id="{4439EEC8-80A2-676B-68D7-CAB57CCDDC2F}"/>
              </a:ext>
            </a:extLst>
          </p:cNvPr>
          <p:cNvSpPr txBox="1"/>
          <p:nvPr/>
        </p:nvSpPr>
        <p:spPr>
          <a:xfrm>
            <a:off x="5118345" y="5649151"/>
            <a:ext cx="2127723" cy="692497"/>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Secure the </a:t>
            </a:r>
            <a:b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b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modern workplace</a:t>
            </a:r>
            <a:br>
              <a:rPr kumimoji="0" lang="en-US" sz="1200" b="0" i="0" u="none" strike="noStrike" kern="1200" cap="none" spc="100" normalizeH="0" baseline="0" noProof="0">
                <a:ln>
                  <a:noFill/>
                </a:ln>
                <a:solidFill>
                  <a:srgbClr val="0078D4"/>
                </a:solidFill>
                <a:effectLst/>
                <a:uLnTx/>
                <a:uFillTx/>
                <a:latin typeface="Segoe UI"/>
                <a:ea typeface="Segoe UI Black" panose="020B0A02040204020203" pitchFamily="34" charset="0"/>
                <a:cs typeface="Segoe UI Light" panose="020B0502040204020203" pitchFamily="34" charset="0"/>
              </a:rPr>
            </a:br>
            <a:r>
              <a:rPr kumimoji="0" lang="en-US" sz="1050" b="0" i="0" u="none" strike="noStrike" kern="1200" cap="none" spc="0" normalizeH="0" baseline="0" noProof="0">
                <a:ln>
                  <a:noFill/>
                </a:ln>
                <a:solidFill>
                  <a:srgbClr val="000000"/>
                </a:solidFill>
                <a:effectLst/>
                <a:uLnTx/>
                <a:uFillTx/>
                <a:latin typeface="Segoe UI"/>
                <a:ea typeface="+mn-ea"/>
                <a:cs typeface="+mn-cs"/>
              </a:rPr>
              <a:t>with a unified endpoint management and Windows 11</a:t>
            </a:r>
          </a:p>
        </p:txBody>
      </p:sp>
      <p:pic>
        <p:nvPicPr>
          <p:cNvPr id="58" name="Picture 4" descr="Screenshot of Microsoft 365 Security &amp; Compliance Center&#10;">
            <a:extLst>
              <a:ext uri="{FF2B5EF4-FFF2-40B4-BE49-F238E27FC236}">
                <a16:creationId xmlns:a16="http://schemas.microsoft.com/office/drawing/2014/main" id="{331F4EFC-078E-2BCB-373D-EDB39502C55A}"/>
              </a:ext>
            </a:extLst>
          </p:cNvPr>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7734373" y="4460541"/>
            <a:ext cx="1373458" cy="928844"/>
          </a:xfrm>
          <a:prstGeom prst="rect">
            <a:avLst/>
          </a:prstGeom>
          <a:noFill/>
          <a:extLst>
            <a:ext uri="{909E8E84-426E-40DD-AFC4-6F175D3DCCD1}">
              <a14:hiddenFill xmlns:a14="http://schemas.microsoft.com/office/drawing/2010/main">
                <a:solidFill>
                  <a:srgbClr val="FFFFFF"/>
                </a:solidFill>
              </a14:hiddenFill>
            </a:ext>
          </a:extLst>
        </p:spPr>
      </p:pic>
      <p:sp>
        <p:nvSpPr>
          <p:cNvPr id="59" name="Oval 58">
            <a:extLst>
              <a:ext uri="{FF2B5EF4-FFF2-40B4-BE49-F238E27FC236}">
                <a16:creationId xmlns:a16="http://schemas.microsoft.com/office/drawing/2014/main" id="{7C0E8315-5640-C778-FA27-15A00DBB4488}"/>
              </a:ext>
            </a:extLst>
          </p:cNvPr>
          <p:cNvSpPr/>
          <p:nvPr/>
        </p:nvSpPr>
        <p:spPr bwMode="auto">
          <a:xfrm>
            <a:off x="8254010" y="5224160"/>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9</a:t>
            </a:r>
          </a:p>
        </p:txBody>
      </p:sp>
      <p:sp>
        <p:nvSpPr>
          <p:cNvPr id="60" name="TextBox 18">
            <a:extLst>
              <a:ext uri="{FF2B5EF4-FFF2-40B4-BE49-F238E27FC236}">
                <a16:creationId xmlns:a16="http://schemas.microsoft.com/office/drawing/2014/main" id="{6A429A4D-D977-612C-307E-CC37D8DCF5CD}"/>
              </a:ext>
            </a:extLst>
          </p:cNvPr>
          <p:cNvSpPr txBox="1"/>
          <p:nvPr/>
        </p:nvSpPr>
        <p:spPr>
          <a:xfrm>
            <a:off x="7408680" y="5626067"/>
            <a:ext cx="2056421" cy="530915"/>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Gain visibility, build insights, control data </a:t>
            </a:r>
            <a:br>
              <a:rPr kumimoji="0" lang="en-US" sz="1200" b="0" i="0" u="none" strike="noStrike" kern="1200" cap="none" spc="100" normalizeH="0" baseline="0" noProof="0">
                <a:ln>
                  <a:noFill/>
                </a:ln>
                <a:solidFill>
                  <a:srgbClr val="0078D4"/>
                </a:solidFill>
                <a:effectLst/>
                <a:uLnTx/>
                <a:uFillTx/>
                <a:latin typeface="Segoe UI"/>
                <a:ea typeface="Segoe UI Black" panose="020B0A02040204020203" pitchFamily="34" charset="0"/>
                <a:cs typeface="Segoe UI Light" panose="020B0502040204020203" pitchFamily="34" charset="0"/>
              </a:rPr>
            </a:br>
            <a:r>
              <a:rPr kumimoji="0" lang="en-US" sz="1050" b="0" i="0" u="none" strike="noStrike" kern="1200" cap="none" spc="0" normalizeH="0" baseline="0" noProof="0">
                <a:ln>
                  <a:noFill/>
                </a:ln>
                <a:solidFill>
                  <a:srgbClr val="000000"/>
                </a:solidFill>
                <a:effectLst/>
                <a:uLnTx/>
                <a:uFillTx/>
                <a:latin typeface="Segoe UI"/>
                <a:ea typeface="+mn-ea"/>
                <a:cs typeface="+mn-cs"/>
              </a:rPr>
              <a:t>with management controls</a:t>
            </a:r>
          </a:p>
        </p:txBody>
      </p:sp>
      <p:grpSp>
        <p:nvGrpSpPr>
          <p:cNvPr id="61" name="Group 60" descr="Screenshot of Insider Risk Management dashboard">
            <a:extLst>
              <a:ext uri="{FF2B5EF4-FFF2-40B4-BE49-F238E27FC236}">
                <a16:creationId xmlns:a16="http://schemas.microsoft.com/office/drawing/2014/main" id="{2D123365-0CAC-F705-F411-41183D602145}"/>
              </a:ext>
            </a:extLst>
          </p:cNvPr>
          <p:cNvGrpSpPr/>
          <p:nvPr/>
        </p:nvGrpSpPr>
        <p:grpSpPr>
          <a:xfrm>
            <a:off x="9885366" y="4444647"/>
            <a:ext cx="1593998" cy="951168"/>
            <a:chOff x="7923990" y="7900858"/>
            <a:chExt cx="2761908" cy="1648082"/>
          </a:xfrm>
        </p:grpSpPr>
        <p:grpSp>
          <p:nvGrpSpPr>
            <p:cNvPr id="62" name="Group 61">
              <a:extLst>
                <a:ext uri="{FF2B5EF4-FFF2-40B4-BE49-F238E27FC236}">
                  <a16:creationId xmlns:a16="http://schemas.microsoft.com/office/drawing/2014/main" id="{152CDA43-B844-1800-A701-CF15F57DCDC3}"/>
                </a:ext>
              </a:extLst>
            </p:cNvPr>
            <p:cNvGrpSpPr/>
            <p:nvPr/>
          </p:nvGrpSpPr>
          <p:grpSpPr>
            <a:xfrm>
              <a:off x="7923990" y="7900858"/>
              <a:ext cx="2761908" cy="1648082"/>
              <a:chOff x="593331" y="2122214"/>
              <a:chExt cx="2262488" cy="1350069"/>
            </a:xfrm>
          </p:grpSpPr>
          <p:pic>
            <p:nvPicPr>
              <p:cNvPr id="64" name="Picture 63">
                <a:extLst>
                  <a:ext uri="{FF2B5EF4-FFF2-40B4-BE49-F238E27FC236}">
                    <a16:creationId xmlns:a16="http://schemas.microsoft.com/office/drawing/2014/main" id="{E14C5FF9-9394-5852-7C2A-D8F5F5AE3CEB}"/>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593331" y="2122214"/>
                <a:ext cx="2262488" cy="1350069"/>
              </a:xfrm>
              <a:prstGeom prst="rect">
                <a:avLst/>
              </a:prstGeom>
            </p:spPr>
          </p:pic>
          <p:pic>
            <p:nvPicPr>
              <p:cNvPr id="65" name="Picture 64" descr="Graphical user interface, text, application&#10;&#10;Description automatically generated">
                <a:extLst>
                  <a:ext uri="{FF2B5EF4-FFF2-40B4-BE49-F238E27FC236}">
                    <a16:creationId xmlns:a16="http://schemas.microsoft.com/office/drawing/2014/main" id="{7CDC00BD-7667-286D-9965-D9E935587270}"/>
                  </a:ext>
                </a:extLst>
              </p:cNvPr>
              <p:cNvPicPr>
                <a:picLocks noChangeAspect="1"/>
              </p:cNvPicPr>
              <p:nvPr/>
            </p:nvPicPr>
            <p:blipFill>
              <a:blip r:embed="rId22">
                <a:extLst>
                  <a:ext uri="{28A0092B-C50C-407E-A947-70E740481C1C}">
                    <a14:useLocalDpi xmlns:a14="http://schemas.microsoft.com/office/drawing/2010/main"/>
                  </a:ext>
                </a:extLst>
              </a:blip>
              <a:stretch>
                <a:fillRect/>
              </a:stretch>
            </p:blipFill>
            <p:spPr>
              <a:xfrm>
                <a:off x="711576" y="2238770"/>
                <a:ext cx="2032268" cy="1133207"/>
              </a:xfrm>
              <a:prstGeom prst="rect">
                <a:avLst/>
              </a:prstGeom>
            </p:spPr>
          </p:pic>
        </p:grpSp>
        <p:pic>
          <p:nvPicPr>
            <p:cNvPr id="63" name="Picture 62">
              <a:extLst>
                <a:ext uri="{FF2B5EF4-FFF2-40B4-BE49-F238E27FC236}">
                  <a16:creationId xmlns:a16="http://schemas.microsoft.com/office/drawing/2014/main" id="{82437597-B695-E8F7-90D2-90CBF02472D3}"/>
                </a:ext>
              </a:extLst>
            </p:cNvPr>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062683" y="8010183"/>
              <a:ext cx="2547564" cy="1431000"/>
            </a:xfrm>
            <a:prstGeom prst="rect">
              <a:avLst/>
            </a:prstGeom>
          </p:spPr>
        </p:pic>
      </p:grpSp>
      <p:sp>
        <p:nvSpPr>
          <p:cNvPr id="66" name="Oval 65">
            <a:extLst>
              <a:ext uri="{FF2B5EF4-FFF2-40B4-BE49-F238E27FC236}">
                <a16:creationId xmlns:a16="http://schemas.microsoft.com/office/drawing/2014/main" id="{3180D3B0-093D-F9C7-F393-C5906AC4B1D9}"/>
              </a:ext>
            </a:extLst>
          </p:cNvPr>
          <p:cNvSpPr/>
          <p:nvPr/>
        </p:nvSpPr>
        <p:spPr bwMode="auto">
          <a:xfrm>
            <a:off x="10503270" y="5224160"/>
            <a:ext cx="365760" cy="365760"/>
          </a:xfrm>
          <a:prstGeom prst="ellipse">
            <a:avLst/>
          </a:pr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6304" rIns="0" bIns="146304"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IN" sz="1100" b="0" i="0" u="none" strike="noStrike" kern="1200" cap="none" spc="100" normalizeH="0" baseline="0" noProof="0">
                <a:ln>
                  <a:noFill/>
                </a:ln>
                <a:solidFill>
                  <a:srgbClr val="FFFFFF"/>
                </a:solidFill>
                <a:effectLst/>
                <a:uLnTx/>
                <a:uFillTx/>
                <a:latin typeface="Segoe UI Semibold"/>
                <a:ea typeface="Segoe UI Black" panose="020B0A02040204020203" pitchFamily="34" charset="0"/>
                <a:cs typeface="+mn-cs"/>
              </a:rPr>
              <a:t>10</a:t>
            </a:r>
          </a:p>
        </p:txBody>
      </p:sp>
      <p:sp>
        <p:nvSpPr>
          <p:cNvPr id="67" name="TextBox 19">
            <a:extLst>
              <a:ext uri="{FF2B5EF4-FFF2-40B4-BE49-F238E27FC236}">
                <a16:creationId xmlns:a16="http://schemas.microsoft.com/office/drawing/2014/main" id="{959E30F3-6E4C-C354-FF82-C1CAB8A9DA8C}"/>
              </a:ext>
            </a:extLst>
          </p:cNvPr>
          <p:cNvSpPr txBox="1"/>
          <p:nvPr/>
        </p:nvSpPr>
        <p:spPr>
          <a:xfrm>
            <a:off x="9657941" y="5649151"/>
            <a:ext cx="2056419" cy="507831"/>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a:ln>
                  <a:noFill/>
                </a:ln>
                <a:solidFill>
                  <a:srgbClr val="0078D4"/>
                </a:solidFill>
                <a:effectLst/>
                <a:uLnTx/>
                <a:uFillTx/>
                <a:latin typeface="Segoe UI Semibold"/>
                <a:ea typeface="Segoe UI Black" panose="020B0A02040204020203" pitchFamily="34" charset="0"/>
                <a:cs typeface="Segoe UI Semilight" panose="020B0402040204020203" pitchFamily="34" charset="0"/>
              </a:rPr>
              <a:t>Manage compliance </a:t>
            </a:r>
            <a:br>
              <a:rPr kumimoji="0" lang="en-US" sz="1200" b="0" i="0" u="none" strike="noStrike" kern="1200" cap="none" spc="100" normalizeH="0" baseline="0" noProof="0">
                <a:ln>
                  <a:noFill/>
                </a:ln>
                <a:solidFill>
                  <a:srgbClr val="0078D4"/>
                </a:solidFill>
                <a:effectLst/>
                <a:uLnTx/>
                <a:uFillTx/>
                <a:latin typeface="Segoe UI"/>
                <a:ea typeface="Segoe UI Black" panose="020B0A02040204020203" pitchFamily="34" charset="0"/>
                <a:cs typeface="Segoe UI Semilight" panose="020B0402040204020203" pitchFamily="34" charset="0"/>
              </a:rPr>
            </a:br>
            <a:r>
              <a:rPr kumimoji="0" lang="en-US" sz="1050" b="0" i="0" u="none" strike="noStrike" kern="1200" cap="none" spc="0" normalizeH="0" baseline="0" noProof="0">
                <a:ln>
                  <a:noFill/>
                </a:ln>
                <a:solidFill>
                  <a:srgbClr val="000000"/>
                </a:solidFill>
                <a:effectLst/>
                <a:uLnTx/>
                <a:uFillTx/>
                <a:latin typeface="Segoe UI"/>
                <a:ea typeface="+mn-ea"/>
                <a:cs typeface="+mn-cs"/>
              </a:rPr>
              <a:t>with built-in, comprehensive coverage</a:t>
            </a:r>
          </a:p>
        </p:txBody>
      </p:sp>
      <p:sp>
        <p:nvSpPr>
          <p:cNvPr id="133" name="Text Placeholder 3">
            <a:extLst>
              <a:ext uri="{FF2B5EF4-FFF2-40B4-BE49-F238E27FC236}">
                <a16:creationId xmlns:a16="http://schemas.microsoft.com/office/drawing/2014/main" id="{CB9F1824-CFD6-B910-F45D-D32BC8681009}"/>
              </a:ext>
            </a:extLst>
          </p:cNvPr>
          <p:cNvSpPr txBox="1">
            <a:spLocks/>
          </p:cNvSpPr>
          <p:nvPr/>
        </p:nvSpPr>
        <p:spPr>
          <a:xfrm rot="736380">
            <a:off x="8131672" y="241483"/>
            <a:ext cx="4216400" cy="246221"/>
          </a:xfrm>
          <a:prstGeom prst="rect">
            <a:avLst/>
          </a:prstGeom>
          <a:solidFill>
            <a:srgbClr val="FF0000"/>
          </a:solidFill>
        </p:spPr>
        <p:txBody>
          <a:bodyPr vert="horz" wrap="square" lIns="91440" tIns="0" rIns="91440" bIns="0" rtlCol="0" anchor="ctr">
            <a:spAutoFit/>
          </a:bodyPr>
          <a:lstStyle>
            <a:defPPr>
              <a:defRPr lang="en-US"/>
            </a:defPPr>
            <a:lvl1pPr marL="0" algn="l" defTabSz="914400" rtl="0" eaLnBrk="1" latinLnBrk="0" hangingPunct="1">
              <a:defRPr sz="800" kern="1200">
                <a:solidFill>
                  <a:srgbClr val="626161"/>
                </a:solidFill>
                <a:latin typeface="Verdana" pitchFamily="34" charset="0"/>
                <a:ea typeface="Verdana" pitchFamily="34" charset="0"/>
                <a:cs typeface="Verdana"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TO BE UPDATED at LATER DATE </a:t>
            </a:r>
          </a:p>
        </p:txBody>
      </p:sp>
    </p:spTree>
    <p:extLst>
      <p:ext uri="{BB962C8B-B14F-4D97-AF65-F5344CB8AC3E}">
        <p14:creationId xmlns:p14="http://schemas.microsoft.com/office/powerpoint/2010/main" val="119136233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5">
            <a:extLst>
              <a:ext uri="{FF2B5EF4-FFF2-40B4-BE49-F238E27FC236}">
                <a16:creationId xmlns:a16="http://schemas.microsoft.com/office/drawing/2014/main" id="{F8F0B624-951E-FC13-FF9B-74CDD2CA5C06}"/>
              </a:ext>
            </a:extLst>
          </p:cNvPr>
          <p:cNvSpPr txBox="1">
            <a:spLocks noGrp="1"/>
          </p:cNvSpPr>
          <p:nvPr>
            <p:ph type="title"/>
          </p:nvPr>
        </p:nvSpPr>
        <p:spPr>
          <a:xfrm>
            <a:off x="376176" y="393800"/>
            <a:ext cx="11356852"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prstClr val="black"/>
                </a:solidFill>
                <a:effectLst/>
                <a:uLnTx/>
                <a:uFillTx/>
                <a:latin typeface="Segoe UI Semibold"/>
                <a:ea typeface="+mn-ea"/>
                <a:cs typeface="Segoe UI" pitchFamily="34" charset="0"/>
              </a:rPr>
              <a:t>Reduce costs with Microsoft 365 E3</a:t>
            </a:r>
            <a:endParaRPr kumimoji="0" lang="en-US" sz="2400" b="0" i="0" u="none" strike="noStrike" kern="1200" cap="none" spc="-50" normalizeH="0" baseline="0" noProof="0">
              <a:ln w="3175">
                <a:noFill/>
              </a:ln>
              <a:solidFill>
                <a:prstClr val="black"/>
              </a:solidFill>
              <a:effectLst/>
              <a:uLnTx/>
              <a:uFillTx/>
              <a:latin typeface="Segoe UI Semibold"/>
              <a:ea typeface="+mn-ea"/>
              <a:cs typeface="Segoe UI" pitchFamily="34" charset="0"/>
            </a:endParaRPr>
          </a:p>
        </p:txBody>
      </p:sp>
      <p:sp>
        <p:nvSpPr>
          <p:cNvPr id="13" name="Rectangle 12">
            <a:extLst>
              <a:ext uri="{FF2B5EF4-FFF2-40B4-BE49-F238E27FC236}">
                <a16:creationId xmlns:a16="http://schemas.microsoft.com/office/drawing/2014/main" id="{411FBBB7-9D46-02F9-257A-7D087C79EEE5}"/>
              </a:ext>
            </a:extLst>
          </p:cNvPr>
          <p:cNvSpPr/>
          <p:nvPr/>
        </p:nvSpPr>
        <p:spPr>
          <a:xfrm>
            <a:off x="376176" y="1064787"/>
            <a:ext cx="11230864" cy="723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0" rIns="0" bIns="0" rtlCol="0" anchor="ctr">
            <a:spAutoFit/>
          </a:bodyPr>
          <a:lstStyle/>
          <a:p>
            <a:pPr marL="685783" marR="0" lvl="1"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Cut licensing costs by 60% or more compared to a patchwork approach of dedicated solutions</a:t>
            </a:r>
          </a:p>
          <a:p>
            <a:pPr marL="685783" marR="0" lvl="1"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Cut deployment, integration, management and related costs that come with a patchwork approach of dedicated solutions </a:t>
            </a:r>
            <a:endParaRPr kumimoji="0" lang="en-US" sz="1400" b="0" i="0" u="none" strike="noStrike" kern="1200" cap="none" spc="0" normalizeH="0" baseline="0" noProof="0">
              <a:ln>
                <a:noFill/>
              </a:ln>
              <a:solidFill>
                <a:srgbClr val="000000"/>
              </a:solidFill>
              <a:effectLst/>
              <a:uLnTx/>
              <a:uFillTx/>
              <a:latin typeface="Segoe UI"/>
              <a:ea typeface="+mn-ea"/>
              <a:cs typeface="Segoe UI"/>
            </a:endParaRPr>
          </a:p>
          <a:p>
            <a:pPr marL="685783" marR="0" lvl="1"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Reduce wasted time and effort, investing in a solution designed for more seamless integration</a:t>
            </a:r>
            <a:endParaRPr kumimoji="0" lang="en-US" sz="1400" b="0" i="0" u="none" strike="noStrike" kern="1200" cap="none" spc="0" normalizeH="0" baseline="0" noProof="0">
              <a:ln>
                <a:noFill/>
              </a:ln>
              <a:solidFill>
                <a:srgbClr val="000000"/>
              </a:solidFill>
              <a:effectLst/>
              <a:uLnTx/>
              <a:uFillTx/>
              <a:latin typeface="Segoe UI"/>
              <a:ea typeface="+mn-ea"/>
              <a:cs typeface="Segoe UI"/>
            </a:endParaRPr>
          </a:p>
        </p:txBody>
      </p:sp>
      <p:sp>
        <p:nvSpPr>
          <p:cNvPr id="2" name="Rectangle 1">
            <a:extLst>
              <a:ext uri="{FF2B5EF4-FFF2-40B4-BE49-F238E27FC236}">
                <a16:creationId xmlns:a16="http://schemas.microsoft.com/office/drawing/2014/main" id="{A797D183-9362-8CC5-F37B-985A390A1D2D}"/>
              </a:ext>
              <a:ext uri="{C183D7F6-B498-43B3-948B-1728B52AA6E4}">
                <adec:decorative xmlns:adec="http://schemas.microsoft.com/office/drawing/2017/decorative" val="1"/>
              </a:ext>
            </a:extLst>
          </p:cNvPr>
          <p:cNvSpPr/>
          <p:nvPr/>
        </p:nvSpPr>
        <p:spPr bwMode="auto">
          <a:xfrm>
            <a:off x="546" y="2023110"/>
            <a:ext cx="12192000" cy="4597103"/>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Calibri" panose="020F0502020204030204"/>
              <a:ea typeface="Segoe UI" pitchFamily="34" charset="0"/>
              <a:cs typeface="Segoe UI" pitchFamily="34" charset="0"/>
            </a:endParaRPr>
          </a:p>
        </p:txBody>
      </p:sp>
      <p:sp>
        <p:nvSpPr>
          <p:cNvPr id="21" name="Rectangle 20">
            <a:extLst>
              <a:ext uri="{FF2B5EF4-FFF2-40B4-BE49-F238E27FC236}">
                <a16:creationId xmlns:a16="http://schemas.microsoft.com/office/drawing/2014/main" id="{95382C87-B6BF-A1EA-6722-B1C81ACC20F2}"/>
              </a:ext>
            </a:extLst>
          </p:cNvPr>
          <p:cNvSpPr/>
          <p:nvPr/>
        </p:nvSpPr>
        <p:spPr>
          <a:xfrm>
            <a:off x="727384" y="2109009"/>
            <a:ext cx="4898305"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Reduce operation costs</a:t>
            </a:r>
          </a:p>
        </p:txBody>
      </p:sp>
      <p:sp>
        <p:nvSpPr>
          <p:cNvPr id="11" name="Rectangle 10">
            <a:extLst>
              <a:ext uri="{FF2B5EF4-FFF2-40B4-BE49-F238E27FC236}">
                <a16:creationId xmlns:a16="http://schemas.microsoft.com/office/drawing/2014/main" id="{EB1D7ACD-5353-2BE7-AC50-37FA4F5FCC92}"/>
              </a:ext>
            </a:extLst>
          </p:cNvPr>
          <p:cNvSpPr/>
          <p:nvPr/>
        </p:nvSpPr>
        <p:spPr>
          <a:xfrm>
            <a:off x="826507" y="2476725"/>
            <a:ext cx="2811283"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E76D4"/>
                </a:solidFill>
                <a:effectLst/>
                <a:uLnTx/>
                <a:uFillTx/>
                <a:latin typeface="Segoe UI" panose="020B0502040204020203" pitchFamily="34" charset="0"/>
                <a:ea typeface="+mn-ea"/>
                <a:cs typeface="Segoe UI" panose="020B0502040204020203" pitchFamily="34" charset="0"/>
              </a:rPr>
              <a:t>Reduction in the likelihood of a data breach</a:t>
            </a:r>
            <a:br>
              <a:rPr kumimoji="0" lang="en-US" sz="10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b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through conditional access, detailed and integrated security logs, and MFA</a:t>
            </a:r>
          </a:p>
        </p:txBody>
      </p:sp>
      <p:sp>
        <p:nvSpPr>
          <p:cNvPr id="12" name="Rectangle: Rounded Corners 11">
            <a:extLst>
              <a:ext uri="{FF2B5EF4-FFF2-40B4-BE49-F238E27FC236}">
                <a16:creationId xmlns:a16="http://schemas.microsoft.com/office/drawing/2014/main" id="{AE5BC1E0-3F6D-CE71-AF86-4A8671169FDB}"/>
              </a:ext>
            </a:extLst>
          </p:cNvPr>
          <p:cNvSpPr/>
          <p:nvPr/>
        </p:nvSpPr>
        <p:spPr>
          <a:xfrm>
            <a:off x="4484347" y="2560173"/>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E76D4"/>
                </a:solidFill>
                <a:effectLst/>
                <a:uLnTx/>
                <a:uFillTx/>
                <a:latin typeface="Segoe UI Semibold" panose="020B0702040204020203" pitchFamily="34" charset="0"/>
                <a:ea typeface="+mn-ea"/>
                <a:cs typeface="Segoe UI Semibold" panose="020B0702040204020203" pitchFamily="34" charset="0"/>
              </a:rPr>
              <a:t>35%</a:t>
            </a:r>
          </a:p>
        </p:txBody>
      </p:sp>
      <p:sp>
        <p:nvSpPr>
          <p:cNvPr id="4" name="Rectangle 3">
            <a:extLst>
              <a:ext uri="{FF2B5EF4-FFF2-40B4-BE49-F238E27FC236}">
                <a16:creationId xmlns:a16="http://schemas.microsoft.com/office/drawing/2014/main" id="{A0A1F03A-207C-DB80-0C6C-467539D48F1C}"/>
              </a:ext>
            </a:extLst>
          </p:cNvPr>
          <p:cNvSpPr/>
          <p:nvPr/>
        </p:nvSpPr>
        <p:spPr>
          <a:xfrm>
            <a:off x="826507" y="3009652"/>
            <a:ext cx="2811283"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8661C5"/>
                </a:solidFill>
                <a:effectLst/>
                <a:uLnTx/>
                <a:uFillTx/>
                <a:latin typeface="Segoe UI" panose="020B0502040204020203" pitchFamily="34" charset="0"/>
                <a:ea typeface="+mn-ea"/>
                <a:cs typeface="Segoe UI" panose="020B0502040204020203" pitchFamily="34" charset="0"/>
              </a:rPr>
              <a:t>Cut spending on employee devices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with BYOD models through Intune</a:t>
            </a:r>
          </a:p>
        </p:txBody>
      </p:sp>
      <p:sp>
        <p:nvSpPr>
          <p:cNvPr id="7" name="Rectangle: Rounded Corners 6">
            <a:extLst>
              <a:ext uri="{FF2B5EF4-FFF2-40B4-BE49-F238E27FC236}">
                <a16:creationId xmlns:a16="http://schemas.microsoft.com/office/drawing/2014/main" id="{10D5EE83-CEDD-5318-36CF-568FEE57ED83}"/>
              </a:ext>
            </a:extLst>
          </p:cNvPr>
          <p:cNvSpPr/>
          <p:nvPr/>
        </p:nvSpPr>
        <p:spPr>
          <a:xfrm>
            <a:off x="4484347" y="3093099"/>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8661C5"/>
                </a:solidFill>
                <a:effectLst/>
                <a:uLnTx/>
                <a:uFillTx/>
                <a:latin typeface="Segoe UI Semibold" panose="020B0702040204020203" pitchFamily="34" charset="0"/>
                <a:ea typeface="+mn-ea"/>
                <a:cs typeface="Segoe UI Semibold" panose="020B0702040204020203" pitchFamily="34" charset="0"/>
              </a:rPr>
              <a:t>23%</a:t>
            </a:r>
          </a:p>
        </p:txBody>
      </p:sp>
      <p:sp>
        <p:nvSpPr>
          <p:cNvPr id="16" name="Rectangle 15">
            <a:extLst>
              <a:ext uri="{FF2B5EF4-FFF2-40B4-BE49-F238E27FC236}">
                <a16:creationId xmlns:a16="http://schemas.microsoft.com/office/drawing/2014/main" id="{5DF994C2-565B-743E-C8FC-FAE7578D70A9}"/>
              </a:ext>
            </a:extLst>
          </p:cNvPr>
          <p:cNvSpPr/>
          <p:nvPr/>
        </p:nvSpPr>
        <p:spPr>
          <a:xfrm>
            <a:off x="826507" y="3523295"/>
            <a:ext cx="2811283"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8661C5"/>
                </a:solidFill>
                <a:effectLst/>
                <a:uLnTx/>
                <a:uFillTx/>
                <a:latin typeface="Segoe UI" panose="020B0502040204020203" pitchFamily="34" charset="0"/>
                <a:ea typeface="+mn-ea"/>
                <a:cs typeface="Segoe UI" panose="020B0502040204020203" pitchFamily="34" charset="0"/>
              </a:rPr>
              <a:t>Cut time deploying, managing new software </a:t>
            </a: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through Azure AD and Microsoft Intune</a:t>
            </a:r>
            <a:endParaRPr kumimoji="0" lang="en-US" sz="10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19" name="Rectangle: Rounded Corners 18">
            <a:extLst>
              <a:ext uri="{FF2B5EF4-FFF2-40B4-BE49-F238E27FC236}">
                <a16:creationId xmlns:a16="http://schemas.microsoft.com/office/drawing/2014/main" id="{68FA0828-A583-3252-7F5E-CD020D4F0DF7}"/>
              </a:ext>
            </a:extLst>
          </p:cNvPr>
          <p:cNvSpPr/>
          <p:nvPr/>
        </p:nvSpPr>
        <p:spPr>
          <a:xfrm>
            <a:off x="4484347" y="3606743"/>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8661C5"/>
                </a:solidFill>
                <a:effectLst/>
                <a:uLnTx/>
                <a:uFillTx/>
                <a:latin typeface="Segoe UI Semibold" panose="020B0702040204020203" pitchFamily="34" charset="0"/>
                <a:ea typeface="+mn-ea"/>
                <a:cs typeface="Segoe UI Semibold" panose="020B0702040204020203" pitchFamily="34" charset="0"/>
              </a:rPr>
              <a:t>25%</a:t>
            </a:r>
          </a:p>
        </p:txBody>
      </p:sp>
      <p:sp>
        <p:nvSpPr>
          <p:cNvPr id="14" name="Rectangle 13">
            <a:extLst>
              <a:ext uri="{FF2B5EF4-FFF2-40B4-BE49-F238E27FC236}">
                <a16:creationId xmlns:a16="http://schemas.microsoft.com/office/drawing/2014/main" id="{7C14DE9C-8A53-58E7-C7D0-217CE261D262}"/>
              </a:ext>
            </a:extLst>
          </p:cNvPr>
          <p:cNvSpPr/>
          <p:nvPr/>
        </p:nvSpPr>
        <p:spPr>
          <a:xfrm>
            <a:off x="826507" y="4021020"/>
            <a:ext cx="2811283"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8661C5"/>
                </a:solidFill>
                <a:effectLst/>
                <a:uLnTx/>
                <a:uFillTx/>
                <a:latin typeface="Segoe UI" panose="020B0502040204020203" pitchFamily="34" charset="0"/>
                <a:ea typeface="+mn-ea"/>
                <a:cs typeface="Segoe UI" panose="020B0502040204020203" pitchFamily="34" charset="0"/>
              </a:rPr>
              <a:t>Cut endpoint configuration times</a:t>
            </a:r>
            <a:br>
              <a:rPr kumimoji="0" lang="en-US" sz="1000" b="1" i="0" u="none" strike="noStrike" kern="1200" cap="none" spc="0" normalizeH="0" baseline="0" noProof="0">
                <a:ln>
                  <a:noFill/>
                </a:ln>
                <a:solidFill>
                  <a:srgbClr val="8661C5"/>
                </a:solidFill>
                <a:effectLst/>
                <a:uLnTx/>
                <a:uFillTx/>
                <a:latin typeface="Segoe UI" panose="020B0502040204020203" pitchFamily="34" charset="0"/>
                <a:ea typeface="+mn-ea"/>
                <a:cs typeface="Segoe UI" panose="020B0502040204020203" pitchFamily="34" charset="0"/>
              </a:rPr>
            </a:b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through Windows Autopilot’s low-touch capabilities </a:t>
            </a:r>
          </a:p>
        </p:txBody>
      </p:sp>
      <p:sp>
        <p:nvSpPr>
          <p:cNvPr id="20" name="Rectangle: Rounded Corners 19">
            <a:extLst>
              <a:ext uri="{FF2B5EF4-FFF2-40B4-BE49-F238E27FC236}">
                <a16:creationId xmlns:a16="http://schemas.microsoft.com/office/drawing/2014/main" id="{D1B3BC39-8000-A849-62F5-9E344D04A392}"/>
              </a:ext>
            </a:extLst>
          </p:cNvPr>
          <p:cNvSpPr/>
          <p:nvPr/>
        </p:nvSpPr>
        <p:spPr>
          <a:xfrm>
            <a:off x="4484347" y="4104468"/>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8661C5"/>
                </a:solidFill>
                <a:effectLst/>
                <a:uLnTx/>
                <a:uFillTx/>
                <a:latin typeface="Segoe UI Semibold" panose="020B0702040204020203" pitchFamily="34" charset="0"/>
                <a:ea typeface="+mn-ea"/>
                <a:cs typeface="Segoe UI Semibold" panose="020B0702040204020203" pitchFamily="34" charset="0"/>
              </a:rPr>
              <a:t>75%</a:t>
            </a:r>
          </a:p>
        </p:txBody>
      </p:sp>
      <p:sp>
        <p:nvSpPr>
          <p:cNvPr id="6" name="Rectangle 5">
            <a:extLst>
              <a:ext uri="{FF2B5EF4-FFF2-40B4-BE49-F238E27FC236}">
                <a16:creationId xmlns:a16="http://schemas.microsoft.com/office/drawing/2014/main" id="{281ED42B-042B-9315-4A5A-8666EE0A5B6C}"/>
              </a:ext>
            </a:extLst>
          </p:cNvPr>
          <p:cNvSpPr/>
          <p:nvPr/>
        </p:nvSpPr>
        <p:spPr>
          <a:xfrm>
            <a:off x="826507" y="4554408"/>
            <a:ext cx="2913880"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8661C5"/>
                </a:solidFill>
                <a:effectLst/>
                <a:uLnTx/>
                <a:uFillTx/>
                <a:latin typeface="Segoe UI" panose="020B0502040204020203" pitchFamily="34" charset="0"/>
                <a:ea typeface="+mn-ea"/>
                <a:cs typeface="Segoe UI" panose="020B0502040204020203" pitchFamily="34" charset="0"/>
              </a:rPr>
              <a:t>Cut help desk tickets and resolution time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through self service password reset</a:t>
            </a:r>
            <a:endParaRPr kumimoji="0" lang="en-US" sz="10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8" name="Rectangle: Rounded Corners 7">
            <a:extLst>
              <a:ext uri="{FF2B5EF4-FFF2-40B4-BE49-F238E27FC236}">
                <a16:creationId xmlns:a16="http://schemas.microsoft.com/office/drawing/2014/main" id="{1BFD45D1-605C-11E0-321B-60E5C4B940C2}"/>
              </a:ext>
            </a:extLst>
          </p:cNvPr>
          <p:cNvSpPr/>
          <p:nvPr/>
        </p:nvSpPr>
        <p:spPr>
          <a:xfrm>
            <a:off x="4484347" y="4637855"/>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8661C5"/>
                </a:solidFill>
                <a:effectLst/>
                <a:uLnTx/>
                <a:uFillTx/>
                <a:latin typeface="Segoe UI Semibold" panose="020B0702040204020203" pitchFamily="34" charset="0"/>
                <a:ea typeface="+mn-ea"/>
                <a:cs typeface="Segoe UI Semibold" panose="020B0702040204020203" pitchFamily="34" charset="0"/>
              </a:rPr>
              <a:t>15%</a:t>
            </a:r>
          </a:p>
        </p:txBody>
      </p:sp>
      <p:sp>
        <p:nvSpPr>
          <p:cNvPr id="3" name="Rectangle 2">
            <a:extLst>
              <a:ext uri="{FF2B5EF4-FFF2-40B4-BE49-F238E27FC236}">
                <a16:creationId xmlns:a16="http://schemas.microsoft.com/office/drawing/2014/main" id="{3A4BAD3B-8C09-7CA5-0C9A-67666AA313EC}"/>
              </a:ext>
            </a:extLst>
          </p:cNvPr>
          <p:cNvSpPr/>
          <p:nvPr/>
        </p:nvSpPr>
        <p:spPr>
          <a:xfrm>
            <a:off x="826507" y="5087495"/>
            <a:ext cx="2811283"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BF4DCC"/>
                </a:solidFill>
                <a:effectLst/>
                <a:uLnTx/>
                <a:uFillTx/>
                <a:latin typeface="Segoe UI" panose="020B0502040204020203" pitchFamily="34" charset="0"/>
                <a:ea typeface="+mn-ea"/>
                <a:cs typeface="Segoe UI" panose="020B0502040204020203" pitchFamily="34" charset="0"/>
              </a:rPr>
              <a:t>Cut costs on travel and expenses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through virtual meetings</a:t>
            </a:r>
          </a:p>
        </p:txBody>
      </p:sp>
      <p:sp>
        <p:nvSpPr>
          <p:cNvPr id="10" name="Rectangle: Rounded Corners 9">
            <a:extLst>
              <a:ext uri="{FF2B5EF4-FFF2-40B4-BE49-F238E27FC236}">
                <a16:creationId xmlns:a16="http://schemas.microsoft.com/office/drawing/2014/main" id="{620B5A9F-1718-3D91-1AE3-33041545FE48}"/>
              </a:ext>
            </a:extLst>
          </p:cNvPr>
          <p:cNvSpPr/>
          <p:nvPr/>
        </p:nvSpPr>
        <p:spPr>
          <a:xfrm>
            <a:off x="4484347" y="5170943"/>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C73ECC"/>
                </a:solidFill>
                <a:effectLst/>
                <a:uLnTx/>
                <a:uFillTx/>
                <a:latin typeface="Segoe UI Semibold" panose="020B0702040204020203" pitchFamily="34" charset="0"/>
                <a:ea typeface="+mn-ea"/>
                <a:cs typeface="Segoe UI Semibold" panose="020B0702040204020203" pitchFamily="34" charset="0"/>
              </a:rPr>
              <a:t>25%</a:t>
            </a:r>
          </a:p>
        </p:txBody>
      </p:sp>
      <p:sp>
        <p:nvSpPr>
          <p:cNvPr id="5" name="Rectangle 4">
            <a:extLst>
              <a:ext uri="{FF2B5EF4-FFF2-40B4-BE49-F238E27FC236}">
                <a16:creationId xmlns:a16="http://schemas.microsoft.com/office/drawing/2014/main" id="{E403F741-E476-1DE4-1F11-796DA37DEAEC}"/>
              </a:ext>
            </a:extLst>
          </p:cNvPr>
          <p:cNvSpPr/>
          <p:nvPr/>
        </p:nvSpPr>
        <p:spPr>
          <a:xfrm>
            <a:off x="826507" y="5540016"/>
            <a:ext cx="2811283" cy="514819"/>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BF4DCC"/>
                </a:solidFill>
                <a:effectLst/>
                <a:uLnTx/>
                <a:uFillTx/>
                <a:latin typeface="Segoe UI" panose="020B0502040204020203" pitchFamily="34" charset="0"/>
                <a:ea typeface="+mn-ea"/>
                <a:cs typeface="Segoe UI" panose="020B0502040204020203" pitchFamily="34" charset="0"/>
              </a:rPr>
              <a:t>Improvement of the end user productivity</a:t>
            </a:r>
            <a:b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b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though Microsoft 365 collaborative apps</a:t>
            </a:r>
          </a:p>
        </p:txBody>
      </p:sp>
      <p:sp>
        <p:nvSpPr>
          <p:cNvPr id="9" name="Rectangle: Rounded Corners 8">
            <a:extLst>
              <a:ext uri="{FF2B5EF4-FFF2-40B4-BE49-F238E27FC236}">
                <a16:creationId xmlns:a16="http://schemas.microsoft.com/office/drawing/2014/main" id="{2B7601B5-BA82-6955-51BA-3EAEBC706CA1}"/>
              </a:ext>
            </a:extLst>
          </p:cNvPr>
          <p:cNvSpPr/>
          <p:nvPr/>
        </p:nvSpPr>
        <p:spPr>
          <a:xfrm>
            <a:off x="4484347" y="5694297"/>
            <a:ext cx="964020" cy="347923"/>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C73ECC"/>
                </a:solidFill>
                <a:effectLst/>
                <a:uLnTx/>
                <a:uFillTx/>
                <a:latin typeface="Segoe UI Semibold" panose="020B0702040204020203" pitchFamily="34" charset="0"/>
                <a:ea typeface="+mn-ea"/>
                <a:cs typeface="Segoe UI Semibold" panose="020B0702040204020203" pitchFamily="34" charset="0"/>
              </a:rPr>
              <a:t>60h</a:t>
            </a:r>
          </a:p>
        </p:txBody>
      </p:sp>
      <p:grpSp>
        <p:nvGrpSpPr>
          <p:cNvPr id="18" name="Group 17">
            <a:extLst>
              <a:ext uri="{FF2B5EF4-FFF2-40B4-BE49-F238E27FC236}">
                <a16:creationId xmlns:a16="http://schemas.microsoft.com/office/drawing/2014/main" id="{337A6A3B-1544-100A-6FB5-3C6C4C83201E}"/>
              </a:ext>
              <a:ext uri="{C183D7F6-B498-43B3-948B-1728B52AA6E4}">
                <adec:decorative xmlns:adec="http://schemas.microsoft.com/office/drawing/2017/decorative" val="1"/>
              </a:ext>
            </a:extLst>
          </p:cNvPr>
          <p:cNvGrpSpPr/>
          <p:nvPr/>
        </p:nvGrpSpPr>
        <p:grpSpPr>
          <a:xfrm>
            <a:off x="512715" y="6129847"/>
            <a:ext cx="5249444" cy="21725"/>
            <a:chOff x="512715" y="6129847"/>
            <a:chExt cx="5249444" cy="21725"/>
          </a:xfrm>
        </p:grpSpPr>
        <p:cxnSp>
          <p:nvCxnSpPr>
            <p:cNvPr id="60" name="Straight Connector 59">
              <a:extLst>
                <a:ext uri="{FF2B5EF4-FFF2-40B4-BE49-F238E27FC236}">
                  <a16:creationId xmlns:a16="http://schemas.microsoft.com/office/drawing/2014/main" id="{2B1AA69F-1571-67BF-1E84-BC367134B13A}"/>
                </a:ext>
                <a:ext uri="{C183D7F6-B498-43B3-948B-1728B52AA6E4}">
                  <adec:decorative xmlns:adec="http://schemas.microsoft.com/office/drawing/2017/decorative" val="1"/>
                </a:ext>
              </a:extLst>
            </p:cNvPr>
            <p:cNvCxnSpPr>
              <a:cxnSpLocks/>
            </p:cNvCxnSpPr>
            <p:nvPr/>
          </p:nvCxnSpPr>
          <p:spPr>
            <a:xfrm>
              <a:off x="512715" y="6151572"/>
              <a:ext cx="5249444" cy="0"/>
            </a:xfrm>
            <a:prstGeom prst="line">
              <a:avLst/>
            </a:prstGeom>
            <a:ln>
              <a:solidFill>
                <a:schemeClr val="tx1">
                  <a:lumMod val="50000"/>
                  <a:lumOff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500A427-3571-D3A2-58CA-DDC5D6B07297}"/>
                </a:ext>
              </a:extLst>
            </p:cNvPr>
            <p:cNvCxnSpPr>
              <a:cxnSpLocks/>
            </p:cNvCxnSpPr>
            <p:nvPr/>
          </p:nvCxnSpPr>
          <p:spPr>
            <a:xfrm>
              <a:off x="512715" y="6129847"/>
              <a:ext cx="5249444" cy="0"/>
            </a:xfrm>
            <a:prstGeom prst="line">
              <a:avLst/>
            </a:prstGeom>
            <a:ln>
              <a:solidFill>
                <a:schemeClr val="tx1">
                  <a:lumMod val="50000"/>
                  <a:lumOff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6" name="Rectangle 55">
            <a:extLst>
              <a:ext uri="{FF2B5EF4-FFF2-40B4-BE49-F238E27FC236}">
                <a16:creationId xmlns:a16="http://schemas.microsoft.com/office/drawing/2014/main" id="{9EBF78A1-61A2-66C1-D7B0-9FEDF9F031B7}"/>
              </a:ext>
            </a:extLst>
          </p:cNvPr>
          <p:cNvSpPr/>
          <p:nvPr/>
        </p:nvSpPr>
        <p:spPr bwMode="auto">
          <a:xfrm>
            <a:off x="527219" y="6212629"/>
            <a:ext cx="5249445" cy="1709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panose="020B0702040204020203" pitchFamily="34" charset="0"/>
                <a:ea typeface="Segoe UI" pitchFamily="34" charset="0"/>
                <a:cs typeface="Segoe UI Semibold" panose="020B0702040204020203" pitchFamily="34" charset="0"/>
              </a:rPr>
              <a:t>Savings of $18.35 / user / month</a:t>
            </a:r>
          </a:p>
        </p:txBody>
      </p:sp>
      <p:sp>
        <p:nvSpPr>
          <p:cNvPr id="23" name="Oval 22" descr="Plus sign">
            <a:extLst>
              <a:ext uri="{FF2B5EF4-FFF2-40B4-BE49-F238E27FC236}">
                <a16:creationId xmlns:a16="http://schemas.microsoft.com/office/drawing/2014/main" id="{94C58B75-1C0C-0D99-972C-5FB769AF719C}"/>
              </a:ext>
            </a:extLst>
          </p:cNvPr>
          <p:cNvSpPr/>
          <p:nvPr/>
        </p:nvSpPr>
        <p:spPr>
          <a:xfrm>
            <a:off x="6063015" y="4272597"/>
            <a:ext cx="343501" cy="31227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00000">
                    <a:lumMod val="50000"/>
                    <a:lumOff val="50000"/>
                  </a:srgbClr>
                </a:solidFill>
                <a:effectLst/>
                <a:uLnTx/>
                <a:uFillTx/>
                <a:latin typeface="Segoe UI" panose="020B0502040204020203" pitchFamily="34" charset="0"/>
                <a:ea typeface="+mn-ea"/>
                <a:cs typeface="Segoe UI" panose="020B0502040204020203" pitchFamily="34" charset="0"/>
              </a:rPr>
              <a:t>+</a:t>
            </a:r>
          </a:p>
        </p:txBody>
      </p:sp>
      <p:sp>
        <p:nvSpPr>
          <p:cNvPr id="42" name="Rectangle 41">
            <a:extLst>
              <a:ext uri="{FF2B5EF4-FFF2-40B4-BE49-F238E27FC236}">
                <a16:creationId xmlns:a16="http://schemas.microsoft.com/office/drawing/2014/main" id="{44580435-8F33-D267-95A7-6EAE3758045C}"/>
              </a:ext>
            </a:extLst>
          </p:cNvPr>
          <p:cNvSpPr/>
          <p:nvPr/>
        </p:nvSpPr>
        <p:spPr>
          <a:xfrm>
            <a:off x="7283883" y="2109009"/>
            <a:ext cx="3638553"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Reduce license costs</a:t>
            </a:r>
          </a:p>
        </p:txBody>
      </p:sp>
      <p:sp>
        <p:nvSpPr>
          <p:cNvPr id="38" name="Rectangle 37">
            <a:extLst>
              <a:ext uri="{FF2B5EF4-FFF2-40B4-BE49-F238E27FC236}">
                <a16:creationId xmlns:a16="http://schemas.microsoft.com/office/drawing/2014/main" id="{68E1A091-BF96-C52A-1F35-AF7500715CC0}"/>
              </a:ext>
            </a:extLst>
          </p:cNvPr>
          <p:cNvSpPr/>
          <p:nvPr/>
        </p:nvSpPr>
        <p:spPr>
          <a:xfrm>
            <a:off x="7521256" y="2556158"/>
            <a:ext cx="1222409" cy="19497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$91</a:t>
            </a:r>
            <a:br>
              <a:rPr kumimoji="0" lang="en-US" sz="1050" b="0"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600" b="0"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per user / Month</a:t>
            </a:r>
          </a:p>
        </p:txBody>
      </p:sp>
      <p:sp>
        <p:nvSpPr>
          <p:cNvPr id="27" name="Rectangle 26">
            <a:extLst>
              <a:ext uri="{FF2B5EF4-FFF2-40B4-BE49-F238E27FC236}">
                <a16:creationId xmlns:a16="http://schemas.microsoft.com/office/drawing/2014/main" id="{0BBA8ACA-1EE8-A0BB-3EF0-701F99929B11}"/>
              </a:ext>
            </a:extLst>
          </p:cNvPr>
          <p:cNvSpPr/>
          <p:nvPr/>
        </p:nvSpPr>
        <p:spPr>
          <a:xfrm>
            <a:off x="7308013" y="2802640"/>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Communication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Zoom, Webex</a:t>
            </a:r>
          </a:p>
        </p:txBody>
      </p:sp>
      <p:sp>
        <p:nvSpPr>
          <p:cNvPr id="28" name="Rectangle 27">
            <a:extLst>
              <a:ext uri="{FF2B5EF4-FFF2-40B4-BE49-F238E27FC236}">
                <a16:creationId xmlns:a16="http://schemas.microsoft.com/office/drawing/2014/main" id="{1E7376C3-3CA0-02DD-7D24-A3BBDD53259B}"/>
              </a:ext>
            </a:extLst>
          </p:cNvPr>
          <p:cNvSpPr/>
          <p:nvPr/>
        </p:nvSpPr>
        <p:spPr>
          <a:xfrm>
            <a:off x="7308013" y="3127859"/>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Collaboration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Slack, Google Meet / Hangouts</a:t>
            </a:r>
          </a:p>
        </p:txBody>
      </p:sp>
      <p:sp>
        <p:nvSpPr>
          <p:cNvPr id="29" name="Rectangle 28">
            <a:extLst>
              <a:ext uri="{FF2B5EF4-FFF2-40B4-BE49-F238E27FC236}">
                <a16:creationId xmlns:a16="http://schemas.microsoft.com/office/drawing/2014/main" id="{B66C13F5-D081-01C5-B351-C5FDE6B50085}"/>
              </a:ext>
            </a:extLst>
          </p:cNvPr>
          <p:cNvSpPr/>
          <p:nvPr/>
        </p:nvSpPr>
        <p:spPr>
          <a:xfrm>
            <a:off x="7308013" y="3453078"/>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File Sharing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Box, Confluence</a:t>
            </a:r>
          </a:p>
        </p:txBody>
      </p:sp>
      <p:sp>
        <p:nvSpPr>
          <p:cNvPr id="30" name="Rectangle 29">
            <a:extLst>
              <a:ext uri="{FF2B5EF4-FFF2-40B4-BE49-F238E27FC236}">
                <a16:creationId xmlns:a16="http://schemas.microsoft.com/office/drawing/2014/main" id="{46F4C87D-1CE4-2FF0-20FF-C1E74380EDFD}"/>
              </a:ext>
            </a:extLst>
          </p:cNvPr>
          <p:cNvSpPr/>
          <p:nvPr/>
        </p:nvSpPr>
        <p:spPr>
          <a:xfrm>
            <a:off x="7308013" y="3778297"/>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Endpoint Mgmt. </a:t>
            </a:r>
            <a:br>
              <a:rPr kumimoji="0" lang="en-US" sz="9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b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Workspace ONE, MaaS360</a:t>
            </a:r>
            <a:endParaRPr kumimoji="0" lang="en-US" sz="7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31" name="Rectangle 30">
            <a:extLst>
              <a:ext uri="{FF2B5EF4-FFF2-40B4-BE49-F238E27FC236}">
                <a16:creationId xmlns:a16="http://schemas.microsoft.com/office/drawing/2014/main" id="{2F7A1772-A48D-3805-64EC-7EA60095A14D}"/>
              </a:ext>
            </a:extLst>
          </p:cNvPr>
          <p:cNvSpPr/>
          <p:nvPr/>
        </p:nvSpPr>
        <p:spPr>
          <a:xfrm>
            <a:off x="7308013" y="4103516"/>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Email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Gmail, MDaemon </a:t>
            </a:r>
          </a:p>
        </p:txBody>
      </p:sp>
      <p:sp>
        <p:nvSpPr>
          <p:cNvPr id="32" name="Rectangle 31">
            <a:extLst>
              <a:ext uri="{FF2B5EF4-FFF2-40B4-BE49-F238E27FC236}">
                <a16:creationId xmlns:a16="http://schemas.microsoft.com/office/drawing/2014/main" id="{25B2DEC5-10E7-B43C-ECDA-244AAF7812EA}"/>
              </a:ext>
            </a:extLst>
          </p:cNvPr>
          <p:cNvSpPr/>
          <p:nvPr/>
        </p:nvSpPr>
        <p:spPr>
          <a:xfrm>
            <a:off x="7308013" y="4428735"/>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Storage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Box, Dropbox</a:t>
            </a:r>
          </a:p>
        </p:txBody>
      </p:sp>
      <p:sp>
        <p:nvSpPr>
          <p:cNvPr id="33" name="Rectangle 32">
            <a:extLst>
              <a:ext uri="{FF2B5EF4-FFF2-40B4-BE49-F238E27FC236}">
                <a16:creationId xmlns:a16="http://schemas.microsoft.com/office/drawing/2014/main" id="{853B01AC-E60E-38A2-2C12-6556DE1527EE}"/>
              </a:ext>
            </a:extLst>
          </p:cNvPr>
          <p:cNvSpPr/>
          <p:nvPr/>
        </p:nvSpPr>
        <p:spPr>
          <a:xfrm>
            <a:off x="7308013" y="4753954"/>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Mobile Device Mgmt.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Mobile Iron, </a:t>
            </a:r>
            <a:r>
              <a:rPr kumimoji="0" lang="en-US" sz="600" b="0" i="0" u="none" strike="noStrike" kern="1200" cap="none" spc="0" normalizeH="0" baseline="0" noProof="0" err="1">
                <a:ln>
                  <a:noFill/>
                </a:ln>
                <a:solidFill>
                  <a:srgbClr val="000000"/>
                </a:solidFill>
                <a:effectLst/>
                <a:uLnTx/>
                <a:uFillTx/>
                <a:latin typeface="Segoe UI" panose="020B0502040204020203" pitchFamily="34" charset="0"/>
                <a:ea typeface="+mn-ea"/>
                <a:cs typeface="Segoe UI" panose="020B0502040204020203" pitchFamily="34" charset="0"/>
              </a:rPr>
              <a:t>Airwatch</a:t>
            </a:r>
            <a:endPar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34" name="Rectangle 33">
            <a:extLst>
              <a:ext uri="{FF2B5EF4-FFF2-40B4-BE49-F238E27FC236}">
                <a16:creationId xmlns:a16="http://schemas.microsoft.com/office/drawing/2014/main" id="{32BC4B89-314C-C950-AFD5-B5E85A2F8DE5}"/>
              </a:ext>
            </a:extLst>
          </p:cNvPr>
          <p:cNvSpPr/>
          <p:nvPr/>
        </p:nvSpPr>
        <p:spPr>
          <a:xfrm>
            <a:off x="7308013" y="5079173"/>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Identity &amp; Access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Okta, </a:t>
            </a:r>
            <a:r>
              <a:rPr kumimoji="0" lang="en-US" sz="600" b="0" i="0" u="none" strike="noStrike" kern="1200" cap="none" spc="0" normalizeH="0" baseline="0" noProof="0" err="1">
                <a:ln>
                  <a:noFill/>
                </a:ln>
                <a:solidFill>
                  <a:srgbClr val="000000"/>
                </a:solidFill>
                <a:effectLst/>
                <a:uLnTx/>
                <a:uFillTx/>
                <a:latin typeface="Segoe UI" panose="020B0502040204020203" pitchFamily="34" charset="0"/>
                <a:ea typeface="+mn-ea"/>
                <a:cs typeface="Segoe UI" panose="020B0502040204020203" pitchFamily="34" charset="0"/>
              </a:rPr>
              <a:t>Hennge</a:t>
            </a:r>
            <a:endPar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35" name="Rectangle 34">
            <a:extLst>
              <a:ext uri="{FF2B5EF4-FFF2-40B4-BE49-F238E27FC236}">
                <a16:creationId xmlns:a16="http://schemas.microsoft.com/office/drawing/2014/main" id="{075B9D1D-23D4-38A1-1331-367B4B8FC2B2}"/>
              </a:ext>
            </a:extLst>
          </p:cNvPr>
          <p:cNvSpPr/>
          <p:nvPr/>
        </p:nvSpPr>
        <p:spPr>
          <a:xfrm>
            <a:off x="7308013" y="5404392"/>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Labeling &amp; Encrypt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SolarWinds, </a:t>
            </a:r>
            <a:r>
              <a:rPr kumimoji="0" lang="en-US" sz="600" b="0" i="0" u="none" strike="noStrike" kern="1200" cap="none" spc="0" normalizeH="0" baseline="0" noProof="0" err="1">
                <a:ln>
                  <a:noFill/>
                </a:ln>
                <a:solidFill>
                  <a:srgbClr val="000000"/>
                </a:solidFill>
                <a:effectLst/>
                <a:uLnTx/>
                <a:uFillTx/>
                <a:latin typeface="Segoe UI" panose="020B0502040204020203" pitchFamily="34" charset="0"/>
                <a:ea typeface="+mn-ea"/>
                <a:cs typeface="Segoe UI" panose="020B0502040204020203" pitchFamily="34" charset="0"/>
              </a:rPr>
              <a:t>CoSoSys</a:t>
            </a:r>
            <a:endParaRPr kumimoji="0" lang="en-US" sz="7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36" name="Rectangle 35">
            <a:extLst>
              <a:ext uri="{FF2B5EF4-FFF2-40B4-BE49-F238E27FC236}">
                <a16:creationId xmlns:a16="http://schemas.microsoft.com/office/drawing/2014/main" id="{183579BA-6491-308A-7A9D-51C8C758B647}"/>
              </a:ext>
            </a:extLst>
          </p:cNvPr>
          <p:cNvSpPr/>
          <p:nvPr/>
        </p:nvSpPr>
        <p:spPr>
          <a:xfrm>
            <a:off x="7308013" y="5729612"/>
            <a:ext cx="1648894" cy="32521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Endpoint Protection</a:t>
            </a:r>
            <a:r>
              <a:rPr kumimoji="0" lang="en-US" sz="9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 </a:t>
            </a:r>
            <a:br>
              <a:rPr kumimoji="0" lang="en-US" sz="9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br>
            <a:r>
              <a:rPr kumimoji="0" lang="en-US" sz="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e.g., CrowdStrike, Fortinet</a:t>
            </a:r>
          </a:p>
        </p:txBody>
      </p:sp>
      <p:sp>
        <p:nvSpPr>
          <p:cNvPr id="40" name="Arrow: Bent 39">
            <a:extLst>
              <a:ext uri="{FF2B5EF4-FFF2-40B4-BE49-F238E27FC236}">
                <a16:creationId xmlns:a16="http://schemas.microsoft.com/office/drawing/2014/main" id="{C2FF058F-0350-8F13-CFAF-FF8D7B98BDEF}"/>
              </a:ext>
              <a:ext uri="{C183D7F6-B498-43B3-948B-1728B52AA6E4}">
                <adec:decorative xmlns:adec="http://schemas.microsoft.com/office/drawing/2017/decorative" val="1"/>
              </a:ext>
            </a:extLst>
          </p:cNvPr>
          <p:cNvSpPr/>
          <p:nvPr/>
        </p:nvSpPr>
        <p:spPr>
          <a:xfrm rot="5400000">
            <a:off x="8716010" y="2523597"/>
            <a:ext cx="1397073" cy="1573927"/>
          </a:xfrm>
          <a:prstGeom prst="bentArrow">
            <a:avLst>
              <a:gd name="adj1" fmla="val 6123"/>
              <a:gd name="adj2" fmla="val 9082"/>
              <a:gd name="adj3" fmla="val 11582"/>
              <a:gd name="adj4" fmla="val 1455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5" name="Rectangle: Rounded Corners 14">
            <a:extLst>
              <a:ext uri="{FF2B5EF4-FFF2-40B4-BE49-F238E27FC236}">
                <a16:creationId xmlns:a16="http://schemas.microsoft.com/office/drawing/2014/main" id="{D46620BB-A73B-9449-C964-3017EE3A5599}"/>
              </a:ext>
            </a:extLst>
          </p:cNvPr>
          <p:cNvSpPr/>
          <p:nvPr/>
        </p:nvSpPr>
        <p:spPr>
          <a:xfrm>
            <a:off x="9599923" y="3113636"/>
            <a:ext cx="964020" cy="470890"/>
          </a:xfrm>
          <a:prstGeom prst="roundRect">
            <a:avLst>
              <a:gd name="adj" fmla="val 50000"/>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0">
                      <a:srgbClr val="0078D4"/>
                    </a:gs>
                    <a:gs pos="50000">
                      <a:srgbClr val="8661C5"/>
                    </a:gs>
                    <a:gs pos="100000">
                      <a:srgbClr val="C73ECC"/>
                    </a:gs>
                  </a:gsLst>
                  <a:lin ang="2700000" scaled="1"/>
                </a:gradFill>
                <a:effectLst/>
                <a:uLnTx/>
                <a:uFillTx/>
                <a:latin typeface="Segoe UI Semibold" panose="020B0702040204020203" pitchFamily="34" charset="0"/>
                <a:ea typeface="+mn-ea"/>
                <a:cs typeface="Segoe UI Semibold" panose="020B0702040204020203" pitchFamily="34" charset="0"/>
              </a:rPr>
              <a:t>60%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0">
                      <a:srgbClr val="0078D4"/>
                    </a:gs>
                    <a:gs pos="50000">
                      <a:srgbClr val="8661C5"/>
                    </a:gs>
                    <a:gs pos="100000">
                      <a:srgbClr val="C73ECC"/>
                    </a:gs>
                  </a:gsLst>
                  <a:lin ang="2700000" scaled="1"/>
                </a:gradFill>
                <a:effectLst/>
                <a:uLnTx/>
                <a:uFillTx/>
                <a:latin typeface="Segoe UI Semibold" panose="020B0702040204020203" pitchFamily="34" charset="0"/>
                <a:ea typeface="+mn-ea"/>
                <a:cs typeface="Segoe UI Semibold" panose="020B0702040204020203" pitchFamily="34" charset="0"/>
              </a:rPr>
              <a:t>savings</a:t>
            </a:r>
            <a:endParaRPr kumimoji="0" lang="en-US" sz="1800" b="0" i="0" u="none" strike="noStrike" kern="1200" cap="none" spc="0" normalizeH="0" baseline="0" noProof="0">
              <a:ln>
                <a:noFill/>
              </a:ln>
              <a:gradFill>
                <a:gsLst>
                  <a:gs pos="0">
                    <a:srgbClr val="0078D4"/>
                  </a:gs>
                  <a:gs pos="50000">
                    <a:srgbClr val="8661C5"/>
                  </a:gs>
                  <a:gs pos="100000">
                    <a:srgbClr val="C73ECC"/>
                  </a:gs>
                </a:gsLst>
                <a:lin ang="2700000" scaled="1"/>
              </a:gradFill>
              <a:effectLst/>
              <a:uLnTx/>
              <a:uFillTx/>
              <a:latin typeface="Segoe UI Semibold" panose="020B0702040204020203" pitchFamily="34" charset="0"/>
              <a:ea typeface="+mn-ea"/>
              <a:cs typeface="Segoe UI Semibold" panose="020B0702040204020203" pitchFamily="34" charset="0"/>
            </a:endParaRPr>
          </a:p>
        </p:txBody>
      </p:sp>
      <p:sp>
        <p:nvSpPr>
          <p:cNvPr id="39" name="Rectangle 38">
            <a:extLst>
              <a:ext uri="{FF2B5EF4-FFF2-40B4-BE49-F238E27FC236}">
                <a16:creationId xmlns:a16="http://schemas.microsoft.com/office/drawing/2014/main" id="{99CD676C-DDDB-7793-207D-BB6547369CD3}"/>
              </a:ext>
            </a:extLst>
          </p:cNvPr>
          <p:cNvSpPr/>
          <p:nvPr/>
        </p:nvSpPr>
        <p:spPr>
          <a:xfrm>
            <a:off x="9426555" y="4105527"/>
            <a:ext cx="1300778" cy="19497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$36</a:t>
            </a:r>
            <a:br>
              <a:rPr kumimoji="0" lang="en-US" sz="1000" b="1"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600" b="1"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per user / Month</a:t>
            </a:r>
            <a:endParaRPr kumimoji="0" lang="en-US" sz="600" b="0" i="0" u="none" strike="noStrike" kern="1200" cap="all"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sp>
        <p:nvSpPr>
          <p:cNvPr id="26" name="Rectangle 25">
            <a:extLst>
              <a:ext uri="{FF2B5EF4-FFF2-40B4-BE49-F238E27FC236}">
                <a16:creationId xmlns:a16="http://schemas.microsoft.com/office/drawing/2014/main" id="{6AA63E49-0E7D-53DB-FBC3-4C459257958B}"/>
              </a:ext>
            </a:extLst>
          </p:cNvPr>
          <p:cNvSpPr/>
          <p:nvPr/>
        </p:nvSpPr>
        <p:spPr>
          <a:xfrm>
            <a:off x="9249412" y="4399767"/>
            <a:ext cx="1655064" cy="1655064"/>
          </a:xfrm>
          <a:prstGeom prst="rect">
            <a:avLst/>
          </a:prstGeom>
          <a:solidFill>
            <a:schemeClr val="bg1"/>
          </a:solidFill>
          <a:ln w="19050">
            <a:gradFill flip="none" rotWithShape="1">
              <a:gsLst>
                <a:gs pos="0">
                  <a:srgbClr val="0078D4"/>
                </a:gs>
                <a:gs pos="50000">
                  <a:srgbClr val="8661C5"/>
                </a:gs>
                <a:gs pos="100000">
                  <a:srgbClr val="C73ECC"/>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Microsoft 365 E3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$36</a:t>
            </a:r>
          </a:p>
        </p:txBody>
      </p:sp>
      <p:grpSp>
        <p:nvGrpSpPr>
          <p:cNvPr id="22" name="Group 21">
            <a:extLst>
              <a:ext uri="{FF2B5EF4-FFF2-40B4-BE49-F238E27FC236}">
                <a16:creationId xmlns:a16="http://schemas.microsoft.com/office/drawing/2014/main" id="{461524A5-143A-F48A-C649-2455F0140C46}"/>
              </a:ext>
              <a:ext uri="{C183D7F6-B498-43B3-948B-1728B52AA6E4}">
                <adec:decorative xmlns:adec="http://schemas.microsoft.com/office/drawing/2017/decorative" val="1"/>
              </a:ext>
            </a:extLst>
          </p:cNvPr>
          <p:cNvGrpSpPr/>
          <p:nvPr/>
        </p:nvGrpSpPr>
        <p:grpSpPr>
          <a:xfrm>
            <a:off x="6994376" y="6129847"/>
            <a:ext cx="4223737" cy="21725"/>
            <a:chOff x="6994376" y="6129847"/>
            <a:chExt cx="4223737" cy="21725"/>
          </a:xfrm>
        </p:grpSpPr>
        <p:cxnSp>
          <p:nvCxnSpPr>
            <p:cNvPr id="55" name="Straight Connector 54">
              <a:extLst>
                <a:ext uri="{FF2B5EF4-FFF2-40B4-BE49-F238E27FC236}">
                  <a16:creationId xmlns:a16="http://schemas.microsoft.com/office/drawing/2014/main" id="{0E8C508D-CFCC-8FC6-7888-EF59B01B6CF6}"/>
                </a:ext>
              </a:extLst>
            </p:cNvPr>
            <p:cNvCxnSpPr>
              <a:cxnSpLocks/>
            </p:cNvCxnSpPr>
            <p:nvPr/>
          </p:nvCxnSpPr>
          <p:spPr>
            <a:xfrm>
              <a:off x="6994376" y="6129847"/>
              <a:ext cx="4223737" cy="0"/>
            </a:xfrm>
            <a:prstGeom prst="line">
              <a:avLst/>
            </a:prstGeom>
            <a:ln>
              <a:solidFill>
                <a:schemeClr val="tx1">
                  <a:lumMod val="50000"/>
                  <a:lumOff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818EAC4-9127-D67C-821F-B320642FACDF}"/>
                </a:ext>
                <a:ext uri="{C183D7F6-B498-43B3-948B-1728B52AA6E4}">
                  <adec:decorative xmlns:adec="http://schemas.microsoft.com/office/drawing/2017/decorative" val="1"/>
                </a:ext>
              </a:extLst>
            </p:cNvPr>
            <p:cNvCxnSpPr>
              <a:cxnSpLocks/>
            </p:cNvCxnSpPr>
            <p:nvPr/>
          </p:nvCxnSpPr>
          <p:spPr>
            <a:xfrm>
              <a:off x="6994376" y="6151572"/>
              <a:ext cx="4223737" cy="0"/>
            </a:xfrm>
            <a:prstGeom prst="line">
              <a:avLst/>
            </a:prstGeom>
            <a:ln>
              <a:solidFill>
                <a:schemeClr val="tx1">
                  <a:lumMod val="50000"/>
                  <a:lumOff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4" name="Rectangle 53">
            <a:extLst>
              <a:ext uri="{FF2B5EF4-FFF2-40B4-BE49-F238E27FC236}">
                <a16:creationId xmlns:a16="http://schemas.microsoft.com/office/drawing/2014/main" id="{1648EF8F-2599-F322-7371-85668F86198F}"/>
              </a:ext>
            </a:extLst>
          </p:cNvPr>
          <p:cNvSpPr/>
          <p:nvPr/>
        </p:nvSpPr>
        <p:spPr bwMode="auto">
          <a:xfrm>
            <a:off x="7308013" y="6212629"/>
            <a:ext cx="3596463" cy="1709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panose="020B0702040204020203" pitchFamily="34" charset="0"/>
                <a:ea typeface="Segoe UI" pitchFamily="34" charset="0"/>
                <a:cs typeface="Segoe UI Semibold" panose="020B0702040204020203" pitchFamily="34" charset="0"/>
              </a:rPr>
              <a:t>Savings of $55 / user / month</a:t>
            </a:r>
          </a:p>
        </p:txBody>
      </p:sp>
      <p:grpSp>
        <p:nvGrpSpPr>
          <p:cNvPr id="17" name="Group 16">
            <a:extLst>
              <a:ext uri="{FF2B5EF4-FFF2-40B4-BE49-F238E27FC236}">
                <a16:creationId xmlns:a16="http://schemas.microsoft.com/office/drawing/2014/main" id="{BC48E077-9B14-5371-E0B8-485D13A4B413}"/>
              </a:ext>
              <a:ext uri="{C183D7F6-B498-43B3-948B-1728B52AA6E4}">
                <adec:decorative xmlns:adec="http://schemas.microsoft.com/office/drawing/2017/decorative" val="1"/>
              </a:ext>
            </a:extLst>
          </p:cNvPr>
          <p:cNvGrpSpPr/>
          <p:nvPr/>
        </p:nvGrpSpPr>
        <p:grpSpPr>
          <a:xfrm>
            <a:off x="7308013" y="2802639"/>
            <a:ext cx="1648894" cy="3252191"/>
            <a:chOff x="7308013" y="2802639"/>
            <a:chExt cx="1648894" cy="3252191"/>
          </a:xfrm>
        </p:grpSpPr>
        <p:sp>
          <p:nvSpPr>
            <p:cNvPr id="43" name="Rectangle 42">
              <a:extLst>
                <a:ext uri="{FF2B5EF4-FFF2-40B4-BE49-F238E27FC236}">
                  <a16:creationId xmlns:a16="http://schemas.microsoft.com/office/drawing/2014/main" id="{6AEDC5A6-18F6-FDE7-C177-594522693595}"/>
                </a:ext>
              </a:extLst>
            </p:cNvPr>
            <p:cNvSpPr/>
            <p:nvPr/>
          </p:nvSpPr>
          <p:spPr bwMode="auto">
            <a:xfrm>
              <a:off x="7308013" y="2802639"/>
              <a:ext cx="1648894" cy="3252191"/>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cxnSp>
          <p:nvCxnSpPr>
            <p:cNvPr id="44" name="Straight Connector 43">
              <a:extLst>
                <a:ext uri="{FF2B5EF4-FFF2-40B4-BE49-F238E27FC236}">
                  <a16:creationId xmlns:a16="http://schemas.microsoft.com/office/drawing/2014/main" id="{406B5A91-498C-FE20-E0A5-954707A22183}"/>
                </a:ext>
              </a:extLst>
            </p:cNvPr>
            <p:cNvCxnSpPr>
              <a:cxnSpLocks/>
            </p:cNvCxnSpPr>
            <p:nvPr/>
          </p:nvCxnSpPr>
          <p:spPr>
            <a:xfrm>
              <a:off x="7394820" y="3127859"/>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4A1F565-06A2-8A27-EBB9-CEDE07961A90}"/>
                </a:ext>
              </a:extLst>
            </p:cNvPr>
            <p:cNvCxnSpPr>
              <a:cxnSpLocks/>
            </p:cNvCxnSpPr>
            <p:nvPr/>
          </p:nvCxnSpPr>
          <p:spPr>
            <a:xfrm>
              <a:off x="7394820" y="3453078"/>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A6282D4-5ED5-E36F-C8C9-BC0430541371}"/>
                </a:ext>
              </a:extLst>
            </p:cNvPr>
            <p:cNvCxnSpPr>
              <a:cxnSpLocks/>
            </p:cNvCxnSpPr>
            <p:nvPr/>
          </p:nvCxnSpPr>
          <p:spPr>
            <a:xfrm>
              <a:off x="7394820" y="3778297"/>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851A8B8-F762-68C4-5667-1037BD972671}"/>
                </a:ext>
              </a:extLst>
            </p:cNvPr>
            <p:cNvCxnSpPr>
              <a:cxnSpLocks/>
            </p:cNvCxnSpPr>
            <p:nvPr/>
          </p:nvCxnSpPr>
          <p:spPr>
            <a:xfrm>
              <a:off x="7394820" y="4103516"/>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7728094D-4EC8-7803-0FB3-0EEAE39374E3}"/>
                </a:ext>
              </a:extLst>
            </p:cNvPr>
            <p:cNvCxnSpPr>
              <a:cxnSpLocks/>
            </p:cNvCxnSpPr>
            <p:nvPr/>
          </p:nvCxnSpPr>
          <p:spPr>
            <a:xfrm>
              <a:off x="7394820" y="4428735"/>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7FDBF28-E457-0FDF-A491-22311112D073}"/>
                </a:ext>
              </a:extLst>
            </p:cNvPr>
            <p:cNvCxnSpPr>
              <a:cxnSpLocks/>
            </p:cNvCxnSpPr>
            <p:nvPr/>
          </p:nvCxnSpPr>
          <p:spPr>
            <a:xfrm>
              <a:off x="7394820" y="4753954"/>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F5EA45C-5BD2-102B-FA8B-C2BDE62C7EFA}"/>
                </a:ext>
              </a:extLst>
            </p:cNvPr>
            <p:cNvCxnSpPr>
              <a:cxnSpLocks/>
            </p:cNvCxnSpPr>
            <p:nvPr/>
          </p:nvCxnSpPr>
          <p:spPr>
            <a:xfrm>
              <a:off x="7394820" y="5079173"/>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B875B7B-408A-3729-D250-063D3471624A}"/>
                </a:ext>
              </a:extLst>
            </p:cNvPr>
            <p:cNvCxnSpPr>
              <a:cxnSpLocks/>
            </p:cNvCxnSpPr>
            <p:nvPr/>
          </p:nvCxnSpPr>
          <p:spPr>
            <a:xfrm>
              <a:off x="7394820" y="5404392"/>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51DC515-F624-AA89-B8DF-A66D2DFC2EB3}"/>
                </a:ext>
              </a:extLst>
            </p:cNvPr>
            <p:cNvCxnSpPr>
              <a:cxnSpLocks/>
            </p:cNvCxnSpPr>
            <p:nvPr/>
          </p:nvCxnSpPr>
          <p:spPr>
            <a:xfrm>
              <a:off x="7394820" y="5729611"/>
              <a:ext cx="1475280" cy="0"/>
            </a:xfrm>
            <a:prstGeom prst="line">
              <a:avLst/>
            </a:prstGeom>
            <a:ln>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BA62C0CA-221E-7CA0-6ECB-AB25A5983D6E}"/>
              </a:ext>
            </a:extLst>
          </p:cNvPr>
          <p:cNvSpPr txBox="1"/>
          <p:nvPr/>
        </p:nvSpPr>
        <p:spPr>
          <a:xfrm>
            <a:off x="34836" y="6702894"/>
            <a:ext cx="12059418" cy="123111"/>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rPr>
              <a:t>Source. Forrester Consulting, The Total Economic Impact™ of Microsoft 365 E3, commissioned by Microsoft, October 2022. Results based on a composite organization made up of 15 organizations as stated in the linked study. - </a:t>
            </a:r>
            <a:r>
              <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hlinkClick r:id="rId3"/>
              </a:rPr>
              <a:t>https://aka.ms/Microsoft365/E3/TEI</a:t>
            </a:r>
            <a:r>
              <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rPr>
              <a:t> </a:t>
            </a:r>
          </a:p>
        </p:txBody>
      </p:sp>
      <p:sp>
        <p:nvSpPr>
          <p:cNvPr id="58" name="Rectangle 57">
            <a:extLst>
              <a:ext uri="{FF2B5EF4-FFF2-40B4-BE49-F238E27FC236}">
                <a16:creationId xmlns:a16="http://schemas.microsoft.com/office/drawing/2014/main" id="{567E1EB9-49BB-6593-3279-0979DF345C05}"/>
              </a:ext>
              <a:ext uri="{C183D7F6-B498-43B3-948B-1728B52AA6E4}">
                <adec:decorative xmlns:adec="http://schemas.microsoft.com/office/drawing/2017/decorative" val="1"/>
              </a:ext>
            </a:extLst>
          </p:cNvPr>
          <p:cNvSpPr/>
          <p:nvPr/>
        </p:nvSpPr>
        <p:spPr bwMode="auto">
          <a:xfrm>
            <a:off x="14311411" y="2023110"/>
            <a:ext cx="12192000" cy="4597103"/>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Calibri" panose="020F0502020204030204"/>
              <a:ea typeface="Segoe UI" pitchFamily="34" charset="0"/>
              <a:cs typeface="Segoe UI" pitchFamily="34" charset="0"/>
            </a:endParaRPr>
          </a:p>
        </p:txBody>
      </p:sp>
      <p:sp>
        <p:nvSpPr>
          <p:cNvPr id="113" name="Text Placeholder 3">
            <a:extLst>
              <a:ext uri="{FF2B5EF4-FFF2-40B4-BE49-F238E27FC236}">
                <a16:creationId xmlns:a16="http://schemas.microsoft.com/office/drawing/2014/main" id="{A074CB30-8E51-CED9-3E47-24D78398F3D1}"/>
              </a:ext>
            </a:extLst>
          </p:cNvPr>
          <p:cNvSpPr txBox="1">
            <a:spLocks/>
          </p:cNvSpPr>
          <p:nvPr/>
        </p:nvSpPr>
        <p:spPr>
          <a:xfrm rot="736380">
            <a:off x="8131672" y="241483"/>
            <a:ext cx="4216400" cy="246221"/>
          </a:xfrm>
          <a:prstGeom prst="rect">
            <a:avLst/>
          </a:prstGeom>
          <a:solidFill>
            <a:srgbClr val="FF0000"/>
          </a:solidFill>
        </p:spPr>
        <p:txBody>
          <a:bodyPr vert="horz" wrap="square" lIns="91440" tIns="0" rIns="91440" bIns="0" rtlCol="0" anchor="ctr">
            <a:spAutoFit/>
          </a:bodyPr>
          <a:lstStyle>
            <a:defPPr>
              <a:defRPr lang="en-US"/>
            </a:defPPr>
            <a:lvl1pPr marL="0" algn="l" defTabSz="914400" rtl="0" eaLnBrk="1" latinLnBrk="0" hangingPunct="1">
              <a:defRPr sz="800" kern="1200">
                <a:solidFill>
                  <a:srgbClr val="626161"/>
                </a:solidFill>
                <a:latin typeface="Verdana" pitchFamily="34" charset="0"/>
                <a:ea typeface="Verdana" pitchFamily="34" charset="0"/>
                <a:cs typeface="Verdana"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TO BE UPDATED at LATER DATE </a:t>
            </a:r>
          </a:p>
        </p:txBody>
      </p:sp>
    </p:spTree>
    <p:extLst>
      <p:ext uri="{BB962C8B-B14F-4D97-AF65-F5344CB8AC3E}">
        <p14:creationId xmlns:p14="http://schemas.microsoft.com/office/powerpoint/2010/main" val="3533459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DDB479-CFCD-48B7-AEA0-146147CE05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70192" y="409074"/>
            <a:ext cx="11221808" cy="6473417"/>
          </a:xfrm>
          <a:prstGeom prst="rect">
            <a:avLst/>
          </a:prstGeom>
        </p:spPr>
      </p:pic>
      <p:sp>
        <p:nvSpPr>
          <p:cNvPr id="4" name="Title 3">
            <a:extLst>
              <a:ext uri="{FF2B5EF4-FFF2-40B4-BE49-F238E27FC236}">
                <a16:creationId xmlns:a16="http://schemas.microsoft.com/office/drawing/2014/main" id="{E7C67F34-4960-421F-980F-95F8D0CD0B47}"/>
              </a:ext>
            </a:extLst>
          </p:cNvPr>
          <p:cNvSpPr>
            <a:spLocks noGrp="1"/>
          </p:cNvSpPr>
          <p:nvPr>
            <p:ph type="title"/>
          </p:nvPr>
        </p:nvSpPr>
        <p:spPr>
          <a:xfrm>
            <a:off x="574816" y="510988"/>
            <a:ext cx="11018520" cy="430887"/>
          </a:xfrm>
        </p:spPr>
        <p:txBody>
          <a:bodyPr/>
          <a:lstStyle/>
          <a:p>
            <a:r>
              <a:rPr lang="en-US"/>
              <a:t>Demo</a:t>
            </a:r>
          </a:p>
        </p:txBody>
      </p:sp>
    </p:spTree>
    <p:extLst>
      <p:ext uri="{BB962C8B-B14F-4D97-AF65-F5344CB8AC3E}">
        <p14:creationId xmlns:p14="http://schemas.microsoft.com/office/powerpoint/2010/main" val="258123781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CFFE55ED-0462-4057-B8CD-49E69A5D2C32}"/>
              </a:ext>
            </a:extLst>
          </p:cNvPr>
          <p:cNvSpPr>
            <a:spLocks noGrp="1"/>
          </p:cNvSpPr>
          <p:nvPr>
            <p:ph type="title"/>
          </p:nvPr>
        </p:nvSpPr>
        <p:spPr>
          <a:xfrm>
            <a:off x="574816" y="510988"/>
            <a:ext cx="11018520" cy="430887"/>
          </a:xfrm>
        </p:spPr>
        <p:txBody>
          <a:bodyPr/>
          <a:lstStyle/>
          <a:p>
            <a:r>
              <a:rPr lang="en-US" err="1"/>
              <a:t>Howden</a:t>
            </a:r>
            <a:r>
              <a:rPr lang="en-US"/>
              <a:t> Insurance</a:t>
            </a:r>
          </a:p>
        </p:txBody>
      </p:sp>
      <p:sp>
        <p:nvSpPr>
          <p:cNvPr id="2" name="Text Placeholder 1">
            <a:extLst>
              <a:ext uri="{FF2B5EF4-FFF2-40B4-BE49-F238E27FC236}">
                <a16:creationId xmlns:a16="http://schemas.microsoft.com/office/drawing/2014/main" id="{451F6EB9-EA24-ABF3-7897-0FE1204341DA}"/>
              </a:ext>
            </a:extLst>
          </p:cNvPr>
          <p:cNvSpPr>
            <a:spLocks noGrp="1"/>
          </p:cNvSpPr>
          <p:nvPr>
            <p:ph type="body" sz="quarter" idx="10"/>
          </p:nvPr>
        </p:nvSpPr>
        <p:spPr/>
        <p:txBody>
          <a:bodyPr/>
          <a:lstStyle/>
          <a:p>
            <a:r>
              <a:rPr lang="en-US"/>
              <a:t>Customer Example</a:t>
            </a:r>
          </a:p>
        </p:txBody>
      </p:sp>
      <p:pic>
        <p:nvPicPr>
          <p:cNvPr id="5" name="Picture 4">
            <a:extLst>
              <a:ext uri="{FF2B5EF4-FFF2-40B4-BE49-F238E27FC236}">
                <a16:creationId xmlns:a16="http://schemas.microsoft.com/office/drawing/2014/main" id="{4404D59F-CC88-4325-A074-F3DE0B40691B}"/>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
          <a:stretch/>
        </p:blipFill>
        <p:spPr>
          <a:xfrm>
            <a:off x="6901543" y="0"/>
            <a:ext cx="5290457" cy="6858041"/>
          </a:xfrm>
          <a:prstGeom prst="rect">
            <a:avLst/>
          </a:prstGeom>
        </p:spPr>
      </p:pic>
      <p:sp>
        <p:nvSpPr>
          <p:cNvPr id="6" name="TextBox 5">
            <a:extLst>
              <a:ext uri="{FF2B5EF4-FFF2-40B4-BE49-F238E27FC236}">
                <a16:creationId xmlns:a16="http://schemas.microsoft.com/office/drawing/2014/main" id="{2ED96B0E-4A78-4F39-89AA-CC04650A8709}"/>
              </a:ext>
            </a:extLst>
          </p:cNvPr>
          <p:cNvSpPr txBox="1"/>
          <p:nvPr/>
        </p:nvSpPr>
        <p:spPr>
          <a:xfrm>
            <a:off x="574816" y="1926376"/>
            <a:ext cx="5730734" cy="3464988"/>
          </a:xfrm>
          <a:prstGeom prst="rect">
            <a:avLst/>
          </a:prstGeom>
          <a:noFill/>
        </p:spPr>
        <p:txBody>
          <a:bodyPr wrap="square" lIns="0">
            <a:spAutoFit/>
          </a:bodyPr>
          <a:lstStyle/>
          <a:p>
            <a:pPr marL="95250" indent="-95250" algn="l">
              <a:lnSpc>
                <a:spcPct val="110000"/>
              </a:lnSpc>
              <a:spcAft>
                <a:spcPts val="600"/>
              </a:spcAft>
            </a:pPr>
            <a:r>
              <a:rPr lang="en-US" sz="1600" b="1" i="0">
                <a:solidFill>
                  <a:schemeClr val="accent1"/>
                </a:solidFill>
                <a:effectLst/>
                <a:latin typeface="SegoeUI"/>
              </a:rPr>
              <a:t>“</a:t>
            </a:r>
            <a:r>
              <a:rPr lang="en-US" sz="1600" i="0">
                <a:effectLst/>
                <a:latin typeface="SegoeUI"/>
              </a:rPr>
              <a:t>After this migration</a:t>
            </a:r>
            <a:r>
              <a:rPr lang="en-US" sz="1600" i="0">
                <a:effectLst/>
                <a:latin typeface="+mj-lt"/>
              </a:rPr>
              <a:t>, </a:t>
            </a:r>
            <a:r>
              <a:rPr lang="en-US" sz="1600" i="0">
                <a:solidFill>
                  <a:schemeClr val="accent1"/>
                </a:solidFill>
                <a:effectLst/>
                <a:latin typeface="+mj-lt"/>
              </a:rPr>
              <a:t>we won’t have any more sleepless nights worrying about our vulnerabilities and outdated systems</a:t>
            </a:r>
            <a:r>
              <a:rPr lang="en-US" sz="1600">
                <a:solidFill>
                  <a:schemeClr val="accent1"/>
                </a:solidFill>
                <a:latin typeface="SegoeUI"/>
              </a:rPr>
              <a:t>. </a:t>
            </a:r>
            <a:r>
              <a:rPr lang="en-US" sz="1600" i="0">
                <a:effectLst/>
                <a:latin typeface="SegoeUI"/>
              </a:rPr>
              <a:t>This migration and upgrade to Microsoft 365 has given us a competitive edge.</a:t>
            </a:r>
            <a:r>
              <a:rPr lang="en-US" sz="1600" b="1">
                <a:solidFill>
                  <a:schemeClr val="accent1"/>
                </a:solidFill>
                <a:latin typeface="SegoeUI"/>
              </a:rPr>
              <a:t>”</a:t>
            </a:r>
            <a:r>
              <a:rPr lang="en-US" sz="1600" i="0">
                <a:effectLst/>
                <a:latin typeface="SegoeUI"/>
              </a:rPr>
              <a:t> </a:t>
            </a:r>
          </a:p>
          <a:p>
            <a:pPr algn="r">
              <a:lnSpc>
                <a:spcPct val="110000"/>
              </a:lnSpc>
              <a:spcAft>
                <a:spcPts val="600"/>
              </a:spcAft>
            </a:pPr>
            <a:r>
              <a:rPr lang="en-US" sz="1200" i="0">
                <a:effectLst/>
                <a:latin typeface="SegoeUI"/>
              </a:rPr>
              <a:t>—</a:t>
            </a:r>
            <a:r>
              <a:rPr lang="en-US" sz="1200" i="0" dirty="0" err="1">
                <a:effectLst/>
                <a:latin typeface="Segoe UI Semibold" panose="020B0702040204020203" pitchFamily="34" charset="0"/>
                <a:cs typeface="Segoe UI Semibold" panose="020B0702040204020203" pitchFamily="34" charset="0"/>
              </a:rPr>
              <a:t>Chhaya</a:t>
            </a:r>
            <a:r>
              <a:rPr lang="en-US" sz="1200" i="0">
                <a:effectLst/>
                <a:latin typeface="Segoe UI Semibold" panose="020B0702040204020203" pitchFamily="34" charset="0"/>
                <a:cs typeface="Segoe UI Semibold" panose="020B0702040204020203" pitchFamily="34" charset="0"/>
              </a:rPr>
              <a:t> Mishra, </a:t>
            </a:r>
            <a:r>
              <a:rPr lang="en-US" sz="1200" i="0">
                <a:effectLst/>
                <a:latin typeface="SegoeUI"/>
              </a:rPr>
              <a:t>Head of Technology at </a:t>
            </a:r>
            <a:r>
              <a:rPr lang="en-US" sz="1200" i="0" dirty="0" err="1">
                <a:effectLst/>
                <a:latin typeface="SegoeUI"/>
              </a:rPr>
              <a:t>Howden</a:t>
            </a:r>
            <a:r>
              <a:rPr lang="en-US" sz="1200" i="0">
                <a:effectLst/>
                <a:latin typeface="SegoeUI"/>
              </a:rPr>
              <a:t> India </a:t>
            </a:r>
          </a:p>
          <a:p>
            <a:pPr algn="l">
              <a:lnSpc>
                <a:spcPct val="110000"/>
              </a:lnSpc>
              <a:spcAft>
                <a:spcPts val="600"/>
              </a:spcAft>
            </a:pPr>
            <a:endParaRPr lang="en-US" sz="1000">
              <a:latin typeface="SegoeUI"/>
            </a:endParaRPr>
          </a:p>
          <a:p>
            <a:pPr marL="95250" indent="-95250" algn="l">
              <a:lnSpc>
                <a:spcPct val="110000"/>
              </a:lnSpc>
              <a:spcAft>
                <a:spcPts val="600"/>
              </a:spcAft>
            </a:pPr>
            <a:r>
              <a:rPr lang="en-US" sz="1600" b="1">
                <a:solidFill>
                  <a:schemeClr val="accent1"/>
                </a:solidFill>
                <a:latin typeface="SegoeUI"/>
              </a:rPr>
              <a:t>”</a:t>
            </a:r>
            <a:r>
              <a:rPr lang="en-US" sz="1600" i="0">
                <a:solidFill>
                  <a:schemeClr val="accent1"/>
                </a:solidFill>
                <a:effectLst/>
                <a:latin typeface="+mj-lt"/>
              </a:rPr>
              <a:t>Having a best-in-class platform like Microsoft 365 addresses multiple challenges in one go, something that was missing earlier</a:t>
            </a:r>
            <a:r>
              <a:rPr lang="en-US" sz="1600" i="0">
                <a:solidFill>
                  <a:schemeClr val="accent1"/>
                </a:solidFill>
                <a:effectLst/>
                <a:latin typeface="SegoeUI"/>
              </a:rPr>
              <a:t>. </a:t>
            </a:r>
            <a:r>
              <a:rPr lang="en-US" sz="1600" i="0">
                <a:effectLst/>
                <a:latin typeface="SegoeUI"/>
              </a:rPr>
              <a:t>Today, I can say that we have all the tools in place for significantly improving business productivity and collaboration while providing a much higher level of security.</a:t>
            </a:r>
            <a:r>
              <a:rPr lang="en-US" sz="1600" b="1">
                <a:solidFill>
                  <a:schemeClr val="accent1"/>
                </a:solidFill>
                <a:latin typeface="SegoeUI"/>
              </a:rPr>
              <a:t>”</a:t>
            </a:r>
            <a:r>
              <a:rPr lang="en-US" sz="1600" i="0">
                <a:effectLst/>
                <a:latin typeface="SegoeUI"/>
              </a:rPr>
              <a:t> </a:t>
            </a:r>
          </a:p>
          <a:p>
            <a:pPr algn="r">
              <a:lnSpc>
                <a:spcPct val="110000"/>
              </a:lnSpc>
              <a:spcAft>
                <a:spcPts val="600"/>
              </a:spcAft>
            </a:pPr>
            <a:r>
              <a:rPr lang="en-US" sz="1200">
                <a:latin typeface="SegoeUI"/>
              </a:rPr>
              <a:t>—</a:t>
            </a:r>
            <a:r>
              <a:rPr lang="en-US" sz="1200">
                <a:latin typeface="Segoe UI Semibold" panose="020B0702040204020203" pitchFamily="34" charset="0"/>
                <a:cs typeface="Segoe UI Semibold" panose="020B0702040204020203" pitchFamily="34" charset="0"/>
              </a:rPr>
              <a:t>Praveen </a:t>
            </a:r>
            <a:r>
              <a:rPr lang="en-US" sz="1200" dirty="0" err="1">
                <a:latin typeface="Segoe UI Semibold" panose="020B0702040204020203" pitchFamily="34" charset="0"/>
                <a:cs typeface="Segoe UI Semibold" panose="020B0702040204020203" pitchFamily="34" charset="0"/>
              </a:rPr>
              <a:t>Vashishta</a:t>
            </a:r>
            <a:r>
              <a:rPr lang="en-US" sz="1200">
                <a:latin typeface="Segoe UI Semibold" panose="020B0702040204020203" pitchFamily="34" charset="0"/>
                <a:cs typeface="Segoe UI Semibold" panose="020B0702040204020203" pitchFamily="34" charset="0"/>
              </a:rPr>
              <a:t>, </a:t>
            </a:r>
            <a:r>
              <a:rPr lang="en-US" sz="1200" i="0">
                <a:effectLst/>
                <a:latin typeface="SegoeUI"/>
              </a:rPr>
              <a:t>Chairman and CEO at </a:t>
            </a:r>
            <a:r>
              <a:rPr lang="en-US" sz="1200" i="0" dirty="0" err="1">
                <a:effectLst/>
                <a:latin typeface="SegoeUI"/>
              </a:rPr>
              <a:t>Howden</a:t>
            </a:r>
            <a:r>
              <a:rPr lang="en-US" sz="1200" i="0">
                <a:effectLst/>
                <a:latin typeface="SegoeUI"/>
              </a:rPr>
              <a:t> India</a:t>
            </a:r>
            <a:endParaRPr lang="en-US" sz="1200">
              <a:latin typeface="SegoeUI"/>
            </a:endParaRPr>
          </a:p>
        </p:txBody>
      </p:sp>
      <p:sp>
        <p:nvSpPr>
          <p:cNvPr id="8" name="Rectangle 7">
            <a:extLst>
              <a:ext uri="{FF2B5EF4-FFF2-40B4-BE49-F238E27FC236}">
                <a16:creationId xmlns:a16="http://schemas.microsoft.com/office/drawing/2014/main" id="{174B0AFC-C9EC-4DF3-9852-6A74F2074504}"/>
              </a:ext>
            </a:extLst>
          </p:cNvPr>
          <p:cNvSpPr/>
          <p:nvPr/>
        </p:nvSpPr>
        <p:spPr>
          <a:xfrm>
            <a:off x="574815" y="6375865"/>
            <a:ext cx="5978385" cy="279500"/>
          </a:xfrm>
          <a:prstGeom prst="rect">
            <a:avLst/>
          </a:prstGeom>
        </p:spPr>
        <p:txBody>
          <a:bodyPr wrap="square" lIns="0">
            <a:spAutoFit/>
          </a:bodyPr>
          <a:lstStyle/>
          <a:p>
            <a:pPr>
              <a:lnSpc>
                <a:spcPct val="110000"/>
              </a:lnSpc>
              <a:spcAft>
                <a:spcPts val="600"/>
              </a:spcAft>
            </a:pPr>
            <a:r>
              <a:rPr lang="en-US" sz="1200">
                <a:latin typeface="Segoe UI Semibold" panose="020B0702040204020203" pitchFamily="34" charset="0"/>
                <a:cs typeface="Segoe UI Semibold" panose="020B0702040204020203" pitchFamily="34" charset="0"/>
              </a:rPr>
              <a:t>Howden Insurance Brokers India</a:t>
            </a:r>
            <a:r>
              <a:rPr lang="en-US" sz="1200">
                <a:latin typeface="SegoeUI"/>
              </a:rPr>
              <a:t> | </a:t>
            </a:r>
            <a:r>
              <a:rPr lang="en-US" sz="1200">
                <a:solidFill>
                  <a:schemeClr val="accent1"/>
                </a:solidFill>
                <a:latin typeface="Segoe UI Semibold" panose="020B0702040204020203" pitchFamily="34" charset="0"/>
                <a:cs typeface="Segoe UI Semibold" panose="020B0702040204020203" pitchFamily="34" charset="0"/>
              </a:rPr>
              <a:t>Read more at aka.ms/HowdenInsuranceBrokers</a:t>
            </a:r>
            <a:r>
              <a:rPr lang="en-US" sz="1200">
                <a:latin typeface="SegoeUI"/>
              </a:rPr>
              <a:t> </a:t>
            </a:r>
          </a:p>
        </p:txBody>
      </p:sp>
    </p:spTree>
    <p:extLst>
      <p:ext uri="{BB962C8B-B14F-4D97-AF65-F5344CB8AC3E}">
        <p14:creationId xmlns:p14="http://schemas.microsoft.com/office/powerpoint/2010/main" val="411842962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1B11AF-3C62-465A-84D4-CE846C1FD42D}"/>
              </a:ext>
            </a:extLst>
          </p:cNvPr>
          <p:cNvSpPr>
            <a:spLocks noGrp="1"/>
          </p:cNvSpPr>
          <p:nvPr>
            <p:ph type="title"/>
          </p:nvPr>
        </p:nvSpPr>
        <p:spPr/>
        <p:txBody>
          <a:bodyPr/>
          <a:lstStyle/>
          <a:p>
            <a:r>
              <a:rPr lang="en-US"/>
              <a:t>Next steps</a:t>
            </a:r>
          </a:p>
        </p:txBody>
      </p:sp>
    </p:spTree>
    <p:extLst>
      <p:ext uri="{BB962C8B-B14F-4D97-AF65-F5344CB8AC3E}">
        <p14:creationId xmlns:p14="http://schemas.microsoft.com/office/powerpoint/2010/main" val="2834179395"/>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1B5707E-5FFA-42DD-BBD6-FE38781189CA}"/>
              </a:ext>
              <a:ext uri="{C183D7F6-B498-43B3-948B-1728B52AA6E4}">
                <adec:decorative xmlns:adec="http://schemas.microsoft.com/office/drawing/2017/decorative" val="1"/>
              </a:ext>
            </a:extLst>
          </p:cNvPr>
          <p:cNvSpPr/>
          <p:nvPr/>
        </p:nvSpPr>
        <p:spPr bwMode="auto">
          <a:xfrm>
            <a:off x="0" y="5969428"/>
            <a:ext cx="12192000" cy="8885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Single Corner Rounded 9">
            <a:extLst>
              <a:ext uri="{FF2B5EF4-FFF2-40B4-BE49-F238E27FC236}">
                <a16:creationId xmlns:a16="http://schemas.microsoft.com/office/drawing/2014/main" id="{56BC3B0C-B4D9-3DE1-3BD4-DEAF2142EB73}"/>
              </a:ext>
              <a:ext uri="{C183D7F6-B498-43B3-948B-1728B52AA6E4}">
                <adec:decorative xmlns:adec="http://schemas.microsoft.com/office/drawing/2017/decorative" val="1"/>
              </a:ext>
            </a:extLst>
          </p:cNvPr>
          <p:cNvSpPr/>
          <p:nvPr/>
        </p:nvSpPr>
        <p:spPr bwMode="auto">
          <a:xfrm flipH="1" flipV="1">
            <a:off x="6538685" y="-3"/>
            <a:ext cx="5653314" cy="1328060"/>
          </a:xfrm>
          <a:prstGeom prst="round1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FC32FF84-8A19-06FA-3993-49A34A5B34B5}"/>
              </a:ext>
            </a:extLst>
          </p:cNvPr>
          <p:cNvSpPr>
            <a:spLocks noGrp="1"/>
          </p:cNvSpPr>
          <p:nvPr>
            <p:ph type="title"/>
          </p:nvPr>
        </p:nvSpPr>
        <p:spPr/>
        <p:txBody>
          <a:bodyPr/>
          <a:lstStyle/>
          <a:p>
            <a:r>
              <a:rPr lang="en-US"/>
              <a:t>Get AI-ready</a:t>
            </a:r>
          </a:p>
        </p:txBody>
      </p:sp>
      <p:sp>
        <p:nvSpPr>
          <p:cNvPr id="7" name="TextBox 6">
            <a:extLst>
              <a:ext uri="{FF2B5EF4-FFF2-40B4-BE49-F238E27FC236}">
                <a16:creationId xmlns:a16="http://schemas.microsoft.com/office/drawing/2014/main" id="{32C330FD-4253-9572-F269-7410623C2C3E}"/>
              </a:ext>
            </a:extLst>
          </p:cNvPr>
          <p:cNvSpPr txBox="1"/>
          <p:nvPr/>
        </p:nvSpPr>
        <p:spPr>
          <a:xfrm>
            <a:off x="6782643" y="186974"/>
            <a:ext cx="5165398" cy="954107"/>
          </a:xfrm>
          <a:prstGeom prst="rect">
            <a:avLst/>
          </a:prstGeom>
          <a:noFill/>
        </p:spPr>
        <p:txBody>
          <a:bodyPr wrap="square">
            <a:spAutoFit/>
          </a:bodyPr>
          <a:lstStyle/>
          <a:p>
            <a:r>
              <a:rPr lang="en-US" sz="1400" b="0" i="0">
                <a:effectLst/>
                <a:latin typeface="-apple-system"/>
              </a:rPr>
              <a:t>The beauty of Microsoft 365 is that it ties together </a:t>
            </a:r>
            <a:r>
              <a:rPr lang="en-US" sz="1400" i="0">
                <a:effectLst/>
                <a:latin typeface="-apple-system"/>
                <a:hlinkClick r:id="rId2"/>
              </a:rPr>
              <a:t>your content with your context</a:t>
            </a:r>
            <a:r>
              <a:rPr lang="en-US" sz="1400" b="0" i="0">
                <a:effectLst/>
                <a:latin typeface="-apple-system"/>
              </a:rPr>
              <a:t> - your Excels, lists, PowerPoints, reports, discussions with your organisational chart, teams and groups. No other communication and collaboration system in the world does that. </a:t>
            </a:r>
            <a:endParaRPr lang="en-US" sz="1400"/>
          </a:p>
        </p:txBody>
      </p:sp>
      <p:sp>
        <p:nvSpPr>
          <p:cNvPr id="4" name="Text Placeholder 3">
            <a:extLst>
              <a:ext uri="{FF2B5EF4-FFF2-40B4-BE49-F238E27FC236}">
                <a16:creationId xmlns:a16="http://schemas.microsoft.com/office/drawing/2014/main" id="{C885FBEC-6583-1BC4-3A76-22EF192979DE}"/>
              </a:ext>
            </a:extLst>
          </p:cNvPr>
          <p:cNvSpPr>
            <a:spLocks noGrp="1"/>
          </p:cNvSpPr>
          <p:nvPr>
            <p:ph type="body" sz="quarter" idx="10"/>
          </p:nvPr>
        </p:nvSpPr>
        <p:spPr>
          <a:xfrm>
            <a:off x="584200" y="1855108"/>
            <a:ext cx="10375900" cy="4262705"/>
          </a:xfrm>
        </p:spPr>
        <p:txBody>
          <a:bodyPr/>
          <a:lstStyle/>
          <a:p>
            <a:pPr marL="548640" lvl="1" indent="-548640">
              <a:spcBef>
                <a:spcPts val="1400"/>
              </a:spcBef>
            </a:pPr>
            <a:r>
              <a:rPr lang="en-US">
                <a:latin typeface="+mj-lt"/>
              </a:rPr>
              <a:t>01</a:t>
            </a:r>
            <a:r>
              <a:rPr lang="en-US" b="1">
                <a:latin typeface="+mj-lt"/>
              </a:rPr>
              <a:t>	</a:t>
            </a:r>
            <a:r>
              <a:rPr lang="en-US" b="1">
                <a:solidFill>
                  <a:schemeClr val="accent1"/>
                </a:solidFill>
                <a:latin typeface="+mj-lt"/>
              </a:rPr>
              <a:t>Assess:</a:t>
            </a:r>
            <a:r>
              <a:rPr lang="en-US">
                <a:solidFill>
                  <a:schemeClr val="accent1"/>
                </a:solidFill>
              </a:rPr>
              <a:t> </a:t>
            </a:r>
            <a:r>
              <a:rPr lang="en-US"/>
              <a:t>Allow our experts to evaluate your AI-readiness and uncover opportunities for seamless integration of Microsoft 365 Copilot.</a:t>
            </a: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02	</a:t>
            </a:r>
            <a:r>
              <a:rPr lang="en-US" b="1">
                <a:solidFill>
                  <a:schemeClr val="accent1"/>
                </a:solidFill>
                <a:latin typeface="+mj-lt"/>
              </a:rPr>
              <a:t>Analyze: </a:t>
            </a:r>
            <a:r>
              <a:rPr lang="en-US"/>
              <a:t>Collaborate with us to define your unique business goals and challenges that Microsoft 365 Copilot can address.</a:t>
            </a: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03	</a:t>
            </a:r>
            <a:r>
              <a:rPr lang="en-US" b="1">
                <a:solidFill>
                  <a:schemeClr val="accent1"/>
                </a:solidFill>
                <a:latin typeface="+mj-lt"/>
              </a:rPr>
              <a:t>Evaluate: </a:t>
            </a:r>
            <a:r>
              <a:rPr lang="en-US"/>
              <a:t>We'll assess your technical capabilities and identify any gaps to ensure seamless integration.</a:t>
            </a: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04	</a:t>
            </a:r>
            <a:r>
              <a:rPr lang="en-US" b="1">
                <a:solidFill>
                  <a:schemeClr val="accent1"/>
                </a:solidFill>
                <a:latin typeface="+mj-lt"/>
              </a:rPr>
              <a:t>Plan: </a:t>
            </a:r>
            <a:r>
              <a:rPr lang="en-US"/>
              <a:t>Together, we’ll develop a customized implementation plan, including timelines and resource allocation, to maximize the impact of Microsoft 365 Copilot.</a:t>
            </a:r>
            <a:endParaRPr lang="en-US">
              <a:effectLst/>
            </a:endParaRP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05	</a:t>
            </a:r>
            <a:r>
              <a:rPr lang="en-US" b="1">
                <a:solidFill>
                  <a:schemeClr val="accent1"/>
                </a:solidFill>
                <a:latin typeface="+mj-lt"/>
              </a:rPr>
              <a:t>Pilot: </a:t>
            </a:r>
            <a:r>
              <a:rPr lang="en-US"/>
              <a:t>Experience the power of Microsoft 365 Copilot firsthand, in a controlled environment, validating its effectiveness for your business.</a:t>
            </a:r>
            <a:endParaRPr lang="en-US">
              <a:effectLst/>
            </a:endParaRP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06	</a:t>
            </a:r>
            <a:r>
              <a:rPr lang="en-US" b="1">
                <a:solidFill>
                  <a:schemeClr val="accent1"/>
                </a:solidFill>
                <a:latin typeface="+mj-lt"/>
              </a:rPr>
              <a:t>Train and support: </a:t>
            </a:r>
            <a:r>
              <a:rPr lang="en-US"/>
              <a:t>Benefit from our comprehensive training and support to empower your team for success.</a:t>
            </a:r>
            <a:endParaRPr lang="en-US">
              <a:effectLst/>
            </a:endParaRP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07	</a:t>
            </a:r>
            <a:r>
              <a:rPr lang="en-US" b="1">
                <a:solidFill>
                  <a:schemeClr val="accent1"/>
                </a:solidFill>
                <a:latin typeface="+mj-lt"/>
              </a:rPr>
              <a:t>Transform: </a:t>
            </a:r>
            <a:r>
              <a:rPr lang="en-US"/>
              <a:t>Unlock the full potential of Microsoft 365 Copilot and revolutionize your how your business works.</a:t>
            </a:r>
            <a:endParaRPr lang="en-US">
              <a:effectLst/>
            </a:endParaRPr>
          </a:p>
          <a:p>
            <a:endParaRPr lang="en-US" sz="1600"/>
          </a:p>
        </p:txBody>
      </p:sp>
      <p:sp>
        <p:nvSpPr>
          <p:cNvPr id="8" name="TextBox 7">
            <a:extLst>
              <a:ext uri="{FF2B5EF4-FFF2-40B4-BE49-F238E27FC236}">
                <a16:creationId xmlns:a16="http://schemas.microsoft.com/office/drawing/2014/main" id="{B1FE812B-E630-0685-6DBF-CF6F199C44EB}"/>
              </a:ext>
            </a:extLst>
          </p:cNvPr>
          <p:cNvSpPr txBox="1"/>
          <p:nvPr/>
        </p:nvSpPr>
        <p:spPr>
          <a:xfrm>
            <a:off x="914400" y="6244437"/>
            <a:ext cx="10363200" cy="338554"/>
          </a:xfrm>
          <a:prstGeom prst="rect">
            <a:avLst/>
          </a:prstGeom>
          <a:noFill/>
        </p:spPr>
        <p:txBody>
          <a:bodyPr wrap="square">
            <a:spAutoFit/>
          </a:bodyPr>
          <a:lstStyle/>
          <a:p>
            <a:r>
              <a:rPr lang="en-US" sz="1600">
                <a:solidFill>
                  <a:schemeClr val="bg1"/>
                </a:solidFill>
                <a:effectLst/>
                <a:latin typeface="+mj-lt"/>
              </a:rPr>
              <a:t>Contact us now to get started on your journey to secure productivity with Microsoft 365 </a:t>
            </a:r>
            <a:r>
              <a:rPr lang="en-US" sz="1600" dirty="0">
                <a:solidFill>
                  <a:schemeClr val="bg1"/>
                </a:solidFill>
                <a:effectLst/>
                <a:latin typeface="+mj-lt"/>
              </a:rPr>
              <a:t>E3</a:t>
            </a:r>
            <a:r>
              <a:rPr lang="en-US" sz="1600">
                <a:solidFill>
                  <a:schemeClr val="bg1"/>
                </a:solidFill>
                <a:effectLst/>
                <a:latin typeface="+mj-lt"/>
              </a:rPr>
              <a:t>!</a:t>
            </a:r>
          </a:p>
        </p:txBody>
      </p:sp>
    </p:spTree>
    <p:extLst>
      <p:ext uri="{BB962C8B-B14F-4D97-AF65-F5344CB8AC3E}">
        <p14:creationId xmlns:p14="http://schemas.microsoft.com/office/powerpoint/2010/main" val="17120690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9DB9AD-15F0-DBFA-4BBB-C3A1F9C2EE80}"/>
              </a:ext>
            </a:extLst>
          </p:cNvPr>
          <p:cNvSpPr>
            <a:spLocks noGrp="1"/>
          </p:cNvSpPr>
          <p:nvPr>
            <p:ph type="title"/>
          </p:nvPr>
        </p:nvSpPr>
        <p:spPr/>
        <p:txBody>
          <a:bodyPr/>
          <a:lstStyle/>
          <a:p>
            <a:r>
              <a:rPr lang="en-US"/>
              <a:t>Thank you.</a:t>
            </a:r>
          </a:p>
        </p:txBody>
      </p:sp>
      <p:pic>
        <p:nvPicPr>
          <p:cNvPr id="6" name="Picture Placeholder 5">
            <a:extLst>
              <a:ext uri="{FF2B5EF4-FFF2-40B4-BE49-F238E27FC236}">
                <a16:creationId xmlns:a16="http://schemas.microsoft.com/office/drawing/2014/main" id="{98C0B669-6650-A02B-EF80-5D6E19B30E65}"/>
              </a:ext>
              <a:ext uri="{C183D7F6-B498-43B3-948B-1728B52AA6E4}">
                <adec:decorative xmlns:adec="http://schemas.microsoft.com/office/drawing/2017/decorative" val="1"/>
              </a:ext>
            </a:extLst>
          </p:cNvPr>
          <p:cNvPicPr>
            <a:picLocks noGrp="1" noChangeAspect="1"/>
          </p:cNvPicPr>
          <p:nvPr>
            <p:ph type="pic" sz="quarter" idx="13"/>
          </p:nvPr>
        </p:nvPicPr>
        <p:blipFill>
          <a:blip r:embed="rId2" cstate="print">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1485248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Top Corners Rounded 20">
            <a:extLst>
              <a:ext uri="{FF2B5EF4-FFF2-40B4-BE49-F238E27FC236}">
                <a16:creationId xmlns:a16="http://schemas.microsoft.com/office/drawing/2014/main" id="{1B33DFB9-AB91-6BD2-17D0-EDC5538FDB78}"/>
              </a:ext>
              <a:ext uri="{C183D7F6-B498-43B3-948B-1728B52AA6E4}">
                <adec:decorative xmlns:adec="http://schemas.microsoft.com/office/drawing/2017/decorative" val="1"/>
              </a:ext>
            </a:extLst>
          </p:cNvPr>
          <p:cNvSpPr/>
          <p:nvPr/>
        </p:nvSpPr>
        <p:spPr bwMode="auto">
          <a:xfrm>
            <a:off x="588260" y="1540861"/>
            <a:ext cx="10865553" cy="4303427"/>
          </a:xfrm>
          <a:prstGeom prst="round2SameRect">
            <a:avLst>
              <a:gd name="adj1" fmla="val 3837"/>
              <a:gd name="adj2" fmla="val 0"/>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6439DBCA-10E6-6A34-ECCA-7AB25CFC20D8}"/>
              </a:ext>
            </a:extLst>
          </p:cNvPr>
          <p:cNvSpPr>
            <a:spLocks noGrp="1"/>
          </p:cNvSpPr>
          <p:nvPr>
            <p:ph type="title"/>
          </p:nvPr>
        </p:nvSpPr>
        <p:spPr>
          <a:xfrm>
            <a:off x="574816" y="510988"/>
            <a:ext cx="11018520" cy="430887"/>
          </a:xfrm>
        </p:spPr>
        <p:txBody>
          <a:bodyPr lIns="0" tIns="0" rIns="0" bIns="0">
            <a:spAutoFit/>
          </a:bodyPr>
          <a:lstStyle/>
          <a:p>
            <a:r>
              <a:rPr lang="en-US"/>
              <a:t>Top of mind for our customers…</a:t>
            </a:r>
          </a:p>
        </p:txBody>
      </p:sp>
      <p:grpSp>
        <p:nvGrpSpPr>
          <p:cNvPr id="29" name="Group 28" descr="How do you meet employee needs for remote flexibility AND in-person collaboration?&#10;">
            <a:extLst>
              <a:ext uri="{FF2B5EF4-FFF2-40B4-BE49-F238E27FC236}">
                <a16:creationId xmlns:a16="http://schemas.microsoft.com/office/drawing/2014/main" id="{84E224D7-609E-7F2C-25F7-7B389541F69A}"/>
              </a:ext>
            </a:extLst>
          </p:cNvPr>
          <p:cNvGrpSpPr/>
          <p:nvPr/>
        </p:nvGrpSpPr>
        <p:grpSpPr>
          <a:xfrm>
            <a:off x="878878" y="1784637"/>
            <a:ext cx="3253275" cy="2153454"/>
            <a:chOff x="1457229" y="1784637"/>
            <a:chExt cx="3253275" cy="2153454"/>
          </a:xfrm>
        </p:grpSpPr>
        <p:sp>
          <p:nvSpPr>
            <p:cNvPr id="73" name="Rectangle 72">
              <a:extLst>
                <a:ext uri="{FF2B5EF4-FFF2-40B4-BE49-F238E27FC236}">
                  <a16:creationId xmlns:a16="http://schemas.microsoft.com/office/drawing/2014/main" id="{31BD86F2-4711-A791-AD69-3E219AF1487C}"/>
                </a:ext>
                <a:ext uri="{C183D7F6-B498-43B3-948B-1728B52AA6E4}">
                  <adec:decorative xmlns:adec="http://schemas.microsoft.com/office/drawing/2017/decorative" val="1"/>
                </a:ext>
              </a:extLst>
            </p:cNvPr>
            <p:cNvSpPr/>
            <p:nvPr/>
          </p:nvSpPr>
          <p:spPr bwMode="auto">
            <a:xfrm>
              <a:off x="1457229" y="1784637"/>
              <a:ext cx="3253275" cy="2153454"/>
            </a:xfrm>
            <a:prstGeom prst="rect">
              <a:avLst/>
            </a:prstGeom>
            <a:solidFill>
              <a:schemeClr val="bg1"/>
            </a:solidFill>
            <a:ln w="9525" cap="flat"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274320" tIns="731520"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800"/>
                </a:spcBef>
                <a:spcAft>
                  <a:spcPts val="0"/>
                </a:spcAft>
                <a:buClrTx/>
                <a:buSzTx/>
                <a:buFontTx/>
                <a:buNone/>
                <a:tabLst/>
                <a:defRPr/>
              </a:pPr>
              <a:r>
                <a:rPr kumimoji="0" lang="en-US" sz="1600" b="0" i="0" u="none" strike="noStrike" kern="1200" cap="none" spc="0" normalizeH="0" baseline="0" noProof="0">
                  <a:ln>
                    <a:noFill/>
                  </a:ln>
                  <a:solidFill>
                    <a:srgbClr val="5D5BD4"/>
                  </a:solidFill>
                  <a:effectLst/>
                  <a:uLnTx/>
                  <a:uFillTx/>
                  <a:latin typeface="Segoe UI Semibold"/>
                  <a:ea typeface="Segoe UI" pitchFamily="34" charset="0"/>
                  <a:cs typeface="Segoe UI"/>
                </a:rPr>
                <a:t>How do you meet employee needs for remote flexibility AND in-person collaboration?</a:t>
              </a:r>
            </a:p>
          </p:txBody>
        </p:sp>
        <p:grpSp>
          <p:nvGrpSpPr>
            <p:cNvPr id="14" name="Group 11">
              <a:extLst>
                <a:ext uri="{FF2B5EF4-FFF2-40B4-BE49-F238E27FC236}">
                  <a16:creationId xmlns:a16="http://schemas.microsoft.com/office/drawing/2014/main" id="{8B4910E4-F577-7E78-DD2B-EC6C85AAC50A}"/>
                </a:ext>
                <a:ext uri="{C183D7F6-B498-43B3-948B-1728B52AA6E4}">
                  <adec:decorative xmlns:adec="http://schemas.microsoft.com/office/drawing/2017/decorative" val="1"/>
                </a:ext>
              </a:extLst>
            </p:cNvPr>
            <p:cNvGrpSpPr>
              <a:grpSpLocks noChangeAspect="1"/>
            </p:cNvGrpSpPr>
            <p:nvPr/>
          </p:nvGrpSpPr>
          <p:grpSpPr bwMode="auto">
            <a:xfrm>
              <a:off x="1727101" y="2024787"/>
              <a:ext cx="507032" cy="299791"/>
              <a:chOff x="1174" y="1815"/>
              <a:chExt cx="252" cy="149"/>
            </a:xfrm>
          </p:grpSpPr>
          <p:sp>
            <p:nvSpPr>
              <p:cNvPr id="15" name="Freeform 12">
                <a:extLst>
                  <a:ext uri="{FF2B5EF4-FFF2-40B4-BE49-F238E27FC236}">
                    <a16:creationId xmlns:a16="http://schemas.microsoft.com/office/drawing/2014/main" id="{2E6031DD-52C9-CF3B-F35D-BF22F0EE319D}"/>
                  </a:ext>
                </a:extLst>
              </p:cNvPr>
              <p:cNvSpPr>
                <a:spLocks/>
              </p:cNvSpPr>
              <p:nvPr/>
            </p:nvSpPr>
            <p:spPr bwMode="auto">
              <a:xfrm>
                <a:off x="1174" y="1925"/>
                <a:ext cx="56" cy="39"/>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6" name="Freeform 13">
                <a:extLst>
                  <a:ext uri="{FF2B5EF4-FFF2-40B4-BE49-F238E27FC236}">
                    <a16:creationId xmlns:a16="http://schemas.microsoft.com/office/drawing/2014/main" id="{01B04E08-5D58-83BA-5EBB-1BCE60EE1D5E}"/>
                  </a:ext>
                </a:extLst>
              </p:cNvPr>
              <p:cNvSpPr>
                <a:spLocks/>
              </p:cNvSpPr>
              <p:nvPr/>
            </p:nvSpPr>
            <p:spPr bwMode="auto">
              <a:xfrm>
                <a:off x="1241" y="1905"/>
                <a:ext cx="103" cy="59"/>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7" name="Freeform 14">
                <a:extLst>
                  <a:ext uri="{FF2B5EF4-FFF2-40B4-BE49-F238E27FC236}">
                    <a16:creationId xmlns:a16="http://schemas.microsoft.com/office/drawing/2014/main" id="{B712FBC4-324A-80D1-385A-7488E8E10B15}"/>
                  </a:ext>
                </a:extLst>
              </p:cNvPr>
              <p:cNvSpPr>
                <a:spLocks/>
              </p:cNvSpPr>
              <p:nvPr/>
            </p:nvSpPr>
            <p:spPr bwMode="auto">
              <a:xfrm>
                <a:off x="1347" y="1924"/>
                <a:ext cx="79" cy="40"/>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8" name="Freeform 15">
                <a:extLst>
                  <a:ext uri="{FF2B5EF4-FFF2-40B4-BE49-F238E27FC236}">
                    <a16:creationId xmlns:a16="http://schemas.microsoft.com/office/drawing/2014/main" id="{56638C11-FE1A-7EE5-BDB0-8451ECDE5838}"/>
                  </a:ext>
                </a:extLst>
              </p:cNvPr>
              <p:cNvSpPr>
                <a:spLocks/>
              </p:cNvSpPr>
              <p:nvPr/>
            </p:nvSpPr>
            <p:spPr bwMode="auto">
              <a:xfrm>
                <a:off x="1362" y="1865"/>
                <a:ext cx="49" cy="50"/>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9" name="Freeform 16">
                <a:extLst>
                  <a:ext uri="{FF2B5EF4-FFF2-40B4-BE49-F238E27FC236}">
                    <a16:creationId xmlns:a16="http://schemas.microsoft.com/office/drawing/2014/main" id="{8AACCD87-93D3-472C-1D8F-D50EEBE87CA0}"/>
                  </a:ext>
                </a:extLst>
              </p:cNvPr>
              <p:cNvSpPr>
                <a:spLocks/>
              </p:cNvSpPr>
              <p:nvPr/>
            </p:nvSpPr>
            <p:spPr bwMode="auto">
              <a:xfrm>
                <a:off x="1261" y="1815"/>
                <a:ext cx="79" cy="80"/>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20" name="Freeform 17">
                <a:extLst>
                  <a:ext uri="{FF2B5EF4-FFF2-40B4-BE49-F238E27FC236}">
                    <a16:creationId xmlns:a16="http://schemas.microsoft.com/office/drawing/2014/main" id="{631A4C2E-413E-10B1-8340-82353DB34D59}"/>
                  </a:ext>
                </a:extLst>
              </p:cNvPr>
              <p:cNvSpPr>
                <a:spLocks/>
              </p:cNvSpPr>
              <p:nvPr/>
            </p:nvSpPr>
            <p:spPr bwMode="auto">
              <a:xfrm>
                <a:off x="1184" y="1856"/>
                <a:ext cx="60" cy="59"/>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grpSp>
      <p:grpSp>
        <p:nvGrpSpPr>
          <p:cNvPr id="30" name="Group 29" descr="How do you enable seamless work from anywhere?&#10;">
            <a:extLst>
              <a:ext uri="{FF2B5EF4-FFF2-40B4-BE49-F238E27FC236}">
                <a16:creationId xmlns:a16="http://schemas.microsoft.com/office/drawing/2014/main" id="{13F6D032-A0C8-86BE-3CD8-10B004386EA7}"/>
              </a:ext>
            </a:extLst>
          </p:cNvPr>
          <p:cNvGrpSpPr/>
          <p:nvPr/>
        </p:nvGrpSpPr>
        <p:grpSpPr>
          <a:xfrm>
            <a:off x="4422939" y="1784637"/>
            <a:ext cx="3208206" cy="2153454"/>
            <a:chOff x="4678005" y="1784637"/>
            <a:chExt cx="2926080" cy="2153454"/>
          </a:xfrm>
        </p:grpSpPr>
        <p:sp>
          <p:nvSpPr>
            <p:cNvPr id="154" name="Rectangle 153">
              <a:extLst>
                <a:ext uri="{FF2B5EF4-FFF2-40B4-BE49-F238E27FC236}">
                  <a16:creationId xmlns:a16="http://schemas.microsoft.com/office/drawing/2014/main" id="{85B751FD-BDE9-6089-B23D-EED9ED4DB383}"/>
                </a:ext>
                <a:ext uri="{C183D7F6-B498-43B3-948B-1728B52AA6E4}">
                  <adec:decorative xmlns:adec="http://schemas.microsoft.com/office/drawing/2017/decorative" val="1"/>
                </a:ext>
              </a:extLst>
            </p:cNvPr>
            <p:cNvSpPr/>
            <p:nvPr/>
          </p:nvSpPr>
          <p:spPr bwMode="auto">
            <a:xfrm>
              <a:off x="4678005" y="1784637"/>
              <a:ext cx="2926080" cy="2153454"/>
            </a:xfrm>
            <a:prstGeom prst="rect">
              <a:avLst/>
            </a:prstGeom>
            <a:solidFill>
              <a:schemeClr val="bg1"/>
            </a:solidFill>
            <a:ln w="9525" cap="flat"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274320" tIns="731520" rIns="182880" bIns="146304" numCol="1" spcCol="0" rtlCol="0" fromWordArt="0" anchor="t" anchorCtr="0" forceAA="0" compatLnSpc="1">
              <a:prstTxWarp prst="textNoShape">
                <a:avLst/>
              </a:prstTxWarp>
              <a:noAutofit/>
            </a:bodyPr>
            <a:lstStyle/>
            <a:p>
              <a:pPr defTabSz="932472" fontAlgn="base">
                <a:spcBef>
                  <a:spcPts val="800"/>
                </a:spcBef>
              </a:pPr>
              <a:r>
                <a:rPr lang="en-US" sz="1600">
                  <a:solidFill>
                    <a:srgbClr val="5D5BD4"/>
                  </a:solidFill>
                  <a:latin typeface="Segoe UI Semibold"/>
                  <a:cs typeface="Segoe UI"/>
                </a:rPr>
                <a:t>How do you enable seamless work from anywhere?</a:t>
              </a:r>
            </a:p>
          </p:txBody>
        </p:sp>
        <p:grpSp>
          <p:nvGrpSpPr>
            <p:cNvPr id="3" name="Group 16">
              <a:extLst>
                <a:ext uri="{FF2B5EF4-FFF2-40B4-BE49-F238E27FC236}">
                  <a16:creationId xmlns:a16="http://schemas.microsoft.com/office/drawing/2014/main" id="{1C022D37-B97E-CD54-A165-C76484BD2694}"/>
                </a:ext>
                <a:ext uri="{C183D7F6-B498-43B3-948B-1728B52AA6E4}">
                  <adec:decorative xmlns:adec="http://schemas.microsoft.com/office/drawing/2017/decorative" val="1"/>
                </a:ext>
              </a:extLst>
            </p:cNvPr>
            <p:cNvGrpSpPr>
              <a:grpSpLocks noChangeAspect="1"/>
            </p:cNvGrpSpPr>
            <p:nvPr/>
          </p:nvGrpSpPr>
          <p:grpSpPr bwMode="auto">
            <a:xfrm>
              <a:off x="4972169" y="1927703"/>
              <a:ext cx="412751" cy="396875"/>
              <a:chOff x="6402" y="4040"/>
              <a:chExt cx="312" cy="300"/>
            </a:xfrm>
          </p:grpSpPr>
          <p:sp>
            <p:nvSpPr>
              <p:cNvPr id="4" name="Freeform 17">
                <a:extLst>
                  <a:ext uri="{FF2B5EF4-FFF2-40B4-BE49-F238E27FC236}">
                    <a16:creationId xmlns:a16="http://schemas.microsoft.com/office/drawing/2014/main" id="{B0DFE1BE-525E-4E1D-8FC5-3DEBC84AB706}"/>
                  </a:ext>
                </a:extLst>
              </p:cNvPr>
              <p:cNvSpPr>
                <a:spLocks/>
              </p:cNvSpPr>
              <p:nvPr/>
            </p:nvSpPr>
            <p:spPr bwMode="auto">
              <a:xfrm>
                <a:off x="6402" y="4101"/>
                <a:ext cx="300" cy="239"/>
              </a:xfrm>
              <a:custGeom>
                <a:avLst/>
                <a:gdLst>
                  <a:gd name="T0" fmla="*/ 0 w 403"/>
                  <a:gd name="T1" fmla="*/ 99 h 320"/>
                  <a:gd name="T2" fmla="*/ 0 w 403"/>
                  <a:gd name="T3" fmla="*/ 99 h 320"/>
                  <a:gd name="T4" fmla="*/ 1 w 403"/>
                  <a:gd name="T5" fmla="*/ 99 h 320"/>
                  <a:gd name="T6" fmla="*/ 81 w 403"/>
                  <a:gd name="T7" fmla="*/ 99 h 320"/>
                  <a:gd name="T8" fmla="*/ 108 w 403"/>
                  <a:gd name="T9" fmla="*/ 126 h 320"/>
                  <a:gd name="T10" fmla="*/ 108 w 403"/>
                  <a:gd name="T11" fmla="*/ 254 h 320"/>
                  <a:gd name="T12" fmla="*/ 189 w 403"/>
                  <a:gd name="T13" fmla="*/ 254 h 320"/>
                  <a:gd name="T14" fmla="*/ 189 w 403"/>
                  <a:gd name="T15" fmla="*/ 293 h 320"/>
                  <a:gd name="T16" fmla="*/ 136 w 403"/>
                  <a:gd name="T17" fmla="*/ 293 h 320"/>
                  <a:gd name="T18" fmla="*/ 136 w 403"/>
                  <a:gd name="T19" fmla="*/ 320 h 320"/>
                  <a:gd name="T20" fmla="*/ 269 w 403"/>
                  <a:gd name="T21" fmla="*/ 320 h 320"/>
                  <a:gd name="T22" fmla="*/ 269 w 403"/>
                  <a:gd name="T23" fmla="*/ 294 h 320"/>
                  <a:gd name="T24" fmla="*/ 232 w 403"/>
                  <a:gd name="T25" fmla="*/ 294 h 320"/>
                  <a:gd name="T26" fmla="*/ 228 w 403"/>
                  <a:gd name="T27" fmla="*/ 293 h 320"/>
                  <a:gd name="T28" fmla="*/ 216 w 403"/>
                  <a:gd name="T29" fmla="*/ 288 h 320"/>
                  <a:gd name="T30" fmla="*/ 206 w 403"/>
                  <a:gd name="T31" fmla="*/ 267 h 320"/>
                  <a:gd name="T32" fmla="*/ 206 w 403"/>
                  <a:gd name="T33" fmla="*/ 254 h 320"/>
                  <a:gd name="T34" fmla="*/ 206 w 403"/>
                  <a:gd name="T35" fmla="*/ 134 h 320"/>
                  <a:gd name="T36" fmla="*/ 232 w 403"/>
                  <a:gd name="T37" fmla="*/ 107 h 320"/>
                  <a:gd name="T38" fmla="*/ 403 w 403"/>
                  <a:gd name="T39" fmla="*/ 107 h 320"/>
                  <a:gd name="T40" fmla="*/ 403 w 403"/>
                  <a:gd name="T41" fmla="*/ 0 h 320"/>
                  <a:gd name="T42" fmla="*/ 304 w 403"/>
                  <a:gd name="T43" fmla="*/ 0 h 320"/>
                  <a:gd name="T44" fmla="*/ 291 w 403"/>
                  <a:gd name="T45" fmla="*/ 13 h 320"/>
                  <a:gd name="T46" fmla="*/ 225 w 403"/>
                  <a:gd name="T47" fmla="*/ 80 h 320"/>
                  <a:gd name="T48" fmla="*/ 206 w 403"/>
                  <a:gd name="T49" fmla="*/ 99 h 320"/>
                  <a:gd name="T50" fmla="*/ 187 w 403"/>
                  <a:gd name="T51" fmla="*/ 80 h 320"/>
                  <a:gd name="T52" fmla="*/ 120 w 403"/>
                  <a:gd name="T53" fmla="*/ 13 h 320"/>
                  <a:gd name="T54" fmla="*/ 107 w 403"/>
                  <a:gd name="T55" fmla="*/ 0 h 320"/>
                  <a:gd name="T56" fmla="*/ 0 w 403"/>
                  <a:gd name="T57" fmla="*/ 0 h 320"/>
                  <a:gd name="T58" fmla="*/ 0 w 403"/>
                  <a:gd name="T59" fmla="*/ 9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3" h="320">
                    <a:moveTo>
                      <a:pt x="0" y="99"/>
                    </a:moveTo>
                    <a:lnTo>
                      <a:pt x="0" y="99"/>
                    </a:lnTo>
                    <a:cubicBezTo>
                      <a:pt x="1" y="99"/>
                      <a:pt x="1" y="99"/>
                      <a:pt x="1" y="99"/>
                    </a:cubicBezTo>
                    <a:lnTo>
                      <a:pt x="81" y="99"/>
                    </a:lnTo>
                    <a:cubicBezTo>
                      <a:pt x="96" y="99"/>
                      <a:pt x="108" y="111"/>
                      <a:pt x="108" y="126"/>
                    </a:cubicBezTo>
                    <a:lnTo>
                      <a:pt x="108" y="254"/>
                    </a:lnTo>
                    <a:lnTo>
                      <a:pt x="189" y="254"/>
                    </a:lnTo>
                    <a:lnTo>
                      <a:pt x="189" y="293"/>
                    </a:lnTo>
                    <a:lnTo>
                      <a:pt x="136" y="293"/>
                    </a:lnTo>
                    <a:lnTo>
                      <a:pt x="136" y="320"/>
                    </a:lnTo>
                    <a:lnTo>
                      <a:pt x="269" y="320"/>
                    </a:lnTo>
                    <a:lnTo>
                      <a:pt x="269" y="294"/>
                    </a:lnTo>
                    <a:lnTo>
                      <a:pt x="232" y="294"/>
                    </a:lnTo>
                    <a:cubicBezTo>
                      <a:pt x="231" y="294"/>
                      <a:pt x="229" y="294"/>
                      <a:pt x="228" y="293"/>
                    </a:cubicBezTo>
                    <a:cubicBezTo>
                      <a:pt x="223" y="293"/>
                      <a:pt x="219" y="291"/>
                      <a:pt x="216" y="288"/>
                    </a:cubicBezTo>
                    <a:cubicBezTo>
                      <a:pt x="210" y="283"/>
                      <a:pt x="206" y="276"/>
                      <a:pt x="206" y="267"/>
                    </a:cubicBezTo>
                    <a:lnTo>
                      <a:pt x="206" y="254"/>
                    </a:lnTo>
                    <a:lnTo>
                      <a:pt x="206" y="134"/>
                    </a:lnTo>
                    <a:cubicBezTo>
                      <a:pt x="206" y="119"/>
                      <a:pt x="218" y="107"/>
                      <a:pt x="232" y="107"/>
                    </a:cubicBezTo>
                    <a:lnTo>
                      <a:pt x="403" y="107"/>
                    </a:lnTo>
                    <a:lnTo>
                      <a:pt x="403" y="0"/>
                    </a:lnTo>
                    <a:lnTo>
                      <a:pt x="304" y="0"/>
                    </a:lnTo>
                    <a:lnTo>
                      <a:pt x="291" y="13"/>
                    </a:lnTo>
                    <a:lnTo>
                      <a:pt x="225" y="80"/>
                    </a:lnTo>
                    <a:lnTo>
                      <a:pt x="206" y="99"/>
                    </a:lnTo>
                    <a:lnTo>
                      <a:pt x="187" y="80"/>
                    </a:lnTo>
                    <a:lnTo>
                      <a:pt x="120" y="13"/>
                    </a:lnTo>
                    <a:lnTo>
                      <a:pt x="107" y="0"/>
                    </a:lnTo>
                    <a:lnTo>
                      <a:pt x="0" y="0"/>
                    </a:lnTo>
                    <a:lnTo>
                      <a:pt x="0" y="99"/>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5" name="Freeform 18">
                <a:extLst>
                  <a:ext uri="{FF2B5EF4-FFF2-40B4-BE49-F238E27FC236}">
                    <a16:creationId xmlns:a16="http://schemas.microsoft.com/office/drawing/2014/main" id="{D9B8ED80-49D1-3EE2-E4AF-F031851E6A4E}"/>
                  </a:ext>
                </a:extLst>
              </p:cNvPr>
              <p:cNvSpPr>
                <a:spLocks noEditPoints="1"/>
              </p:cNvSpPr>
              <p:nvPr/>
            </p:nvSpPr>
            <p:spPr bwMode="auto">
              <a:xfrm>
                <a:off x="6403" y="4195"/>
                <a:ext cx="60" cy="109"/>
              </a:xfrm>
              <a:custGeom>
                <a:avLst/>
                <a:gdLst>
                  <a:gd name="T0" fmla="*/ 24 w 80"/>
                  <a:gd name="T1" fmla="*/ 128 h 147"/>
                  <a:gd name="T2" fmla="*/ 24 w 80"/>
                  <a:gd name="T3" fmla="*/ 128 h 147"/>
                  <a:gd name="T4" fmla="*/ 24 w 80"/>
                  <a:gd name="T5" fmla="*/ 107 h 147"/>
                  <a:gd name="T6" fmla="*/ 50 w 80"/>
                  <a:gd name="T7" fmla="*/ 107 h 147"/>
                  <a:gd name="T8" fmla="*/ 50 w 80"/>
                  <a:gd name="T9" fmla="*/ 128 h 147"/>
                  <a:gd name="T10" fmla="*/ 50 w 80"/>
                  <a:gd name="T11" fmla="*/ 133 h 147"/>
                  <a:gd name="T12" fmla="*/ 24 w 80"/>
                  <a:gd name="T13" fmla="*/ 133 h 147"/>
                  <a:gd name="T14" fmla="*/ 24 w 80"/>
                  <a:gd name="T15" fmla="*/ 128 h 147"/>
                  <a:gd name="T16" fmla="*/ 0 w 80"/>
                  <a:gd name="T17" fmla="*/ 147 h 147"/>
                  <a:gd name="T18" fmla="*/ 0 w 80"/>
                  <a:gd name="T19" fmla="*/ 147 h 147"/>
                  <a:gd name="T20" fmla="*/ 80 w 80"/>
                  <a:gd name="T21" fmla="*/ 146 h 147"/>
                  <a:gd name="T22" fmla="*/ 80 w 80"/>
                  <a:gd name="T23" fmla="*/ 128 h 147"/>
                  <a:gd name="T24" fmla="*/ 80 w 80"/>
                  <a:gd name="T25" fmla="*/ 0 h 147"/>
                  <a:gd name="T26" fmla="*/ 0 w 80"/>
                  <a:gd name="T27" fmla="*/ 0 h 147"/>
                  <a:gd name="T28" fmla="*/ 0 w 80"/>
                  <a:gd name="T29" fmla="*/ 128 h 147"/>
                  <a:gd name="T30" fmla="*/ 0 w 80"/>
                  <a:gd name="T3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7">
                    <a:moveTo>
                      <a:pt x="24" y="128"/>
                    </a:moveTo>
                    <a:lnTo>
                      <a:pt x="24" y="128"/>
                    </a:lnTo>
                    <a:lnTo>
                      <a:pt x="24" y="107"/>
                    </a:lnTo>
                    <a:lnTo>
                      <a:pt x="50" y="107"/>
                    </a:lnTo>
                    <a:lnTo>
                      <a:pt x="50" y="128"/>
                    </a:lnTo>
                    <a:lnTo>
                      <a:pt x="50" y="133"/>
                    </a:lnTo>
                    <a:lnTo>
                      <a:pt x="24" y="133"/>
                    </a:lnTo>
                    <a:lnTo>
                      <a:pt x="24" y="128"/>
                    </a:lnTo>
                    <a:close/>
                    <a:moveTo>
                      <a:pt x="0" y="147"/>
                    </a:moveTo>
                    <a:lnTo>
                      <a:pt x="0" y="147"/>
                    </a:lnTo>
                    <a:lnTo>
                      <a:pt x="80" y="146"/>
                    </a:lnTo>
                    <a:lnTo>
                      <a:pt x="80" y="128"/>
                    </a:lnTo>
                    <a:lnTo>
                      <a:pt x="80" y="0"/>
                    </a:lnTo>
                    <a:lnTo>
                      <a:pt x="0" y="0"/>
                    </a:lnTo>
                    <a:lnTo>
                      <a:pt x="0" y="128"/>
                    </a:lnTo>
                    <a:lnTo>
                      <a:pt x="0" y="147"/>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6" name="Freeform 19">
                <a:extLst>
                  <a:ext uri="{FF2B5EF4-FFF2-40B4-BE49-F238E27FC236}">
                    <a16:creationId xmlns:a16="http://schemas.microsoft.com/office/drawing/2014/main" id="{29325E0D-39C3-2BF3-EB80-B606A8B29952}"/>
                  </a:ext>
                </a:extLst>
              </p:cNvPr>
              <p:cNvSpPr>
                <a:spLocks/>
              </p:cNvSpPr>
              <p:nvPr/>
            </p:nvSpPr>
            <p:spPr bwMode="auto">
              <a:xfrm>
                <a:off x="6506" y="4040"/>
                <a:ext cx="99" cy="107"/>
              </a:xfrm>
              <a:custGeom>
                <a:avLst/>
                <a:gdLst>
                  <a:gd name="T0" fmla="*/ 67 w 133"/>
                  <a:gd name="T1" fmla="*/ 143 h 143"/>
                  <a:gd name="T2" fmla="*/ 67 w 133"/>
                  <a:gd name="T3" fmla="*/ 143 h 143"/>
                  <a:gd name="T4" fmla="*/ 128 w 133"/>
                  <a:gd name="T5" fmla="*/ 82 h 143"/>
                  <a:gd name="T6" fmla="*/ 133 w 133"/>
                  <a:gd name="T7" fmla="*/ 76 h 143"/>
                  <a:gd name="T8" fmla="*/ 113 w 133"/>
                  <a:gd name="T9" fmla="*/ 56 h 143"/>
                  <a:gd name="T10" fmla="*/ 88 w 133"/>
                  <a:gd name="T11" fmla="*/ 82 h 143"/>
                  <a:gd name="T12" fmla="*/ 81 w 133"/>
                  <a:gd name="T13" fmla="*/ 89 h 143"/>
                  <a:gd name="T14" fmla="*/ 81 w 133"/>
                  <a:gd name="T15" fmla="*/ 82 h 143"/>
                  <a:gd name="T16" fmla="*/ 81 w 133"/>
                  <a:gd name="T17" fmla="*/ 0 h 143"/>
                  <a:gd name="T18" fmla="*/ 52 w 133"/>
                  <a:gd name="T19" fmla="*/ 0 h 143"/>
                  <a:gd name="T20" fmla="*/ 52 w 133"/>
                  <a:gd name="T21" fmla="*/ 82 h 143"/>
                  <a:gd name="T22" fmla="*/ 52 w 133"/>
                  <a:gd name="T23" fmla="*/ 89 h 143"/>
                  <a:gd name="T24" fmla="*/ 46 w 133"/>
                  <a:gd name="T25" fmla="*/ 82 h 143"/>
                  <a:gd name="T26" fmla="*/ 20 w 133"/>
                  <a:gd name="T27" fmla="*/ 56 h 143"/>
                  <a:gd name="T28" fmla="*/ 0 w 133"/>
                  <a:gd name="T29" fmla="*/ 76 h 143"/>
                  <a:gd name="T30" fmla="*/ 6 w 133"/>
                  <a:gd name="T31" fmla="*/ 82 h 143"/>
                  <a:gd name="T32" fmla="*/ 67 w 133"/>
                  <a:gd name="T33"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43">
                    <a:moveTo>
                      <a:pt x="67" y="143"/>
                    </a:moveTo>
                    <a:lnTo>
                      <a:pt x="67" y="143"/>
                    </a:lnTo>
                    <a:lnTo>
                      <a:pt x="128" y="82"/>
                    </a:lnTo>
                    <a:lnTo>
                      <a:pt x="133" y="76"/>
                    </a:lnTo>
                    <a:lnTo>
                      <a:pt x="113" y="56"/>
                    </a:lnTo>
                    <a:lnTo>
                      <a:pt x="88" y="82"/>
                    </a:lnTo>
                    <a:lnTo>
                      <a:pt x="81" y="89"/>
                    </a:lnTo>
                    <a:lnTo>
                      <a:pt x="81" y="82"/>
                    </a:lnTo>
                    <a:lnTo>
                      <a:pt x="81" y="0"/>
                    </a:lnTo>
                    <a:lnTo>
                      <a:pt x="52" y="0"/>
                    </a:lnTo>
                    <a:lnTo>
                      <a:pt x="52" y="82"/>
                    </a:lnTo>
                    <a:lnTo>
                      <a:pt x="52" y="89"/>
                    </a:lnTo>
                    <a:lnTo>
                      <a:pt x="46" y="82"/>
                    </a:lnTo>
                    <a:lnTo>
                      <a:pt x="20" y="56"/>
                    </a:lnTo>
                    <a:lnTo>
                      <a:pt x="0" y="76"/>
                    </a:lnTo>
                    <a:lnTo>
                      <a:pt x="6" y="82"/>
                    </a:lnTo>
                    <a:lnTo>
                      <a:pt x="67" y="143"/>
                    </a:lnTo>
                    <a:close/>
                  </a:path>
                </a:pathLst>
              </a:custGeom>
              <a:solidFill>
                <a:schemeClr val="accent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7" name="Freeform 20">
                <a:extLst>
                  <a:ext uri="{FF2B5EF4-FFF2-40B4-BE49-F238E27FC236}">
                    <a16:creationId xmlns:a16="http://schemas.microsoft.com/office/drawing/2014/main" id="{79C96E23-02D3-654E-B808-513B246F8423}"/>
                  </a:ext>
                </a:extLst>
              </p:cNvPr>
              <p:cNvSpPr>
                <a:spLocks noEditPoints="1"/>
              </p:cNvSpPr>
              <p:nvPr/>
            </p:nvSpPr>
            <p:spPr bwMode="auto">
              <a:xfrm>
                <a:off x="6575" y="4201"/>
                <a:ext cx="139" cy="99"/>
              </a:xfrm>
              <a:custGeom>
                <a:avLst/>
                <a:gdLst>
                  <a:gd name="T0" fmla="*/ 111 w 187"/>
                  <a:gd name="T1" fmla="*/ 120 h 133"/>
                  <a:gd name="T2" fmla="*/ 111 w 187"/>
                  <a:gd name="T3" fmla="*/ 120 h 133"/>
                  <a:gd name="T4" fmla="*/ 111 w 187"/>
                  <a:gd name="T5" fmla="*/ 120 h 133"/>
                  <a:gd name="T6" fmla="*/ 71 w 187"/>
                  <a:gd name="T7" fmla="*/ 120 h 133"/>
                  <a:gd name="T8" fmla="*/ 71 w 187"/>
                  <a:gd name="T9" fmla="*/ 120 h 133"/>
                  <a:gd name="T10" fmla="*/ 71 w 187"/>
                  <a:gd name="T11" fmla="*/ 93 h 133"/>
                  <a:gd name="T12" fmla="*/ 111 w 187"/>
                  <a:gd name="T13" fmla="*/ 93 h 133"/>
                  <a:gd name="T14" fmla="*/ 111 w 187"/>
                  <a:gd name="T15" fmla="*/ 120 h 133"/>
                  <a:gd name="T16" fmla="*/ 187 w 187"/>
                  <a:gd name="T17" fmla="*/ 0 h 133"/>
                  <a:gd name="T18" fmla="*/ 187 w 187"/>
                  <a:gd name="T19" fmla="*/ 0 h 133"/>
                  <a:gd name="T20" fmla="*/ 171 w 187"/>
                  <a:gd name="T21" fmla="*/ 0 h 133"/>
                  <a:gd name="T22" fmla="*/ 0 w 187"/>
                  <a:gd name="T23" fmla="*/ 0 h 133"/>
                  <a:gd name="T24" fmla="*/ 0 w 187"/>
                  <a:gd name="T25" fmla="*/ 120 h 133"/>
                  <a:gd name="T26" fmla="*/ 0 w 187"/>
                  <a:gd name="T27" fmla="*/ 133 h 133"/>
                  <a:gd name="T28" fmla="*/ 187 w 187"/>
                  <a:gd name="T29" fmla="*/ 133 h 133"/>
                  <a:gd name="T30" fmla="*/ 187 w 187"/>
                  <a:gd name="T3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33">
                    <a:moveTo>
                      <a:pt x="111" y="120"/>
                    </a:moveTo>
                    <a:lnTo>
                      <a:pt x="111" y="120"/>
                    </a:lnTo>
                    <a:lnTo>
                      <a:pt x="111" y="120"/>
                    </a:lnTo>
                    <a:lnTo>
                      <a:pt x="71" y="120"/>
                    </a:lnTo>
                    <a:lnTo>
                      <a:pt x="71" y="120"/>
                    </a:lnTo>
                    <a:lnTo>
                      <a:pt x="71" y="93"/>
                    </a:lnTo>
                    <a:lnTo>
                      <a:pt x="111" y="93"/>
                    </a:lnTo>
                    <a:lnTo>
                      <a:pt x="111" y="120"/>
                    </a:lnTo>
                    <a:close/>
                    <a:moveTo>
                      <a:pt x="187" y="0"/>
                    </a:moveTo>
                    <a:lnTo>
                      <a:pt x="187" y="0"/>
                    </a:lnTo>
                    <a:lnTo>
                      <a:pt x="171" y="0"/>
                    </a:lnTo>
                    <a:lnTo>
                      <a:pt x="0" y="0"/>
                    </a:lnTo>
                    <a:lnTo>
                      <a:pt x="0" y="120"/>
                    </a:lnTo>
                    <a:lnTo>
                      <a:pt x="0" y="133"/>
                    </a:lnTo>
                    <a:lnTo>
                      <a:pt x="187" y="133"/>
                    </a:lnTo>
                    <a:lnTo>
                      <a:pt x="187"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grpSp>
      <p:grpSp>
        <p:nvGrpSpPr>
          <p:cNvPr id="31" name="Group 30" descr="How do you keep data secure when it’s now everywhere?&#10;">
            <a:extLst>
              <a:ext uri="{FF2B5EF4-FFF2-40B4-BE49-F238E27FC236}">
                <a16:creationId xmlns:a16="http://schemas.microsoft.com/office/drawing/2014/main" id="{D6D15086-64AF-F174-3116-3024D67761BB}"/>
              </a:ext>
            </a:extLst>
          </p:cNvPr>
          <p:cNvGrpSpPr/>
          <p:nvPr/>
        </p:nvGrpSpPr>
        <p:grpSpPr>
          <a:xfrm>
            <a:off x="7921930" y="1784637"/>
            <a:ext cx="3208206" cy="2153454"/>
            <a:chOff x="7898780" y="1784637"/>
            <a:chExt cx="2926080" cy="2153454"/>
          </a:xfrm>
        </p:grpSpPr>
        <p:sp>
          <p:nvSpPr>
            <p:cNvPr id="208" name="Rectangle 207">
              <a:extLst>
                <a:ext uri="{FF2B5EF4-FFF2-40B4-BE49-F238E27FC236}">
                  <a16:creationId xmlns:a16="http://schemas.microsoft.com/office/drawing/2014/main" id="{5FC45693-AEEB-0F3A-3BA6-4617FA8DCCAF}"/>
                </a:ext>
                <a:ext uri="{C183D7F6-B498-43B3-948B-1728B52AA6E4}">
                  <adec:decorative xmlns:adec="http://schemas.microsoft.com/office/drawing/2017/decorative" val="1"/>
                </a:ext>
              </a:extLst>
            </p:cNvPr>
            <p:cNvSpPr/>
            <p:nvPr/>
          </p:nvSpPr>
          <p:spPr bwMode="auto">
            <a:xfrm>
              <a:off x="7898780" y="1784637"/>
              <a:ext cx="2926080" cy="2153454"/>
            </a:xfrm>
            <a:prstGeom prst="rect">
              <a:avLst/>
            </a:prstGeom>
            <a:solidFill>
              <a:schemeClr val="bg1"/>
            </a:solidFill>
            <a:ln w="9525" cap="flat"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274320" tIns="731520" rIns="182880" bIns="146304" numCol="1" spcCol="0" rtlCol="0" fromWordArt="0" anchor="t" anchorCtr="0" forceAA="0" compatLnSpc="1">
              <a:prstTxWarp prst="textNoShape">
                <a:avLst/>
              </a:prstTxWarp>
              <a:noAutofit/>
            </a:bodyPr>
            <a:lstStyle/>
            <a:p>
              <a:pPr defTabSz="932472" fontAlgn="base">
                <a:spcBef>
                  <a:spcPts val="800"/>
                </a:spcBef>
              </a:pPr>
              <a:r>
                <a:rPr lang="en-US" sz="1600">
                  <a:solidFill>
                    <a:srgbClr val="5D5BD4"/>
                  </a:solidFill>
                  <a:latin typeface="Segoe UI Semibold"/>
                  <a:cs typeface="Segoe UI"/>
                </a:rPr>
                <a:t>How do you keep data secure when it’s now everywhere?</a:t>
              </a:r>
            </a:p>
          </p:txBody>
        </p:sp>
        <p:grpSp>
          <p:nvGrpSpPr>
            <p:cNvPr id="8" name="Group 4">
              <a:extLst>
                <a:ext uri="{FF2B5EF4-FFF2-40B4-BE49-F238E27FC236}">
                  <a16:creationId xmlns:a16="http://schemas.microsoft.com/office/drawing/2014/main" id="{04F87F4F-E2E4-D32F-0E52-AE5E7F883BDC}"/>
                </a:ext>
                <a:ext uri="{C183D7F6-B498-43B3-948B-1728B52AA6E4}">
                  <adec:decorative xmlns:adec="http://schemas.microsoft.com/office/drawing/2017/decorative" val="1"/>
                </a:ext>
              </a:extLst>
            </p:cNvPr>
            <p:cNvGrpSpPr>
              <a:grpSpLocks noChangeAspect="1"/>
            </p:cNvGrpSpPr>
            <p:nvPr/>
          </p:nvGrpSpPr>
          <p:grpSpPr bwMode="auto">
            <a:xfrm>
              <a:off x="8162506" y="1906537"/>
              <a:ext cx="392907" cy="418041"/>
              <a:chOff x="3270" y="3258"/>
              <a:chExt cx="297" cy="316"/>
            </a:xfrm>
          </p:grpSpPr>
          <p:sp>
            <p:nvSpPr>
              <p:cNvPr id="9" name="Freeform 5">
                <a:extLst>
                  <a:ext uri="{FF2B5EF4-FFF2-40B4-BE49-F238E27FC236}">
                    <a16:creationId xmlns:a16="http://schemas.microsoft.com/office/drawing/2014/main" id="{2E285710-7D3A-1E3E-84E6-D9E7D51A99C9}"/>
                  </a:ext>
                </a:extLst>
              </p:cNvPr>
              <p:cNvSpPr>
                <a:spLocks/>
              </p:cNvSpPr>
              <p:nvPr/>
            </p:nvSpPr>
            <p:spPr bwMode="auto">
              <a:xfrm>
                <a:off x="3306" y="3340"/>
                <a:ext cx="58" cy="63"/>
              </a:xfrm>
              <a:custGeom>
                <a:avLst/>
                <a:gdLst>
                  <a:gd name="T0" fmla="*/ 46 w 77"/>
                  <a:gd name="T1" fmla="*/ 85 h 85"/>
                  <a:gd name="T2" fmla="*/ 46 w 77"/>
                  <a:gd name="T3" fmla="*/ 85 h 85"/>
                  <a:gd name="T4" fmla="*/ 46 w 77"/>
                  <a:gd name="T5" fmla="*/ 31 h 85"/>
                  <a:gd name="T6" fmla="*/ 65 w 77"/>
                  <a:gd name="T7" fmla="*/ 50 h 85"/>
                  <a:gd name="T8" fmla="*/ 77 w 77"/>
                  <a:gd name="T9" fmla="*/ 38 h 85"/>
                  <a:gd name="T10" fmla="*/ 38 w 77"/>
                  <a:gd name="T11" fmla="*/ 0 h 85"/>
                  <a:gd name="T12" fmla="*/ 0 w 77"/>
                  <a:gd name="T13" fmla="*/ 38 h 85"/>
                  <a:gd name="T14" fmla="*/ 12 w 77"/>
                  <a:gd name="T15" fmla="*/ 50 h 85"/>
                  <a:gd name="T16" fmla="*/ 30 w 77"/>
                  <a:gd name="T17" fmla="*/ 31 h 85"/>
                  <a:gd name="T18" fmla="*/ 30 w 77"/>
                  <a:gd name="T19" fmla="*/ 85 h 85"/>
                  <a:gd name="T20" fmla="*/ 46 w 77"/>
                  <a:gd name="T21"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85">
                    <a:moveTo>
                      <a:pt x="46" y="85"/>
                    </a:moveTo>
                    <a:lnTo>
                      <a:pt x="46" y="85"/>
                    </a:lnTo>
                    <a:lnTo>
                      <a:pt x="46" y="31"/>
                    </a:lnTo>
                    <a:lnTo>
                      <a:pt x="65" y="50"/>
                    </a:lnTo>
                    <a:lnTo>
                      <a:pt x="77" y="38"/>
                    </a:lnTo>
                    <a:lnTo>
                      <a:pt x="38" y="0"/>
                    </a:lnTo>
                    <a:lnTo>
                      <a:pt x="0" y="38"/>
                    </a:lnTo>
                    <a:lnTo>
                      <a:pt x="12" y="50"/>
                    </a:lnTo>
                    <a:lnTo>
                      <a:pt x="30" y="31"/>
                    </a:lnTo>
                    <a:lnTo>
                      <a:pt x="30" y="85"/>
                    </a:lnTo>
                    <a:lnTo>
                      <a:pt x="46" y="85"/>
                    </a:ln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0" name="Freeform 6">
                <a:extLst>
                  <a:ext uri="{FF2B5EF4-FFF2-40B4-BE49-F238E27FC236}">
                    <a16:creationId xmlns:a16="http://schemas.microsoft.com/office/drawing/2014/main" id="{B992A18D-3C21-5466-828F-275EB5CC6AFA}"/>
                  </a:ext>
                </a:extLst>
              </p:cNvPr>
              <p:cNvSpPr>
                <a:spLocks/>
              </p:cNvSpPr>
              <p:nvPr/>
            </p:nvSpPr>
            <p:spPr bwMode="auto">
              <a:xfrm>
                <a:off x="3270" y="3258"/>
                <a:ext cx="169" cy="106"/>
              </a:xfrm>
              <a:custGeom>
                <a:avLst/>
                <a:gdLst>
                  <a:gd name="T0" fmla="*/ 4 w 227"/>
                  <a:gd name="T1" fmla="*/ 107 h 142"/>
                  <a:gd name="T2" fmla="*/ 4 w 227"/>
                  <a:gd name="T3" fmla="*/ 107 h 142"/>
                  <a:gd name="T4" fmla="*/ 16 w 227"/>
                  <a:gd name="T5" fmla="*/ 125 h 142"/>
                  <a:gd name="T6" fmla="*/ 34 w 227"/>
                  <a:gd name="T7" fmla="*/ 137 h 142"/>
                  <a:gd name="T8" fmla="*/ 36 w 227"/>
                  <a:gd name="T9" fmla="*/ 138 h 142"/>
                  <a:gd name="T10" fmla="*/ 87 w 227"/>
                  <a:gd name="T11" fmla="*/ 87 h 142"/>
                  <a:gd name="T12" fmla="*/ 142 w 227"/>
                  <a:gd name="T13" fmla="*/ 142 h 142"/>
                  <a:gd name="T14" fmla="*/ 185 w 227"/>
                  <a:gd name="T15" fmla="*/ 142 h 142"/>
                  <a:gd name="T16" fmla="*/ 201 w 227"/>
                  <a:gd name="T17" fmla="*/ 138 h 142"/>
                  <a:gd name="T18" fmla="*/ 215 w 227"/>
                  <a:gd name="T19" fmla="*/ 129 h 142"/>
                  <a:gd name="T20" fmla="*/ 224 w 227"/>
                  <a:gd name="T21" fmla="*/ 116 h 142"/>
                  <a:gd name="T22" fmla="*/ 227 w 227"/>
                  <a:gd name="T23" fmla="*/ 99 h 142"/>
                  <a:gd name="T24" fmla="*/ 224 w 227"/>
                  <a:gd name="T25" fmla="*/ 82 h 142"/>
                  <a:gd name="T26" fmla="*/ 215 w 227"/>
                  <a:gd name="T27" fmla="*/ 69 h 142"/>
                  <a:gd name="T28" fmla="*/ 201 w 227"/>
                  <a:gd name="T29" fmla="*/ 60 h 142"/>
                  <a:gd name="T30" fmla="*/ 184 w 227"/>
                  <a:gd name="T31" fmla="*/ 56 h 142"/>
                  <a:gd name="T32" fmla="*/ 177 w 227"/>
                  <a:gd name="T33" fmla="*/ 34 h 142"/>
                  <a:gd name="T34" fmla="*/ 163 w 227"/>
                  <a:gd name="T35" fmla="*/ 16 h 142"/>
                  <a:gd name="T36" fmla="*/ 144 w 227"/>
                  <a:gd name="T37" fmla="*/ 4 h 142"/>
                  <a:gd name="T38" fmla="*/ 121 w 227"/>
                  <a:gd name="T39" fmla="*/ 0 h 142"/>
                  <a:gd name="T40" fmla="*/ 105 w 227"/>
                  <a:gd name="T41" fmla="*/ 2 h 142"/>
                  <a:gd name="T42" fmla="*/ 90 w 227"/>
                  <a:gd name="T43" fmla="*/ 7 h 142"/>
                  <a:gd name="T44" fmla="*/ 77 w 227"/>
                  <a:gd name="T45" fmla="*/ 17 h 142"/>
                  <a:gd name="T46" fmla="*/ 67 w 227"/>
                  <a:gd name="T47" fmla="*/ 29 h 142"/>
                  <a:gd name="T48" fmla="*/ 57 w 227"/>
                  <a:gd name="T49" fmla="*/ 28 h 142"/>
                  <a:gd name="T50" fmla="*/ 34 w 227"/>
                  <a:gd name="T51" fmla="*/ 32 h 142"/>
                  <a:gd name="T52" fmla="*/ 16 w 227"/>
                  <a:gd name="T53" fmla="*/ 45 h 142"/>
                  <a:gd name="T54" fmla="*/ 4 w 227"/>
                  <a:gd name="T55" fmla="*/ 63 h 142"/>
                  <a:gd name="T56" fmla="*/ 0 w 227"/>
                  <a:gd name="T57" fmla="*/ 85 h 142"/>
                  <a:gd name="T58" fmla="*/ 4 w 227"/>
                  <a:gd name="T59" fmla="*/ 10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42">
                    <a:moveTo>
                      <a:pt x="4" y="107"/>
                    </a:moveTo>
                    <a:lnTo>
                      <a:pt x="4" y="107"/>
                    </a:lnTo>
                    <a:cubicBezTo>
                      <a:pt x="7" y="114"/>
                      <a:pt x="11" y="120"/>
                      <a:pt x="16" y="125"/>
                    </a:cubicBezTo>
                    <a:cubicBezTo>
                      <a:pt x="21" y="130"/>
                      <a:pt x="27" y="134"/>
                      <a:pt x="34" y="137"/>
                    </a:cubicBezTo>
                    <a:cubicBezTo>
                      <a:pt x="35" y="137"/>
                      <a:pt x="35" y="138"/>
                      <a:pt x="36" y="138"/>
                    </a:cubicBezTo>
                    <a:lnTo>
                      <a:pt x="87" y="87"/>
                    </a:lnTo>
                    <a:lnTo>
                      <a:pt x="142" y="142"/>
                    </a:lnTo>
                    <a:lnTo>
                      <a:pt x="185" y="142"/>
                    </a:lnTo>
                    <a:cubicBezTo>
                      <a:pt x="190" y="142"/>
                      <a:pt x="196" y="141"/>
                      <a:pt x="201" y="138"/>
                    </a:cubicBezTo>
                    <a:cubicBezTo>
                      <a:pt x="206" y="136"/>
                      <a:pt x="211" y="133"/>
                      <a:pt x="215" y="129"/>
                    </a:cubicBezTo>
                    <a:cubicBezTo>
                      <a:pt x="219" y="125"/>
                      <a:pt x="222" y="121"/>
                      <a:pt x="224" y="116"/>
                    </a:cubicBezTo>
                    <a:cubicBezTo>
                      <a:pt x="226" y="111"/>
                      <a:pt x="227" y="105"/>
                      <a:pt x="227" y="99"/>
                    </a:cubicBezTo>
                    <a:cubicBezTo>
                      <a:pt x="227" y="93"/>
                      <a:pt x="226" y="87"/>
                      <a:pt x="224" y="82"/>
                    </a:cubicBezTo>
                    <a:cubicBezTo>
                      <a:pt x="222" y="77"/>
                      <a:pt x="218" y="73"/>
                      <a:pt x="215" y="69"/>
                    </a:cubicBezTo>
                    <a:cubicBezTo>
                      <a:pt x="211" y="65"/>
                      <a:pt x="206" y="62"/>
                      <a:pt x="201" y="60"/>
                    </a:cubicBezTo>
                    <a:cubicBezTo>
                      <a:pt x="196" y="57"/>
                      <a:pt x="190" y="56"/>
                      <a:pt x="184" y="56"/>
                    </a:cubicBezTo>
                    <a:cubicBezTo>
                      <a:pt x="183" y="48"/>
                      <a:pt x="181" y="41"/>
                      <a:pt x="177" y="34"/>
                    </a:cubicBezTo>
                    <a:cubicBezTo>
                      <a:pt x="173" y="27"/>
                      <a:pt x="169" y="21"/>
                      <a:pt x="163" y="16"/>
                    </a:cubicBezTo>
                    <a:cubicBezTo>
                      <a:pt x="158" y="11"/>
                      <a:pt x="151" y="7"/>
                      <a:pt x="144" y="4"/>
                    </a:cubicBezTo>
                    <a:cubicBezTo>
                      <a:pt x="137" y="2"/>
                      <a:pt x="129" y="0"/>
                      <a:pt x="121" y="0"/>
                    </a:cubicBezTo>
                    <a:cubicBezTo>
                      <a:pt x="115" y="0"/>
                      <a:pt x="110" y="1"/>
                      <a:pt x="105" y="2"/>
                    </a:cubicBezTo>
                    <a:cubicBezTo>
                      <a:pt x="99" y="4"/>
                      <a:pt x="94" y="5"/>
                      <a:pt x="90" y="7"/>
                    </a:cubicBezTo>
                    <a:cubicBezTo>
                      <a:pt x="85" y="10"/>
                      <a:pt x="81" y="13"/>
                      <a:pt x="77" y="17"/>
                    </a:cubicBezTo>
                    <a:cubicBezTo>
                      <a:pt x="73" y="20"/>
                      <a:pt x="70" y="24"/>
                      <a:pt x="67" y="29"/>
                    </a:cubicBezTo>
                    <a:cubicBezTo>
                      <a:pt x="63" y="28"/>
                      <a:pt x="60" y="28"/>
                      <a:pt x="57" y="28"/>
                    </a:cubicBezTo>
                    <a:cubicBezTo>
                      <a:pt x="49" y="28"/>
                      <a:pt x="41" y="29"/>
                      <a:pt x="34" y="32"/>
                    </a:cubicBezTo>
                    <a:cubicBezTo>
                      <a:pt x="27" y="35"/>
                      <a:pt x="21" y="39"/>
                      <a:pt x="16" y="45"/>
                    </a:cubicBezTo>
                    <a:cubicBezTo>
                      <a:pt x="11" y="50"/>
                      <a:pt x="7" y="56"/>
                      <a:pt x="4" y="63"/>
                    </a:cubicBezTo>
                    <a:cubicBezTo>
                      <a:pt x="1" y="70"/>
                      <a:pt x="0" y="77"/>
                      <a:pt x="0" y="85"/>
                    </a:cubicBezTo>
                    <a:cubicBezTo>
                      <a:pt x="0" y="93"/>
                      <a:pt x="1" y="100"/>
                      <a:pt x="4" y="107"/>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1" name="Freeform 7">
                <a:extLst>
                  <a:ext uri="{FF2B5EF4-FFF2-40B4-BE49-F238E27FC236}">
                    <a16:creationId xmlns:a16="http://schemas.microsoft.com/office/drawing/2014/main" id="{FFFCF137-914F-BACE-1570-D3DA64D1B8DD}"/>
                  </a:ext>
                </a:extLst>
              </p:cNvPr>
              <p:cNvSpPr>
                <a:spLocks noEditPoints="1"/>
              </p:cNvSpPr>
              <p:nvPr/>
            </p:nvSpPr>
            <p:spPr bwMode="auto">
              <a:xfrm>
                <a:off x="3316" y="3501"/>
                <a:ext cx="36" cy="67"/>
              </a:xfrm>
              <a:custGeom>
                <a:avLst/>
                <a:gdLst>
                  <a:gd name="T0" fmla="*/ 18 w 49"/>
                  <a:gd name="T1" fmla="*/ 59 h 91"/>
                  <a:gd name="T2" fmla="*/ 18 w 49"/>
                  <a:gd name="T3" fmla="*/ 59 h 91"/>
                  <a:gd name="T4" fmla="*/ 31 w 49"/>
                  <a:gd name="T5" fmla="*/ 59 h 91"/>
                  <a:gd name="T6" fmla="*/ 31 w 49"/>
                  <a:gd name="T7" fmla="*/ 72 h 91"/>
                  <a:gd name="T8" fmla="*/ 18 w 49"/>
                  <a:gd name="T9" fmla="*/ 72 h 91"/>
                  <a:gd name="T10" fmla="*/ 18 w 49"/>
                  <a:gd name="T11" fmla="*/ 59 h 91"/>
                  <a:gd name="T12" fmla="*/ 49 w 49"/>
                  <a:gd name="T13" fmla="*/ 0 h 91"/>
                  <a:gd name="T14" fmla="*/ 49 w 49"/>
                  <a:gd name="T15" fmla="*/ 0 h 91"/>
                  <a:gd name="T16" fmla="*/ 0 w 49"/>
                  <a:gd name="T17" fmla="*/ 0 h 91"/>
                  <a:gd name="T18" fmla="*/ 0 w 49"/>
                  <a:gd name="T19" fmla="*/ 91 h 91"/>
                  <a:gd name="T20" fmla="*/ 49 w 49"/>
                  <a:gd name="T21" fmla="*/ 91 h 91"/>
                  <a:gd name="T22" fmla="*/ 49 w 49"/>
                  <a:gd name="T2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91">
                    <a:moveTo>
                      <a:pt x="18" y="59"/>
                    </a:moveTo>
                    <a:lnTo>
                      <a:pt x="18" y="59"/>
                    </a:lnTo>
                    <a:lnTo>
                      <a:pt x="31" y="59"/>
                    </a:lnTo>
                    <a:lnTo>
                      <a:pt x="31" y="72"/>
                    </a:lnTo>
                    <a:lnTo>
                      <a:pt x="18" y="72"/>
                    </a:lnTo>
                    <a:lnTo>
                      <a:pt x="18" y="59"/>
                    </a:lnTo>
                    <a:close/>
                    <a:moveTo>
                      <a:pt x="49" y="0"/>
                    </a:moveTo>
                    <a:lnTo>
                      <a:pt x="49" y="0"/>
                    </a:lnTo>
                    <a:lnTo>
                      <a:pt x="0" y="0"/>
                    </a:lnTo>
                    <a:lnTo>
                      <a:pt x="0" y="91"/>
                    </a:lnTo>
                    <a:lnTo>
                      <a:pt x="49" y="91"/>
                    </a:lnTo>
                    <a:lnTo>
                      <a:pt x="49"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2" name="Freeform 8">
                <a:extLst>
                  <a:ext uri="{FF2B5EF4-FFF2-40B4-BE49-F238E27FC236}">
                    <a16:creationId xmlns:a16="http://schemas.microsoft.com/office/drawing/2014/main" id="{2C48B841-7D89-2B49-1596-D9BABB6604AD}"/>
                  </a:ext>
                </a:extLst>
              </p:cNvPr>
              <p:cNvSpPr>
                <a:spLocks/>
              </p:cNvSpPr>
              <p:nvPr/>
            </p:nvSpPr>
            <p:spPr bwMode="auto">
              <a:xfrm>
                <a:off x="3279" y="3405"/>
                <a:ext cx="224" cy="169"/>
              </a:xfrm>
              <a:custGeom>
                <a:avLst/>
                <a:gdLst>
                  <a:gd name="T0" fmla="*/ 190 w 301"/>
                  <a:gd name="T1" fmla="*/ 174 h 227"/>
                  <a:gd name="T2" fmla="*/ 190 w 301"/>
                  <a:gd name="T3" fmla="*/ 174 h 227"/>
                  <a:gd name="T4" fmla="*/ 190 w 301"/>
                  <a:gd name="T5" fmla="*/ 109 h 227"/>
                  <a:gd name="T6" fmla="*/ 192 w 301"/>
                  <a:gd name="T7" fmla="*/ 100 h 227"/>
                  <a:gd name="T8" fmla="*/ 197 w 301"/>
                  <a:gd name="T9" fmla="*/ 93 h 227"/>
                  <a:gd name="T10" fmla="*/ 205 w 301"/>
                  <a:gd name="T11" fmla="*/ 89 h 227"/>
                  <a:gd name="T12" fmla="*/ 213 w 301"/>
                  <a:gd name="T13" fmla="*/ 87 h 227"/>
                  <a:gd name="T14" fmla="*/ 301 w 301"/>
                  <a:gd name="T15" fmla="*/ 87 h 227"/>
                  <a:gd name="T16" fmla="*/ 301 w 301"/>
                  <a:gd name="T17" fmla="*/ 0 h 227"/>
                  <a:gd name="T18" fmla="*/ 99 w 301"/>
                  <a:gd name="T19" fmla="*/ 0 h 227"/>
                  <a:gd name="T20" fmla="*/ 99 w 301"/>
                  <a:gd name="T21" fmla="*/ 13 h 227"/>
                  <a:gd name="T22" fmla="*/ 50 w 301"/>
                  <a:gd name="T23" fmla="*/ 13 h 227"/>
                  <a:gd name="T24" fmla="*/ 50 w 301"/>
                  <a:gd name="T25" fmla="*/ 0 h 227"/>
                  <a:gd name="T26" fmla="*/ 0 w 301"/>
                  <a:gd name="T27" fmla="*/ 0 h 227"/>
                  <a:gd name="T28" fmla="*/ 0 w 301"/>
                  <a:gd name="T29" fmla="*/ 174 h 227"/>
                  <a:gd name="T30" fmla="*/ 34 w 301"/>
                  <a:gd name="T31" fmla="*/ 174 h 227"/>
                  <a:gd name="T32" fmla="*/ 34 w 301"/>
                  <a:gd name="T33" fmla="*/ 127 h 227"/>
                  <a:gd name="T34" fmla="*/ 35 w 301"/>
                  <a:gd name="T35" fmla="*/ 122 h 227"/>
                  <a:gd name="T36" fmla="*/ 38 w 301"/>
                  <a:gd name="T37" fmla="*/ 118 h 227"/>
                  <a:gd name="T38" fmla="*/ 43 w 301"/>
                  <a:gd name="T39" fmla="*/ 115 h 227"/>
                  <a:gd name="T40" fmla="*/ 48 w 301"/>
                  <a:gd name="T41" fmla="*/ 113 h 227"/>
                  <a:gd name="T42" fmla="*/ 99 w 301"/>
                  <a:gd name="T43" fmla="*/ 113 h 227"/>
                  <a:gd name="T44" fmla="*/ 105 w 301"/>
                  <a:gd name="T45" fmla="*/ 115 h 227"/>
                  <a:gd name="T46" fmla="*/ 109 w 301"/>
                  <a:gd name="T47" fmla="*/ 118 h 227"/>
                  <a:gd name="T48" fmla="*/ 112 w 301"/>
                  <a:gd name="T49" fmla="*/ 122 h 227"/>
                  <a:gd name="T50" fmla="*/ 113 w 301"/>
                  <a:gd name="T51" fmla="*/ 127 h 227"/>
                  <a:gd name="T52" fmla="*/ 113 w 301"/>
                  <a:gd name="T53" fmla="*/ 174 h 227"/>
                  <a:gd name="T54" fmla="*/ 132 w 301"/>
                  <a:gd name="T55" fmla="*/ 174 h 227"/>
                  <a:gd name="T56" fmla="*/ 132 w 301"/>
                  <a:gd name="T57" fmla="*/ 200 h 227"/>
                  <a:gd name="T58" fmla="*/ 113 w 301"/>
                  <a:gd name="T59" fmla="*/ 200 h 227"/>
                  <a:gd name="T60" fmla="*/ 113 w 301"/>
                  <a:gd name="T61" fmla="*/ 220 h 227"/>
                  <a:gd name="T62" fmla="*/ 112 w 301"/>
                  <a:gd name="T63" fmla="*/ 226 h 227"/>
                  <a:gd name="T64" fmla="*/ 111 w 301"/>
                  <a:gd name="T65" fmla="*/ 227 h 227"/>
                  <a:gd name="T66" fmla="*/ 197 w 301"/>
                  <a:gd name="T67" fmla="*/ 227 h 227"/>
                  <a:gd name="T68" fmla="*/ 192 w 301"/>
                  <a:gd name="T69" fmla="*/ 221 h 227"/>
                  <a:gd name="T70" fmla="*/ 190 w 301"/>
                  <a:gd name="T71" fmla="*/ 213 h 227"/>
                  <a:gd name="T72" fmla="*/ 190 w 301"/>
                  <a:gd name="T73" fmla="*/ 200 h 227"/>
                  <a:gd name="T74" fmla="*/ 159 w 301"/>
                  <a:gd name="T75" fmla="*/ 200 h 227"/>
                  <a:gd name="T76" fmla="*/ 159 w 301"/>
                  <a:gd name="T77" fmla="*/ 174 h 227"/>
                  <a:gd name="T78" fmla="*/ 190 w 301"/>
                  <a:gd name="T79" fmla="*/ 17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1" h="227">
                    <a:moveTo>
                      <a:pt x="190" y="174"/>
                    </a:moveTo>
                    <a:lnTo>
                      <a:pt x="190" y="174"/>
                    </a:lnTo>
                    <a:lnTo>
                      <a:pt x="190" y="109"/>
                    </a:lnTo>
                    <a:cubicBezTo>
                      <a:pt x="190" y="106"/>
                      <a:pt x="191" y="103"/>
                      <a:pt x="192" y="100"/>
                    </a:cubicBezTo>
                    <a:cubicBezTo>
                      <a:pt x="194" y="97"/>
                      <a:pt x="195" y="95"/>
                      <a:pt x="197" y="93"/>
                    </a:cubicBezTo>
                    <a:cubicBezTo>
                      <a:pt x="200" y="91"/>
                      <a:pt x="202" y="90"/>
                      <a:pt x="205" y="89"/>
                    </a:cubicBezTo>
                    <a:cubicBezTo>
                      <a:pt x="207" y="88"/>
                      <a:pt x="210" y="87"/>
                      <a:pt x="213" y="87"/>
                    </a:cubicBezTo>
                    <a:lnTo>
                      <a:pt x="301" y="87"/>
                    </a:lnTo>
                    <a:lnTo>
                      <a:pt x="301" y="0"/>
                    </a:lnTo>
                    <a:lnTo>
                      <a:pt x="99" y="0"/>
                    </a:lnTo>
                    <a:lnTo>
                      <a:pt x="99" y="13"/>
                    </a:lnTo>
                    <a:lnTo>
                      <a:pt x="50" y="13"/>
                    </a:lnTo>
                    <a:lnTo>
                      <a:pt x="50" y="0"/>
                    </a:lnTo>
                    <a:lnTo>
                      <a:pt x="0" y="0"/>
                    </a:lnTo>
                    <a:lnTo>
                      <a:pt x="0" y="174"/>
                    </a:lnTo>
                    <a:lnTo>
                      <a:pt x="34" y="174"/>
                    </a:lnTo>
                    <a:lnTo>
                      <a:pt x="34" y="127"/>
                    </a:lnTo>
                    <a:cubicBezTo>
                      <a:pt x="34" y="126"/>
                      <a:pt x="35" y="124"/>
                      <a:pt x="35" y="122"/>
                    </a:cubicBezTo>
                    <a:cubicBezTo>
                      <a:pt x="36" y="120"/>
                      <a:pt x="37" y="119"/>
                      <a:pt x="38" y="118"/>
                    </a:cubicBezTo>
                    <a:cubicBezTo>
                      <a:pt x="39" y="116"/>
                      <a:pt x="41" y="115"/>
                      <a:pt x="43" y="115"/>
                    </a:cubicBezTo>
                    <a:cubicBezTo>
                      <a:pt x="44" y="114"/>
                      <a:pt x="46" y="113"/>
                      <a:pt x="48" y="113"/>
                    </a:cubicBezTo>
                    <a:lnTo>
                      <a:pt x="99" y="113"/>
                    </a:lnTo>
                    <a:cubicBezTo>
                      <a:pt x="101" y="113"/>
                      <a:pt x="103" y="114"/>
                      <a:pt x="105" y="115"/>
                    </a:cubicBezTo>
                    <a:cubicBezTo>
                      <a:pt x="106" y="115"/>
                      <a:pt x="108" y="116"/>
                      <a:pt x="109" y="118"/>
                    </a:cubicBezTo>
                    <a:cubicBezTo>
                      <a:pt x="110" y="119"/>
                      <a:pt x="111" y="120"/>
                      <a:pt x="112" y="122"/>
                    </a:cubicBezTo>
                    <a:cubicBezTo>
                      <a:pt x="113" y="124"/>
                      <a:pt x="113" y="126"/>
                      <a:pt x="113" y="127"/>
                    </a:cubicBezTo>
                    <a:lnTo>
                      <a:pt x="113" y="174"/>
                    </a:lnTo>
                    <a:lnTo>
                      <a:pt x="132" y="174"/>
                    </a:lnTo>
                    <a:lnTo>
                      <a:pt x="132" y="200"/>
                    </a:lnTo>
                    <a:lnTo>
                      <a:pt x="113" y="200"/>
                    </a:lnTo>
                    <a:lnTo>
                      <a:pt x="113" y="220"/>
                    </a:lnTo>
                    <a:cubicBezTo>
                      <a:pt x="113" y="222"/>
                      <a:pt x="113" y="224"/>
                      <a:pt x="112" y="226"/>
                    </a:cubicBezTo>
                    <a:cubicBezTo>
                      <a:pt x="112" y="226"/>
                      <a:pt x="111" y="226"/>
                      <a:pt x="111" y="227"/>
                    </a:cubicBezTo>
                    <a:lnTo>
                      <a:pt x="197" y="227"/>
                    </a:lnTo>
                    <a:cubicBezTo>
                      <a:pt x="195" y="225"/>
                      <a:pt x="193" y="223"/>
                      <a:pt x="192" y="221"/>
                    </a:cubicBezTo>
                    <a:cubicBezTo>
                      <a:pt x="191" y="218"/>
                      <a:pt x="190" y="216"/>
                      <a:pt x="190" y="213"/>
                    </a:cubicBezTo>
                    <a:lnTo>
                      <a:pt x="190" y="200"/>
                    </a:lnTo>
                    <a:lnTo>
                      <a:pt x="159" y="200"/>
                    </a:lnTo>
                    <a:lnTo>
                      <a:pt x="159" y="174"/>
                    </a:lnTo>
                    <a:lnTo>
                      <a:pt x="190" y="174"/>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3" name="Freeform 9">
                <a:extLst>
                  <a:ext uri="{FF2B5EF4-FFF2-40B4-BE49-F238E27FC236}">
                    <a16:creationId xmlns:a16="http://schemas.microsoft.com/office/drawing/2014/main" id="{271688A7-4984-906D-276B-348A2CFD74DE}"/>
                  </a:ext>
                </a:extLst>
              </p:cNvPr>
              <p:cNvSpPr>
                <a:spLocks noEditPoints="1"/>
              </p:cNvSpPr>
              <p:nvPr/>
            </p:nvSpPr>
            <p:spPr bwMode="auto">
              <a:xfrm>
                <a:off x="3432" y="3481"/>
                <a:ext cx="135" cy="87"/>
              </a:xfrm>
              <a:custGeom>
                <a:avLst/>
                <a:gdLst>
                  <a:gd name="T0" fmla="*/ 76 w 182"/>
                  <a:gd name="T1" fmla="*/ 84 h 117"/>
                  <a:gd name="T2" fmla="*/ 76 w 182"/>
                  <a:gd name="T3" fmla="*/ 84 h 117"/>
                  <a:gd name="T4" fmla="*/ 106 w 182"/>
                  <a:gd name="T5" fmla="*/ 84 h 117"/>
                  <a:gd name="T6" fmla="*/ 106 w 182"/>
                  <a:gd name="T7" fmla="*/ 104 h 117"/>
                  <a:gd name="T8" fmla="*/ 76 w 182"/>
                  <a:gd name="T9" fmla="*/ 104 h 117"/>
                  <a:gd name="T10" fmla="*/ 76 w 182"/>
                  <a:gd name="T11" fmla="*/ 84 h 117"/>
                  <a:gd name="T12" fmla="*/ 2 w 182"/>
                  <a:gd name="T13" fmla="*/ 115 h 117"/>
                  <a:gd name="T14" fmla="*/ 2 w 182"/>
                  <a:gd name="T15" fmla="*/ 115 h 117"/>
                  <a:gd name="T16" fmla="*/ 5 w 182"/>
                  <a:gd name="T17" fmla="*/ 116 h 117"/>
                  <a:gd name="T18" fmla="*/ 8 w 182"/>
                  <a:gd name="T19" fmla="*/ 117 h 117"/>
                  <a:gd name="T20" fmla="*/ 174 w 182"/>
                  <a:gd name="T21" fmla="*/ 117 h 117"/>
                  <a:gd name="T22" fmla="*/ 177 w 182"/>
                  <a:gd name="T23" fmla="*/ 116 h 117"/>
                  <a:gd name="T24" fmla="*/ 180 w 182"/>
                  <a:gd name="T25" fmla="*/ 115 h 117"/>
                  <a:gd name="T26" fmla="*/ 182 w 182"/>
                  <a:gd name="T27" fmla="*/ 113 h 117"/>
                  <a:gd name="T28" fmla="*/ 182 w 182"/>
                  <a:gd name="T29" fmla="*/ 111 h 117"/>
                  <a:gd name="T30" fmla="*/ 182 w 182"/>
                  <a:gd name="T31" fmla="*/ 7 h 117"/>
                  <a:gd name="T32" fmla="*/ 182 w 182"/>
                  <a:gd name="T33" fmla="*/ 5 h 117"/>
                  <a:gd name="T34" fmla="*/ 180 w 182"/>
                  <a:gd name="T35" fmla="*/ 2 h 117"/>
                  <a:gd name="T36" fmla="*/ 177 w 182"/>
                  <a:gd name="T37" fmla="*/ 1 h 117"/>
                  <a:gd name="T38" fmla="*/ 174 w 182"/>
                  <a:gd name="T39" fmla="*/ 0 h 117"/>
                  <a:gd name="T40" fmla="*/ 8 w 182"/>
                  <a:gd name="T41" fmla="*/ 0 h 117"/>
                  <a:gd name="T42" fmla="*/ 5 w 182"/>
                  <a:gd name="T43" fmla="*/ 1 h 117"/>
                  <a:gd name="T44" fmla="*/ 2 w 182"/>
                  <a:gd name="T45" fmla="*/ 2 h 117"/>
                  <a:gd name="T46" fmla="*/ 1 w 182"/>
                  <a:gd name="T47" fmla="*/ 5 h 117"/>
                  <a:gd name="T48" fmla="*/ 0 w 182"/>
                  <a:gd name="T49" fmla="*/ 7 h 117"/>
                  <a:gd name="T50" fmla="*/ 0 w 182"/>
                  <a:gd name="T51" fmla="*/ 111 h 117"/>
                  <a:gd name="T52" fmla="*/ 1 w 182"/>
                  <a:gd name="T53" fmla="*/ 113 h 117"/>
                  <a:gd name="T54" fmla="*/ 2 w 182"/>
                  <a:gd name="T55" fmla="*/ 1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17">
                    <a:moveTo>
                      <a:pt x="76" y="84"/>
                    </a:moveTo>
                    <a:lnTo>
                      <a:pt x="76" y="84"/>
                    </a:lnTo>
                    <a:lnTo>
                      <a:pt x="106" y="84"/>
                    </a:lnTo>
                    <a:lnTo>
                      <a:pt x="106" y="104"/>
                    </a:lnTo>
                    <a:lnTo>
                      <a:pt x="76" y="104"/>
                    </a:lnTo>
                    <a:lnTo>
                      <a:pt x="76" y="84"/>
                    </a:lnTo>
                    <a:close/>
                    <a:moveTo>
                      <a:pt x="2" y="115"/>
                    </a:moveTo>
                    <a:lnTo>
                      <a:pt x="2" y="115"/>
                    </a:lnTo>
                    <a:cubicBezTo>
                      <a:pt x="3" y="115"/>
                      <a:pt x="4" y="116"/>
                      <a:pt x="5" y="116"/>
                    </a:cubicBezTo>
                    <a:cubicBezTo>
                      <a:pt x="6" y="117"/>
                      <a:pt x="7" y="117"/>
                      <a:pt x="8" y="117"/>
                    </a:cubicBezTo>
                    <a:lnTo>
                      <a:pt x="174" y="117"/>
                    </a:lnTo>
                    <a:cubicBezTo>
                      <a:pt x="175" y="117"/>
                      <a:pt x="176" y="117"/>
                      <a:pt x="177" y="116"/>
                    </a:cubicBezTo>
                    <a:cubicBezTo>
                      <a:pt x="178" y="116"/>
                      <a:pt x="179" y="115"/>
                      <a:pt x="180" y="115"/>
                    </a:cubicBezTo>
                    <a:cubicBezTo>
                      <a:pt x="181" y="114"/>
                      <a:pt x="181" y="113"/>
                      <a:pt x="182" y="113"/>
                    </a:cubicBezTo>
                    <a:cubicBezTo>
                      <a:pt x="182" y="112"/>
                      <a:pt x="182" y="111"/>
                      <a:pt x="182" y="111"/>
                    </a:cubicBezTo>
                    <a:lnTo>
                      <a:pt x="182" y="7"/>
                    </a:lnTo>
                    <a:cubicBezTo>
                      <a:pt x="182" y="6"/>
                      <a:pt x="182" y="5"/>
                      <a:pt x="182" y="5"/>
                    </a:cubicBezTo>
                    <a:cubicBezTo>
                      <a:pt x="181" y="4"/>
                      <a:pt x="181" y="3"/>
                      <a:pt x="180" y="2"/>
                    </a:cubicBezTo>
                    <a:cubicBezTo>
                      <a:pt x="179" y="2"/>
                      <a:pt x="178" y="1"/>
                      <a:pt x="177" y="1"/>
                    </a:cubicBezTo>
                    <a:cubicBezTo>
                      <a:pt x="176" y="1"/>
                      <a:pt x="175" y="0"/>
                      <a:pt x="174" y="0"/>
                    </a:cubicBezTo>
                    <a:lnTo>
                      <a:pt x="8" y="0"/>
                    </a:lnTo>
                    <a:cubicBezTo>
                      <a:pt x="7" y="0"/>
                      <a:pt x="6" y="1"/>
                      <a:pt x="5" y="1"/>
                    </a:cubicBezTo>
                    <a:cubicBezTo>
                      <a:pt x="4" y="1"/>
                      <a:pt x="3" y="2"/>
                      <a:pt x="2" y="2"/>
                    </a:cubicBezTo>
                    <a:cubicBezTo>
                      <a:pt x="2" y="3"/>
                      <a:pt x="1" y="4"/>
                      <a:pt x="1" y="5"/>
                    </a:cubicBezTo>
                    <a:cubicBezTo>
                      <a:pt x="1" y="5"/>
                      <a:pt x="0" y="6"/>
                      <a:pt x="0" y="7"/>
                    </a:cubicBezTo>
                    <a:lnTo>
                      <a:pt x="0" y="111"/>
                    </a:lnTo>
                    <a:cubicBezTo>
                      <a:pt x="0" y="111"/>
                      <a:pt x="1" y="112"/>
                      <a:pt x="1" y="113"/>
                    </a:cubicBezTo>
                    <a:cubicBezTo>
                      <a:pt x="1" y="113"/>
                      <a:pt x="2" y="114"/>
                      <a:pt x="2" y="115"/>
                    </a:cubicBez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grpSp>
      <p:sp>
        <p:nvSpPr>
          <p:cNvPr id="245" name="Rectangle 244">
            <a:extLst>
              <a:ext uri="{FF2B5EF4-FFF2-40B4-BE49-F238E27FC236}">
                <a16:creationId xmlns:a16="http://schemas.microsoft.com/office/drawing/2014/main" id="{F97F4563-7716-295B-F732-4FB142A0C9AD}"/>
              </a:ext>
              <a:ext uri="{C183D7F6-B498-43B3-948B-1728B52AA6E4}">
                <adec:decorative xmlns:adec="http://schemas.microsoft.com/office/drawing/2017/decorative" val="1"/>
              </a:ext>
            </a:extLst>
          </p:cNvPr>
          <p:cNvSpPr/>
          <p:nvPr/>
        </p:nvSpPr>
        <p:spPr bwMode="auto">
          <a:xfrm>
            <a:off x="0" y="3553429"/>
            <a:ext cx="12192000" cy="33045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55" name="TextBox 254">
            <a:extLst>
              <a:ext uri="{FF2B5EF4-FFF2-40B4-BE49-F238E27FC236}">
                <a16:creationId xmlns:a16="http://schemas.microsoft.com/office/drawing/2014/main" id="{CDEAEC05-35BE-AC46-F10F-FEE3150ADBFA}"/>
              </a:ext>
            </a:extLst>
          </p:cNvPr>
          <p:cNvSpPr txBox="1"/>
          <p:nvPr/>
        </p:nvSpPr>
        <p:spPr>
          <a:xfrm>
            <a:off x="853722" y="3992330"/>
            <a:ext cx="2743200" cy="1107996"/>
          </a:xfrm>
          <a:prstGeom prst="rect">
            <a:avLst/>
          </a:prstGeom>
          <a:noFill/>
        </p:spPr>
        <p:txBody>
          <a:bodyPr wrap="square" lIns="27432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50E6FF">
                    <a:lumMod val="60000"/>
                    <a:lumOff val="40000"/>
                  </a:srgbClr>
                </a:solidFill>
                <a:effectLst/>
                <a:uLnTx/>
                <a:uFillTx/>
                <a:latin typeface="Segoe UI Semibold"/>
                <a:ea typeface="+mn-ea"/>
                <a:cs typeface="+mn-cs"/>
              </a:rPr>
              <a:t>43%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of remote workers do not feel included in meetings</a:t>
            </a:r>
            <a:r>
              <a:rPr kumimoji="0" lang="en-US" sz="1400" b="0" i="0" u="none" strike="noStrike" kern="1200" cap="none" spc="0" normalizeH="0" baseline="30000" noProof="0">
                <a:ln>
                  <a:noFill/>
                </a:ln>
                <a:solidFill>
                  <a:srgbClr val="FFFFFF"/>
                </a:solidFill>
                <a:effectLst/>
                <a:uLnTx/>
                <a:uFillTx/>
                <a:latin typeface="Segoe UI"/>
                <a:ea typeface="+mn-ea"/>
                <a:cs typeface="+mn-cs"/>
              </a:rPr>
              <a:t>1</a:t>
            </a:r>
            <a:endParaRPr kumimoji="0" lang="en-US" sz="1400" b="0" i="0" u="none" strike="noStrike" kern="1200" cap="none" spc="0" normalizeH="0" baseline="0" noProof="0">
              <a:ln>
                <a:noFill/>
              </a:ln>
              <a:solidFill>
                <a:srgbClr val="FFFFFF"/>
              </a:solidFill>
              <a:effectLst/>
              <a:uLnTx/>
              <a:uFillTx/>
              <a:latin typeface="Segoe UI"/>
              <a:ea typeface="+mn-ea"/>
              <a:cs typeface="Segoe UI Semilight" panose="020B0402040204020203" pitchFamily="34" charset="0"/>
            </a:endParaRPr>
          </a:p>
        </p:txBody>
      </p:sp>
      <p:sp>
        <p:nvSpPr>
          <p:cNvPr id="264" name="TextBox 263">
            <a:extLst>
              <a:ext uri="{FF2B5EF4-FFF2-40B4-BE49-F238E27FC236}">
                <a16:creationId xmlns:a16="http://schemas.microsoft.com/office/drawing/2014/main" id="{426240B7-6CF8-1997-1D5C-DB01EF8E9ECA}"/>
              </a:ext>
            </a:extLst>
          </p:cNvPr>
          <p:cNvSpPr txBox="1"/>
          <p:nvPr/>
        </p:nvSpPr>
        <p:spPr>
          <a:xfrm>
            <a:off x="4406628" y="3992330"/>
            <a:ext cx="2743200" cy="1323439"/>
          </a:xfrm>
          <a:prstGeom prst="rect">
            <a:avLst/>
          </a:prstGeom>
          <a:noFill/>
        </p:spPr>
        <p:txBody>
          <a:bodyPr wrap="square" lIns="27432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4400" b="0" i="0" u="none" strike="noStrike" kern="1200" cap="none" spc="0" normalizeH="0" baseline="0" noProof="0">
                <a:ln>
                  <a:noFill/>
                </a:ln>
                <a:solidFill>
                  <a:srgbClr val="50E6FF">
                    <a:lumMod val="60000"/>
                    <a:lumOff val="40000"/>
                  </a:srgbClr>
                </a:solidFill>
                <a:effectLst/>
                <a:uLnTx/>
                <a:uFillTx/>
                <a:latin typeface="Segoe UI Semibold"/>
                <a:ea typeface="+mn-ea"/>
                <a:cs typeface="+mn-cs"/>
              </a:rPr>
              <a:t>54%</a:t>
            </a: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of leaders fear productivity has been negatively impacted since the shift to hybrid work</a:t>
            </a:r>
            <a:r>
              <a:rPr kumimoji="0" lang="en-US" sz="1400" b="0" i="0" u="none" strike="noStrike" kern="1200" cap="none" spc="0" normalizeH="0" baseline="30000" noProof="0">
                <a:ln>
                  <a:noFill/>
                </a:ln>
                <a:solidFill>
                  <a:srgbClr val="FFFFFF"/>
                </a:solidFill>
                <a:effectLst/>
                <a:uLnTx/>
                <a:uFillTx/>
                <a:latin typeface="Segoe UI"/>
                <a:ea typeface="+mn-ea"/>
                <a:cs typeface="+mn-cs"/>
              </a:rPr>
              <a:t>1</a:t>
            </a:r>
          </a:p>
        </p:txBody>
      </p:sp>
      <p:sp>
        <p:nvSpPr>
          <p:cNvPr id="271" name="TextBox 270">
            <a:extLst>
              <a:ext uri="{FF2B5EF4-FFF2-40B4-BE49-F238E27FC236}">
                <a16:creationId xmlns:a16="http://schemas.microsoft.com/office/drawing/2014/main" id="{FD314E8F-D72C-5FB3-2A05-D4C938EB0899}"/>
              </a:ext>
            </a:extLst>
          </p:cNvPr>
          <p:cNvSpPr txBox="1">
            <a:spLocks/>
          </p:cNvSpPr>
          <p:nvPr/>
        </p:nvSpPr>
        <p:spPr>
          <a:xfrm>
            <a:off x="7906543" y="3992330"/>
            <a:ext cx="2743200" cy="1538883"/>
          </a:xfrm>
          <a:prstGeom prst="rect">
            <a:avLst/>
          </a:prstGeom>
          <a:noFill/>
        </p:spPr>
        <p:txBody>
          <a:bodyPr wrap="square" lIns="27432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50E6FF">
                    <a:lumMod val="60000"/>
                    <a:lumOff val="40000"/>
                  </a:srgbClr>
                </a:solidFill>
                <a:effectLst/>
                <a:uLnTx/>
                <a:uFillTx/>
                <a:latin typeface="Segoe UI Semibold"/>
                <a:ea typeface="+mn-ea"/>
                <a:cs typeface="+mn-cs"/>
              </a:rPr>
              <a:t>64%</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Calibri" panose="020F0502020204030204" pitchFamily="34" charset="0"/>
                <a:cs typeface="Segoe UI"/>
              </a:rPr>
              <a:t>of small and medium businesses allow employees to access work data on personal phones and computers</a:t>
            </a:r>
            <a:r>
              <a:rPr kumimoji="0" lang="en-US" sz="1400" b="0" i="0" u="none" strike="noStrike" kern="1200" cap="none" spc="0" normalizeH="0" baseline="30000" noProof="0">
                <a:ln>
                  <a:noFill/>
                </a:ln>
                <a:solidFill>
                  <a:srgbClr val="FFFFFF"/>
                </a:solidFill>
                <a:effectLst/>
                <a:uLnTx/>
                <a:uFillTx/>
                <a:latin typeface="Segoe UI"/>
                <a:ea typeface="Calibri" panose="020F0502020204030204" pitchFamily="34" charset="0"/>
                <a:cs typeface="Segoe UI"/>
              </a:rPr>
              <a:t>2</a:t>
            </a:r>
            <a:endParaRPr kumimoji="0" lang="en-US" sz="1050" b="0" i="0" u="none" strike="noStrike" kern="1200" cap="none" spc="0" normalizeH="0" baseline="0" noProof="0">
              <a:ln>
                <a:noFill/>
              </a:ln>
              <a:solidFill>
                <a:srgbClr val="FFFFFF"/>
              </a:solidFill>
              <a:effectLst/>
              <a:uLnTx/>
              <a:uFillTx/>
              <a:latin typeface="Segoe UI"/>
              <a:ea typeface="+mn-ea"/>
              <a:cs typeface="Arial"/>
            </a:endParaRPr>
          </a:p>
        </p:txBody>
      </p:sp>
      <p:sp>
        <p:nvSpPr>
          <p:cNvPr id="272" name="Rectangle 271">
            <a:extLst>
              <a:ext uri="{FF2B5EF4-FFF2-40B4-BE49-F238E27FC236}">
                <a16:creationId xmlns:a16="http://schemas.microsoft.com/office/drawing/2014/main" id="{46F522AD-2C5A-5189-CCF0-B39C6BD0B3F9}"/>
              </a:ext>
            </a:extLst>
          </p:cNvPr>
          <p:cNvSpPr/>
          <p:nvPr/>
        </p:nvSpPr>
        <p:spPr>
          <a:xfrm>
            <a:off x="268594" y="6269038"/>
            <a:ext cx="3262111" cy="320601"/>
          </a:xfrm>
          <a:prstGeom prst="rect">
            <a:avLst/>
          </a:prstGeom>
        </p:spPr>
        <p:txBody>
          <a:bodyPr wrap="none" lIns="0" tIns="0" rIns="0" bIns="0">
            <a:spAutoFit/>
          </a:bodyPr>
          <a:lstStyle/>
          <a:p>
            <a:pPr marL="0" marR="0" lvl="0" indent="0" algn="l" defTabSz="914367" rtl="0" eaLnBrk="1" fontAlgn="auto" latinLnBrk="0" hangingPunct="1">
              <a:lnSpc>
                <a:spcPct val="100000"/>
              </a:lnSpc>
              <a:spcBef>
                <a:spcPts val="0"/>
              </a:spcBef>
              <a:spcAft>
                <a:spcPts val="1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a:ea typeface="Source Sans Pro" panose="020B0503030403020204" pitchFamily="34" charset="0"/>
                <a:cs typeface="Segoe UI" panose="020B0502040204020203" pitchFamily="34" charset="0"/>
              </a:rPr>
              <a:t>1. Microsoft Work Trend Index: 2022 Annual Report</a:t>
            </a:r>
          </a:p>
          <a:p>
            <a:pPr marL="0" marR="0" lvl="0" indent="0" algn="l" defTabSz="914367" rtl="0" eaLnBrk="1" fontAlgn="auto" latinLnBrk="0" hangingPunct="1">
              <a:lnSpc>
                <a:spcPct val="100000"/>
              </a:lnSpc>
              <a:spcBef>
                <a:spcPts val="0"/>
              </a:spcBef>
              <a:spcAft>
                <a:spcPts val="1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a:ea typeface="Source Sans Pro" panose="020B0503030403020204" pitchFamily="34" charset="0"/>
                <a:cs typeface="Segoe UI" panose="020B0502040204020203" pitchFamily="34" charset="0"/>
              </a:rPr>
              <a:t>2. Microsoft Internal Research of SMBs (2-299 employees)</a:t>
            </a:r>
          </a:p>
        </p:txBody>
      </p:sp>
      <p:cxnSp>
        <p:nvCxnSpPr>
          <p:cNvPr id="26" name="Straight Connector 25">
            <a:extLst>
              <a:ext uri="{FF2B5EF4-FFF2-40B4-BE49-F238E27FC236}">
                <a16:creationId xmlns:a16="http://schemas.microsoft.com/office/drawing/2014/main" id="{C22FEB0F-9AED-615A-8627-1C13F7175A38}"/>
              </a:ext>
              <a:ext uri="{C183D7F6-B498-43B3-948B-1728B52AA6E4}">
                <adec:decorative xmlns:adec="http://schemas.microsoft.com/office/drawing/2017/decorative" val="1"/>
              </a:ext>
            </a:extLst>
          </p:cNvPr>
          <p:cNvCxnSpPr>
            <a:cxnSpLocks/>
          </p:cNvCxnSpPr>
          <p:nvPr/>
        </p:nvCxnSpPr>
        <p:spPr>
          <a:xfrm>
            <a:off x="4263098" y="3910715"/>
            <a:ext cx="0" cy="1620498"/>
          </a:xfrm>
          <a:prstGeom prst="line">
            <a:avLst/>
          </a:prstGeom>
          <a:ln>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779B62D-07B6-B3A7-C856-EC72CD598723}"/>
              </a:ext>
              <a:ext uri="{C183D7F6-B498-43B3-948B-1728B52AA6E4}">
                <adec:decorative xmlns:adec="http://schemas.microsoft.com/office/drawing/2017/decorative" val="1"/>
              </a:ext>
            </a:extLst>
          </p:cNvPr>
          <p:cNvCxnSpPr>
            <a:cxnSpLocks/>
          </p:cNvCxnSpPr>
          <p:nvPr/>
        </p:nvCxnSpPr>
        <p:spPr>
          <a:xfrm>
            <a:off x="7790454" y="3910715"/>
            <a:ext cx="0" cy="1620498"/>
          </a:xfrm>
          <a:prstGeom prst="line">
            <a:avLst/>
          </a:prstGeom>
          <a:ln>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783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100000" fill="hold" nodeType="withEffect">
                                  <p:stCondLst>
                                    <p:cond delay="250"/>
                                  </p:stCondLst>
                                  <p:childTnLst>
                                    <p:animMotion origin="layout" path="M -1.45833E-6 2.96296E-6 L -1.45833E-6 0.04166 " pathEditMode="relative" rAng="0" ptsTypes="AA">
                                      <p:cBhvr>
                                        <p:cTn id="9" dur="750" spd="-100000" fill="hold"/>
                                        <p:tgtEl>
                                          <p:spTgt spid="29"/>
                                        </p:tgtEl>
                                        <p:attrNameLst>
                                          <p:attrName>ppt_x</p:attrName>
                                          <p:attrName>ppt_y</p:attrName>
                                        </p:attrNameLst>
                                      </p:cBhvr>
                                      <p:rCtr x="0" y="2083"/>
                                    </p:animMotion>
                                  </p:childTnLst>
                                </p:cTn>
                              </p:par>
                              <p:par>
                                <p:cTn id="10" presetID="10" presetClass="entr" presetSubtype="0" fill="hold" nodeType="withEffect">
                                  <p:stCondLst>
                                    <p:cond delay="5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42" presetClass="path" presetSubtype="0" decel="100000" fill="hold" nodeType="withEffect">
                                  <p:stCondLst>
                                    <p:cond delay="500"/>
                                  </p:stCondLst>
                                  <p:childTnLst>
                                    <p:animMotion origin="layout" path="M -1.45833E-6 2.96296E-6 L -1.45833E-6 0.04166 " pathEditMode="relative" rAng="0" ptsTypes="AA">
                                      <p:cBhvr>
                                        <p:cTn id="14" dur="750" spd="-100000" fill="hold"/>
                                        <p:tgtEl>
                                          <p:spTgt spid="30"/>
                                        </p:tgtEl>
                                        <p:attrNameLst>
                                          <p:attrName>ppt_x</p:attrName>
                                          <p:attrName>ppt_y</p:attrName>
                                        </p:attrNameLst>
                                      </p:cBhvr>
                                      <p:rCtr x="0" y="2083"/>
                                    </p:animMotion>
                                  </p:childTnLst>
                                </p:cTn>
                              </p:par>
                              <p:par>
                                <p:cTn id="15" presetID="10" presetClass="entr" presetSubtype="0" fill="hold" nodeType="withEffect">
                                  <p:stCondLst>
                                    <p:cond delay="7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42" presetClass="path" presetSubtype="0" decel="100000" fill="hold" nodeType="withEffect">
                                  <p:stCondLst>
                                    <p:cond delay="750"/>
                                  </p:stCondLst>
                                  <p:childTnLst>
                                    <p:animMotion origin="layout" path="M -1.45833E-6 2.96296E-6 L -1.45833E-6 0.04166 " pathEditMode="relative" rAng="0" ptsTypes="AA">
                                      <p:cBhvr>
                                        <p:cTn id="19" dur="750" spd="-100000" fill="hold"/>
                                        <p:tgtEl>
                                          <p:spTgt spid="31"/>
                                        </p:tgtEl>
                                        <p:attrNameLst>
                                          <p:attrName>ppt_x</p:attrName>
                                          <p:attrName>ppt_y</p:attrName>
                                        </p:attrNameLst>
                                      </p:cBhvr>
                                      <p:rCtr x="0" y="2083"/>
                                    </p:animMotion>
                                  </p:childTnLst>
                                </p:cTn>
                              </p:par>
                              <p:par>
                                <p:cTn id="20" presetID="10" presetClass="entr" presetSubtype="0" fill="hold" grpId="0" nodeType="withEffect">
                                  <p:stCondLst>
                                    <p:cond delay="1000"/>
                                  </p:stCondLst>
                                  <p:childTnLst>
                                    <p:set>
                                      <p:cBhvr>
                                        <p:cTn id="21" dur="1" fill="hold">
                                          <p:stCondLst>
                                            <p:cond delay="0"/>
                                          </p:stCondLst>
                                        </p:cTn>
                                        <p:tgtEl>
                                          <p:spTgt spid="255"/>
                                        </p:tgtEl>
                                        <p:attrNameLst>
                                          <p:attrName>style.visibility</p:attrName>
                                        </p:attrNameLst>
                                      </p:cBhvr>
                                      <p:to>
                                        <p:strVal val="visible"/>
                                      </p:to>
                                    </p:set>
                                    <p:animEffect transition="in" filter="fade">
                                      <p:cBhvr>
                                        <p:cTn id="22" dur="500"/>
                                        <p:tgtEl>
                                          <p:spTgt spid="255"/>
                                        </p:tgtEl>
                                      </p:cBhvr>
                                    </p:animEffect>
                                  </p:childTnLst>
                                </p:cTn>
                              </p:par>
                              <p:par>
                                <p:cTn id="23" presetID="42" presetClass="path" presetSubtype="0" decel="100000" fill="hold" grpId="1" nodeType="withEffect">
                                  <p:stCondLst>
                                    <p:cond delay="1000"/>
                                  </p:stCondLst>
                                  <p:childTnLst>
                                    <p:animMotion origin="layout" path="M -1.45833E-6 2.96296E-6 L -1.45833E-6 0.04166 " pathEditMode="relative" rAng="0" ptsTypes="AA">
                                      <p:cBhvr>
                                        <p:cTn id="24" dur="750" spd="-100000" fill="hold"/>
                                        <p:tgtEl>
                                          <p:spTgt spid="255"/>
                                        </p:tgtEl>
                                        <p:attrNameLst>
                                          <p:attrName>ppt_x</p:attrName>
                                          <p:attrName>ppt_y</p:attrName>
                                        </p:attrNameLst>
                                      </p:cBhvr>
                                      <p:rCtr x="0" y="2083"/>
                                    </p:animMotion>
                                  </p:childTnLst>
                                </p:cTn>
                              </p:par>
                              <p:par>
                                <p:cTn id="25" presetID="10" presetClass="entr" presetSubtype="0"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42" presetClass="path" presetSubtype="0" decel="100000" fill="hold" nodeType="withEffect">
                                  <p:stCondLst>
                                    <p:cond delay="1000"/>
                                  </p:stCondLst>
                                  <p:childTnLst>
                                    <p:animMotion origin="layout" path="M -1.45833E-6 2.96296E-6 L -1.45833E-6 0.04166 " pathEditMode="relative" rAng="0" ptsTypes="AA">
                                      <p:cBhvr>
                                        <p:cTn id="29" dur="750" spd="-100000" fill="hold"/>
                                        <p:tgtEl>
                                          <p:spTgt spid="26"/>
                                        </p:tgtEl>
                                        <p:attrNameLst>
                                          <p:attrName>ppt_x</p:attrName>
                                          <p:attrName>ppt_y</p:attrName>
                                        </p:attrNameLst>
                                      </p:cBhvr>
                                      <p:rCtr x="0" y="2083"/>
                                    </p:animMotion>
                                  </p:childTnLst>
                                </p:cTn>
                              </p:par>
                              <p:par>
                                <p:cTn id="30" presetID="10" presetClass="entr" presetSubtype="0" fill="hold" grpId="0" nodeType="withEffect">
                                  <p:stCondLst>
                                    <p:cond delay="1000"/>
                                  </p:stCondLst>
                                  <p:childTnLst>
                                    <p:set>
                                      <p:cBhvr>
                                        <p:cTn id="31" dur="1" fill="hold">
                                          <p:stCondLst>
                                            <p:cond delay="0"/>
                                          </p:stCondLst>
                                        </p:cTn>
                                        <p:tgtEl>
                                          <p:spTgt spid="264"/>
                                        </p:tgtEl>
                                        <p:attrNameLst>
                                          <p:attrName>style.visibility</p:attrName>
                                        </p:attrNameLst>
                                      </p:cBhvr>
                                      <p:to>
                                        <p:strVal val="visible"/>
                                      </p:to>
                                    </p:set>
                                    <p:animEffect transition="in" filter="fade">
                                      <p:cBhvr>
                                        <p:cTn id="32" dur="500"/>
                                        <p:tgtEl>
                                          <p:spTgt spid="264"/>
                                        </p:tgtEl>
                                      </p:cBhvr>
                                    </p:animEffect>
                                  </p:childTnLst>
                                </p:cTn>
                              </p:par>
                              <p:par>
                                <p:cTn id="33" presetID="42" presetClass="path" presetSubtype="0" decel="100000" fill="hold" grpId="1" nodeType="withEffect">
                                  <p:stCondLst>
                                    <p:cond delay="1000"/>
                                  </p:stCondLst>
                                  <p:childTnLst>
                                    <p:animMotion origin="layout" path="M -1.45833E-6 2.96296E-6 L -1.45833E-6 0.04166 " pathEditMode="relative" rAng="0" ptsTypes="AA">
                                      <p:cBhvr>
                                        <p:cTn id="34" dur="750" spd="-100000" fill="hold"/>
                                        <p:tgtEl>
                                          <p:spTgt spid="264"/>
                                        </p:tgtEl>
                                        <p:attrNameLst>
                                          <p:attrName>ppt_x</p:attrName>
                                          <p:attrName>ppt_y</p:attrName>
                                        </p:attrNameLst>
                                      </p:cBhvr>
                                      <p:rCtr x="0" y="2083"/>
                                    </p:animMotion>
                                  </p:childTnLst>
                                </p:cTn>
                              </p:par>
                              <p:par>
                                <p:cTn id="35" presetID="10" presetClass="entr" presetSubtype="0" fill="hold" nodeType="withEffect">
                                  <p:stCondLst>
                                    <p:cond delay="10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42" presetClass="path" presetSubtype="0" decel="100000" fill="hold" nodeType="withEffect">
                                  <p:stCondLst>
                                    <p:cond delay="1000"/>
                                  </p:stCondLst>
                                  <p:childTnLst>
                                    <p:animMotion origin="layout" path="M -1.45833E-6 2.96296E-6 L -1.45833E-6 0.04166 " pathEditMode="relative" rAng="0" ptsTypes="AA">
                                      <p:cBhvr>
                                        <p:cTn id="39" dur="750" spd="-100000" fill="hold"/>
                                        <p:tgtEl>
                                          <p:spTgt spid="27"/>
                                        </p:tgtEl>
                                        <p:attrNameLst>
                                          <p:attrName>ppt_x</p:attrName>
                                          <p:attrName>ppt_y</p:attrName>
                                        </p:attrNameLst>
                                      </p:cBhvr>
                                      <p:rCtr x="0" y="2083"/>
                                    </p:animMotion>
                                  </p:childTnLst>
                                </p:cTn>
                              </p:par>
                              <p:par>
                                <p:cTn id="40" presetID="10" presetClass="entr" presetSubtype="0" fill="hold" grpId="0" nodeType="withEffect">
                                  <p:stCondLst>
                                    <p:cond delay="1000"/>
                                  </p:stCondLst>
                                  <p:childTnLst>
                                    <p:set>
                                      <p:cBhvr>
                                        <p:cTn id="41" dur="1" fill="hold">
                                          <p:stCondLst>
                                            <p:cond delay="0"/>
                                          </p:stCondLst>
                                        </p:cTn>
                                        <p:tgtEl>
                                          <p:spTgt spid="271"/>
                                        </p:tgtEl>
                                        <p:attrNameLst>
                                          <p:attrName>style.visibility</p:attrName>
                                        </p:attrNameLst>
                                      </p:cBhvr>
                                      <p:to>
                                        <p:strVal val="visible"/>
                                      </p:to>
                                    </p:set>
                                    <p:animEffect transition="in" filter="fade">
                                      <p:cBhvr>
                                        <p:cTn id="42" dur="500"/>
                                        <p:tgtEl>
                                          <p:spTgt spid="271"/>
                                        </p:tgtEl>
                                      </p:cBhvr>
                                    </p:animEffect>
                                  </p:childTnLst>
                                </p:cTn>
                              </p:par>
                              <p:par>
                                <p:cTn id="43" presetID="42" presetClass="path" presetSubtype="0" decel="100000" fill="hold" grpId="1" nodeType="withEffect">
                                  <p:stCondLst>
                                    <p:cond delay="1000"/>
                                  </p:stCondLst>
                                  <p:childTnLst>
                                    <p:animMotion origin="layout" path="M -1.45833E-6 2.96296E-6 L -1.45833E-6 0.04166 " pathEditMode="relative" rAng="0" ptsTypes="AA">
                                      <p:cBhvr>
                                        <p:cTn id="44" dur="750" spd="-100000" fill="hold"/>
                                        <p:tgtEl>
                                          <p:spTgt spid="271"/>
                                        </p:tgtEl>
                                        <p:attrNameLst>
                                          <p:attrName>ppt_x</p:attrName>
                                          <p:attrName>ppt_y</p:attrName>
                                        </p:attrNameLst>
                                      </p:cBhvr>
                                      <p:rCtr x="0" y="2083"/>
                                    </p:animMotion>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42" presetClass="path" presetSubtype="0" decel="100000" fill="hold" grpId="1" nodeType="withEffect">
                                  <p:stCondLst>
                                    <p:cond delay="0"/>
                                  </p:stCondLst>
                                  <p:childTnLst>
                                    <p:animMotion origin="layout" path="M -1.45833E-6 2.96296E-6 L -1.45833E-6 0.04166 " pathEditMode="relative" rAng="0" ptsTypes="AA">
                                      <p:cBhvr>
                                        <p:cTn id="49" dur="750" spd="-100000" fill="hold"/>
                                        <p:tgtEl>
                                          <p:spTgt spid="21"/>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55" grpId="0"/>
      <p:bldP spid="255" grpId="1"/>
      <p:bldP spid="264" grpId="0"/>
      <p:bldP spid="264" grpId="1"/>
      <p:bldP spid="271" grpId="0"/>
      <p:bldP spid="27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03414-5269-45A3-A337-6C3F8D89ABEC}"/>
              </a:ext>
            </a:extLst>
          </p:cNvPr>
          <p:cNvSpPr>
            <a:spLocks noGrp="1"/>
          </p:cNvSpPr>
          <p:nvPr>
            <p:ph type="title"/>
          </p:nvPr>
        </p:nvSpPr>
        <p:spPr/>
        <p:txBody>
          <a:bodyPr/>
          <a:lstStyle/>
          <a:p>
            <a:pPr lvl="0"/>
            <a:r>
              <a:rPr lang="en-US">
                <a:solidFill>
                  <a:schemeClr val="tx1">
                    <a:lumMod val="85000"/>
                    <a:lumOff val="15000"/>
                  </a:schemeClr>
                </a:solidFill>
              </a:rPr>
              <a:t>Security is top of mind for every business</a:t>
            </a:r>
          </a:p>
        </p:txBody>
      </p:sp>
      <p:pic>
        <p:nvPicPr>
          <p:cNvPr id="24" name="Picture 23">
            <a:extLst>
              <a:ext uri="{FF2B5EF4-FFF2-40B4-BE49-F238E27FC236}">
                <a16:creationId xmlns:a16="http://schemas.microsoft.com/office/drawing/2014/main" id="{6A4E4B67-D57A-B9F5-6349-C1EA3200299C}"/>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2721"/>
          <a:stretch/>
        </p:blipFill>
        <p:spPr>
          <a:xfrm>
            <a:off x="588263" y="2320571"/>
            <a:ext cx="3200400" cy="3508232"/>
          </a:xfrm>
          <a:prstGeom prst="round2DiagRect">
            <a:avLst>
              <a:gd name="adj1" fmla="val 0"/>
              <a:gd name="adj2" fmla="val 6035"/>
            </a:avLst>
          </a:prstGeom>
        </p:spPr>
      </p:pic>
      <p:sp>
        <p:nvSpPr>
          <p:cNvPr id="134" name="Rectangle: Single Corner Rounded 133">
            <a:extLst>
              <a:ext uri="{FF2B5EF4-FFF2-40B4-BE49-F238E27FC236}">
                <a16:creationId xmlns:a16="http://schemas.microsoft.com/office/drawing/2014/main" id="{D256EC4F-5392-DE03-6EFF-0D9CF406DD7C}"/>
              </a:ext>
              <a:ext uri="{C183D7F6-B498-43B3-948B-1728B52AA6E4}">
                <adec:decorative xmlns:adec="http://schemas.microsoft.com/office/drawing/2017/decorative" val="1"/>
              </a:ext>
            </a:extLst>
          </p:cNvPr>
          <p:cNvSpPr/>
          <p:nvPr/>
        </p:nvSpPr>
        <p:spPr bwMode="auto">
          <a:xfrm rot="5400000" flipH="1" flipV="1">
            <a:off x="1278405" y="850719"/>
            <a:ext cx="1820115" cy="3200400"/>
          </a:xfrm>
          <a:prstGeom prst="round1Rect">
            <a:avLst>
              <a:gd name="adj" fmla="val 1030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1" name="TextBox 110">
            <a:extLst>
              <a:ext uri="{FF2B5EF4-FFF2-40B4-BE49-F238E27FC236}">
                <a16:creationId xmlns:a16="http://schemas.microsoft.com/office/drawing/2014/main" id="{79F48516-48AE-A323-2F26-FF9D26D2BC72}"/>
              </a:ext>
            </a:extLst>
          </p:cNvPr>
          <p:cNvSpPr txBox="1"/>
          <p:nvPr/>
        </p:nvSpPr>
        <p:spPr>
          <a:xfrm>
            <a:off x="732972" y="1781345"/>
            <a:ext cx="2910982" cy="1339149"/>
          </a:xfrm>
          <a:prstGeom prst="rect">
            <a:avLst/>
          </a:prstGeom>
          <a:noFill/>
        </p:spPr>
        <p:txBody>
          <a:bodyPr wrap="square" lIns="182880" tIns="91440" rIns="182880" bIns="91440">
            <a:spAutoFit/>
          </a:bodyPr>
          <a:lstStyle/>
          <a:p>
            <a:pPr marL="0" marR="0" lvl="0" indent="0" algn="l" defTabSz="914314"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mn-cs"/>
              </a:rPr>
              <a:t>Employees are working from more locations than ever. Are you confident that your data is safe? </a:t>
            </a:r>
            <a:endParaRPr kumimoji="0" lang="en-US" sz="1800" b="0" i="0" u="none" strike="noStrike" kern="1200" cap="none" spc="0" normalizeH="0" baseline="30000" noProof="0">
              <a:ln>
                <a:noFill/>
              </a:ln>
              <a:solidFill>
                <a:srgbClr val="FFFFFF"/>
              </a:solidFill>
              <a:effectLst/>
              <a:uLnTx/>
              <a:uFillTx/>
              <a:latin typeface="Segoe UI Semibold"/>
              <a:ea typeface="+mn-ea"/>
              <a:cs typeface="+mn-cs"/>
            </a:endParaRPr>
          </a:p>
        </p:txBody>
      </p:sp>
      <p:sp>
        <p:nvSpPr>
          <p:cNvPr id="112" name="Rectangle: Single Corner Rounded 111">
            <a:extLst>
              <a:ext uri="{FF2B5EF4-FFF2-40B4-BE49-F238E27FC236}">
                <a16:creationId xmlns:a16="http://schemas.microsoft.com/office/drawing/2014/main" id="{C1D2F4BB-F6CA-738E-8945-E1FA869FCE5D}"/>
              </a:ext>
              <a:ext uri="{C183D7F6-B498-43B3-948B-1728B52AA6E4}">
                <adec:decorative xmlns:adec="http://schemas.microsoft.com/office/drawing/2017/decorative" val="1"/>
              </a:ext>
            </a:extLst>
          </p:cNvPr>
          <p:cNvSpPr/>
          <p:nvPr/>
        </p:nvSpPr>
        <p:spPr bwMode="auto">
          <a:xfrm>
            <a:off x="3933371" y="1536668"/>
            <a:ext cx="7670365" cy="2763990"/>
          </a:xfrm>
          <a:prstGeom prst="round1Rect">
            <a:avLst>
              <a:gd name="adj" fmla="val 6753"/>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9" name="TextBox 68">
            <a:extLst>
              <a:ext uri="{FF2B5EF4-FFF2-40B4-BE49-F238E27FC236}">
                <a16:creationId xmlns:a16="http://schemas.microsoft.com/office/drawing/2014/main" id="{FC77DF08-B199-40A6-BEBF-96E425CA9DDE}"/>
              </a:ext>
            </a:extLst>
          </p:cNvPr>
          <p:cNvSpPr txBox="1"/>
          <p:nvPr/>
        </p:nvSpPr>
        <p:spPr>
          <a:xfrm>
            <a:off x="4240030" y="2173916"/>
            <a:ext cx="1565365" cy="553998"/>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a:ln w="3175">
                  <a:noFill/>
                </a:ln>
                <a:solidFill>
                  <a:schemeClr val="accent3"/>
                </a:solidFill>
                <a:effectLst/>
                <a:uLnTx/>
                <a:uFillTx/>
                <a:latin typeface="Segoe UI Semibold"/>
                <a:ea typeface="+mn-ea"/>
                <a:cs typeface="Segoe UI" pitchFamily="34" charset="0"/>
              </a:rPr>
              <a:t>+300% </a:t>
            </a:r>
          </a:p>
        </p:txBody>
      </p:sp>
      <p:sp>
        <p:nvSpPr>
          <p:cNvPr id="70" name="TextBox 69">
            <a:extLst>
              <a:ext uri="{FF2B5EF4-FFF2-40B4-BE49-F238E27FC236}">
                <a16:creationId xmlns:a16="http://schemas.microsoft.com/office/drawing/2014/main" id="{255B20A5-AD1D-4E05-BA19-1F8F26C3ADD2}"/>
              </a:ext>
            </a:extLst>
          </p:cNvPr>
          <p:cNvSpPr txBox="1"/>
          <p:nvPr/>
        </p:nvSpPr>
        <p:spPr>
          <a:xfrm>
            <a:off x="4240031" y="2789230"/>
            <a:ext cx="1953956" cy="861774"/>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a:ea typeface="+mn-ea"/>
                <a:cs typeface="+mn-cs"/>
              </a:rPr>
              <a:t>Ransomware attacks in the past year, with more than 50% targeted at small businesses </a:t>
            </a:r>
            <a:r>
              <a:rPr kumimoji="0" lang="en-US" sz="1400" b="0" i="0" u="none" strike="noStrike" kern="1200" cap="none" spc="0" normalizeH="0" baseline="30000" noProof="0">
                <a:ln>
                  <a:noFill/>
                </a:ln>
                <a:solidFill>
                  <a:schemeClr val="bg1"/>
                </a:solidFill>
                <a:effectLst/>
                <a:uLnTx/>
                <a:uFillTx/>
                <a:latin typeface="Segoe UI"/>
                <a:ea typeface="+mn-ea"/>
                <a:cs typeface="+mn-cs"/>
              </a:rPr>
              <a:t>1</a:t>
            </a:r>
          </a:p>
        </p:txBody>
      </p:sp>
      <p:cxnSp>
        <p:nvCxnSpPr>
          <p:cNvPr id="20" name="Straight Connector 19">
            <a:extLst>
              <a:ext uri="{FF2B5EF4-FFF2-40B4-BE49-F238E27FC236}">
                <a16:creationId xmlns:a16="http://schemas.microsoft.com/office/drawing/2014/main" id="{9AFB85CE-A1A6-9003-1994-7A8328D181B6}"/>
              </a:ext>
              <a:ext uri="{C183D7F6-B498-43B3-948B-1728B52AA6E4}">
                <adec:decorative xmlns:adec="http://schemas.microsoft.com/office/drawing/2017/decorative" val="1"/>
              </a:ext>
            </a:extLst>
          </p:cNvPr>
          <p:cNvCxnSpPr>
            <a:cxnSpLocks/>
          </p:cNvCxnSpPr>
          <p:nvPr/>
        </p:nvCxnSpPr>
        <p:spPr>
          <a:xfrm>
            <a:off x="6698593" y="1998060"/>
            <a:ext cx="0" cy="182880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E3344EDC-C051-905B-CC3D-093AD8486428}"/>
              </a:ext>
            </a:extLst>
          </p:cNvPr>
          <p:cNvSpPr txBox="1"/>
          <p:nvPr/>
        </p:nvSpPr>
        <p:spPr>
          <a:xfrm>
            <a:off x="7780867" y="2218653"/>
            <a:ext cx="815160" cy="430887"/>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51" normalizeH="0" baseline="0" noProof="0">
                <a:ln w="3175">
                  <a:noFill/>
                </a:ln>
                <a:solidFill>
                  <a:schemeClr val="accent3"/>
                </a:solidFill>
                <a:effectLst/>
                <a:uLnTx/>
                <a:uFillTx/>
                <a:latin typeface="Segoe UI Semibold"/>
                <a:ea typeface="+mn-ea"/>
                <a:cs typeface="Segoe UI" pitchFamily="34" charset="0"/>
              </a:rPr>
              <a:t>1 in 4</a:t>
            </a:r>
          </a:p>
        </p:txBody>
      </p:sp>
      <p:sp>
        <p:nvSpPr>
          <p:cNvPr id="118" name="TextBox 117">
            <a:extLst>
              <a:ext uri="{FF2B5EF4-FFF2-40B4-BE49-F238E27FC236}">
                <a16:creationId xmlns:a16="http://schemas.microsoft.com/office/drawing/2014/main" id="{F188E687-2915-FF55-A8CD-FDB611AACA70}"/>
              </a:ext>
            </a:extLst>
          </p:cNvPr>
          <p:cNvSpPr txBox="1"/>
          <p:nvPr/>
        </p:nvSpPr>
        <p:spPr>
          <a:xfrm>
            <a:off x="8888819" y="2003209"/>
            <a:ext cx="2310011" cy="861774"/>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a:ea typeface="+mn-ea"/>
                <a:cs typeface="+mn-cs"/>
              </a:rPr>
              <a:t>Nearly one in four small</a:t>
            </a:r>
            <a:br>
              <a:rPr kumimoji="0" lang="en-US" sz="1400" b="0" i="0" u="none" strike="noStrike" kern="1200" cap="none" spc="0" normalizeH="0" baseline="0" noProof="0">
                <a:ln>
                  <a:noFill/>
                </a:ln>
                <a:solidFill>
                  <a:schemeClr val="bg1"/>
                </a:solidFill>
                <a:effectLst/>
                <a:uLnTx/>
                <a:uFillTx/>
                <a:latin typeface="Segoe UI"/>
                <a:ea typeface="+mn-ea"/>
                <a:cs typeface="+mn-cs"/>
              </a:rPr>
            </a:br>
            <a:r>
              <a:rPr kumimoji="0" lang="en-US" sz="1400" b="0" i="0" u="none" strike="noStrike" kern="1200" cap="none" spc="0" normalizeH="0" baseline="0" noProof="0">
                <a:ln>
                  <a:noFill/>
                </a:ln>
                <a:solidFill>
                  <a:schemeClr val="bg1"/>
                </a:solidFill>
                <a:effectLst/>
                <a:uLnTx/>
                <a:uFillTx/>
                <a:latin typeface="Segoe UI"/>
                <a:ea typeface="+mn-ea"/>
                <a:cs typeface="+mn-cs"/>
              </a:rPr>
              <a:t>or medium businesses state that they had a security breach in the last year </a:t>
            </a:r>
            <a:r>
              <a:rPr kumimoji="0" lang="en-US" sz="1400" b="0" i="0" u="none" strike="noStrike" kern="1200" cap="none" spc="0" normalizeH="0" baseline="30000" noProof="0">
                <a:ln>
                  <a:noFill/>
                </a:ln>
                <a:solidFill>
                  <a:schemeClr val="bg1"/>
                </a:solidFill>
                <a:effectLst/>
                <a:uLnTx/>
                <a:uFillTx/>
                <a:latin typeface="Segoe UI"/>
                <a:ea typeface="+mn-ea"/>
                <a:cs typeface="+mn-cs"/>
              </a:rPr>
              <a:t>2</a:t>
            </a:r>
          </a:p>
        </p:txBody>
      </p:sp>
      <p:sp>
        <p:nvSpPr>
          <p:cNvPr id="117" name="TextBox 116">
            <a:extLst>
              <a:ext uri="{FF2B5EF4-FFF2-40B4-BE49-F238E27FC236}">
                <a16:creationId xmlns:a16="http://schemas.microsoft.com/office/drawing/2014/main" id="{F5D89C2F-6141-A06C-674A-019FAF7F5A55}"/>
              </a:ext>
            </a:extLst>
          </p:cNvPr>
          <p:cNvSpPr txBox="1"/>
          <p:nvPr/>
        </p:nvSpPr>
        <p:spPr>
          <a:xfrm>
            <a:off x="7780867" y="3304504"/>
            <a:ext cx="672877" cy="430887"/>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51" normalizeH="0" baseline="0" noProof="0">
                <a:ln w="3175">
                  <a:noFill/>
                </a:ln>
                <a:solidFill>
                  <a:schemeClr val="accent3"/>
                </a:solidFill>
                <a:effectLst/>
                <a:uLnTx/>
                <a:uFillTx/>
                <a:latin typeface="Segoe UI Semibold"/>
                <a:ea typeface="+mn-ea"/>
                <a:cs typeface="Segoe UI" pitchFamily="34" charset="0"/>
              </a:rPr>
              <a:t>70%</a:t>
            </a:r>
          </a:p>
        </p:txBody>
      </p:sp>
      <p:sp>
        <p:nvSpPr>
          <p:cNvPr id="119" name="TextBox 118">
            <a:extLst>
              <a:ext uri="{FF2B5EF4-FFF2-40B4-BE49-F238E27FC236}">
                <a16:creationId xmlns:a16="http://schemas.microsoft.com/office/drawing/2014/main" id="{34A24EAC-0BB0-F8BE-23DA-9CB594FA5E9D}"/>
              </a:ext>
            </a:extLst>
          </p:cNvPr>
          <p:cNvSpPr txBox="1"/>
          <p:nvPr/>
        </p:nvSpPr>
        <p:spPr>
          <a:xfrm>
            <a:off x="8888820" y="3196782"/>
            <a:ext cx="1953955" cy="646331"/>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a:ea typeface="+mn-ea"/>
                <a:cs typeface="+mn-cs"/>
              </a:rPr>
              <a:t>Over 70% think cyber threats are becoming more of a business risk </a:t>
            </a:r>
            <a:r>
              <a:rPr kumimoji="0" lang="en-US" sz="1400" b="0" i="0" u="none" strike="noStrike" kern="1200" cap="none" spc="0" normalizeH="0" baseline="30000" noProof="0">
                <a:ln>
                  <a:noFill/>
                </a:ln>
                <a:solidFill>
                  <a:schemeClr val="bg1"/>
                </a:solidFill>
                <a:effectLst/>
                <a:uLnTx/>
                <a:uFillTx/>
                <a:latin typeface="Segoe UI"/>
                <a:ea typeface="+mn-ea"/>
                <a:cs typeface="+mn-cs"/>
              </a:rPr>
              <a:t>2</a:t>
            </a:r>
          </a:p>
        </p:txBody>
      </p:sp>
      <p:sp>
        <p:nvSpPr>
          <p:cNvPr id="130" name="Rectangle: Single Corner Rounded 129">
            <a:extLst>
              <a:ext uri="{FF2B5EF4-FFF2-40B4-BE49-F238E27FC236}">
                <a16:creationId xmlns:a16="http://schemas.microsoft.com/office/drawing/2014/main" id="{1C530688-9D28-71F4-CDF9-F4FA583045CA}"/>
              </a:ext>
              <a:ext uri="{C183D7F6-B498-43B3-948B-1728B52AA6E4}">
                <adec:decorative xmlns:adec="http://schemas.microsoft.com/office/drawing/2017/decorative" val="1"/>
              </a:ext>
            </a:extLst>
          </p:cNvPr>
          <p:cNvSpPr/>
          <p:nvPr/>
        </p:nvSpPr>
        <p:spPr bwMode="auto">
          <a:xfrm flipV="1">
            <a:off x="3938586" y="4461860"/>
            <a:ext cx="7654749" cy="1371600"/>
          </a:xfrm>
          <a:prstGeom prst="round1Rect">
            <a:avLst>
              <a:gd name="adj" fmla="val 12448"/>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0" name="TextBox 79">
            <a:extLst>
              <a:ext uri="{FF2B5EF4-FFF2-40B4-BE49-F238E27FC236}">
                <a16:creationId xmlns:a16="http://schemas.microsoft.com/office/drawing/2014/main" id="{6F34C16D-B96D-481D-B7FA-732654171C05}"/>
              </a:ext>
            </a:extLst>
          </p:cNvPr>
          <p:cNvSpPr txBox="1"/>
          <p:nvPr/>
        </p:nvSpPr>
        <p:spPr>
          <a:xfrm>
            <a:off x="4240030" y="4870661"/>
            <a:ext cx="1204817" cy="553998"/>
          </a:xfrm>
          <a:prstGeom prst="rect">
            <a:avLst/>
          </a:prstGeom>
          <a:noFill/>
        </p:spPr>
        <p:txBody>
          <a:bodyPr wrap="none" lIns="0" tIns="0" rIns="0" bIns="0" anchor="ctr">
            <a:spAutoFit/>
          </a:bodyPr>
          <a:lstStyle>
            <a:defPPr>
              <a:defRPr lang="en-US"/>
            </a:defPPr>
            <a:lvl1pPr marR="0" lvl="0" indent="0" defTabSz="914314" fontAlgn="auto">
              <a:lnSpc>
                <a:spcPct val="100000"/>
              </a:lnSpc>
              <a:spcBef>
                <a:spcPts val="0"/>
              </a:spcBef>
              <a:spcAft>
                <a:spcPts val="0"/>
              </a:spcAft>
              <a:buClrTx/>
              <a:buSzTx/>
              <a:buFontTx/>
              <a:buNone/>
              <a:tabLst/>
              <a:defRPr kumimoji="0" sz="3600" b="0" i="0" u="none" strike="noStrike" cap="none" spc="-51" normalizeH="0" baseline="0">
                <a:ln w="3175">
                  <a:noFill/>
                </a:ln>
                <a:effectLst/>
                <a:uLnTx/>
                <a:uFillTx/>
                <a:latin typeface="+mj-lt"/>
                <a:cs typeface="Segoe UI" pitchFamily="34" charset="0"/>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a:ln w="3175">
                  <a:noFill/>
                </a:ln>
                <a:solidFill>
                  <a:schemeClr val="accent2"/>
                </a:solidFill>
                <a:effectLst/>
                <a:uLnTx/>
                <a:uFillTx/>
                <a:latin typeface="Segoe UI Semibold"/>
                <a:ea typeface="+mn-ea"/>
                <a:cs typeface="Segoe UI" pitchFamily="34" charset="0"/>
              </a:rPr>
              <a:t>$108K</a:t>
            </a:r>
          </a:p>
        </p:txBody>
      </p:sp>
      <p:sp>
        <p:nvSpPr>
          <p:cNvPr id="82" name="TextBox 81">
            <a:extLst>
              <a:ext uri="{FF2B5EF4-FFF2-40B4-BE49-F238E27FC236}">
                <a16:creationId xmlns:a16="http://schemas.microsoft.com/office/drawing/2014/main" id="{690F101C-5FA0-478A-A3DD-15AE04F62E4B}"/>
              </a:ext>
            </a:extLst>
          </p:cNvPr>
          <p:cNvSpPr txBox="1"/>
          <p:nvPr/>
        </p:nvSpPr>
        <p:spPr>
          <a:xfrm>
            <a:off x="5658331" y="4932217"/>
            <a:ext cx="1580669" cy="430887"/>
          </a:xfrm>
          <a:prstGeom prst="rect">
            <a:avLst/>
          </a:prstGeom>
          <a:noFill/>
        </p:spPr>
        <p:txBody>
          <a:bodyPr wrap="square" lIns="0" tIns="0" rIns="0" bIns="0">
            <a:spAutoFit/>
          </a:bodyPr>
          <a:lstStyle>
            <a:defPPr>
              <a:defRPr lang="en-US"/>
            </a:defPPr>
            <a:lvl1pPr marR="0" lvl="0" indent="0" defTabSz="914314" fontAlgn="auto">
              <a:lnSpc>
                <a:spcPct val="100000"/>
              </a:lnSpc>
              <a:spcBef>
                <a:spcPts val="0"/>
              </a:spcBef>
              <a:spcAft>
                <a:spcPts val="0"/>
              </a:spcAft>
              <a:buClrTx/>
              <a:buSzTx/>
              <a:buFontTx/>
              <a:buNone/>
              <a:tabLst/>
              <a:defRPr kumimoji="0" sz="1400" b="0" i="0" u="none" strike="noStrike" cap="none" spc="0" normalizeH="0" baseline="0">
                <a:ln>
                  <a:noFill/>
                </a:ln>
                <a:effectLst/>
                <a:uLnTx/>
                <a:uFillTx/>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UI"/>
                <a:ea typeface="+mn-ea"/>
                <a:cs typeface="+mn-cs"/>
              </a:rPr>
              <a:t>average cost of a </a:t>
            </a:r>
            <a:br>
              <a:rPr kumimoji="0" lang="en-US" sz="1400" b="0" i="0" u="none" strike="noStrike" kern="1200" cap="none" spc="0" normalizeH="0" baseline="0" noProof="0">
                <a:ln>
                  <a:noFill/>
                </a:ln>
                <a:solidFill>
                  <a:schemeClr val="accent2"/>
                </a:solidFill>
                <a:effectLst/>
                <a:uLnTx/>
                <a:uFillTx/>
                <a:latin typeface="Segoe UI"/>
                <a:ea typeface="+mn-ea"/>
                <a:cs typeface="+mn-cs"/>
              </a:rPr>
            </a:br>
            <a:r>
              <a:rPr kumimoji="0" lang="en-US" sz="1400" b="0" i="0" u="none" strike="noStrike" kern="1200" cap="none" spc="0" normalizeH="0" baseline="0" noProof="0">
                <a:ln>
                  <a:noFill/>
                </a:ln>
                <a:solidFill>
                  <a:schemeClr val="accent2"/>
                </a:solidFill>
                <a:effectLst/>
                <a:uLnTx/>
                <a:uFillTx/>
                <a:latin typeface="Segoe UI"/>
                <a:ea typeface="+mn-ea"/>
                <a:cs typeface="+mn-cs"/>
              </a:rPr>
              <a:t>SMB data breach </a:t>
            </a:r>
            <a:r>
              <a:rPr kumimoji="0" lang="en-US" sz="1400" b="0" i="0" u="none" strike="noStrike" kern="1200" cap="none" spc="0" normalizeH="0" baseline="30000" noProof="0">
                <a:ln>
                  <a:noFill/>
                </a:ln>
                <a:solidFill>
                  <a:schemeClr val="accent2"/>
                </a:solidFill>
                <a:effectLst/>
                <a:uLnTx/>
                <a:uFillTx/>
                <a:latin typeface="Segoe UI"/>
                <a:ea typeface="+mn-ea"/>
                <a:cs typeface="+mn-cs"/>
              </a:rPr>
              <a:t>3</a:t>
            </a:r>
          </a:p>
        </p:txBody>
      </p:sp>
      <p:sp>
        <p:nvSpPr>
          <p:cNvPr id="131" name="Market_EAFC">
            <a:extLst>
              <a:ext uri="{FF2B5EF4-FFF2-40B4-BE49-F238E27FC236}">
                <a16:creationId xmlns:a16="http://schemas.microsoft.com/office/drawing/2014/main" id="{587AB50B-E0EA-6CFC-B37D-AAE56BDAC470}"/>
              </a:ext>
              <a:ext uri="{C183D7F6-B498-43B3-948B-1728B52AA6E4}">
                <adec:decorative xmlns:adec="http://schemas.microsoft.com/office/drawing/2017/decorative" val="1"/>
              </a:ext>
            </a:extLst>
          </p:cNvPr>
          <p:cNvSpPr>
            <a:spLocks noChangeAspect="1" noEditPoints="1"/>
          </p:cNvSpPr>
          <p:nvPr/>
        </p:nvSpPr>
        <p:spPr bwMode="auto">
          <a:xfrm>
            <a:off x="7915268" y="4973988"/>
            <a:ext cx="572768" cy="347344"/>
          </a:xfrm>
          <a:custGeom>
            <a:avLst/>
            <a:gdLst>
              <a:gd name="T0" fmla="*/ 4688 w 6657"/>
              <a:gd name="T1" fmla="*/ 0 h 4037"/>
              <a:gd name="T2" fmla="*/ 6657 w 6657"/>
              <a:gd name="T3" fmla="*/ 0 h 4037"/>
              <a:gd name="T4" fmla="*/ 6657 w 6657"/>
              <a:gd name="T5" fmla="*/ 1970 h 4037"/>
              <a:gd name="T6" fmla="*/ 0 w 6657"/>
              <a:gd name="T7" fmla="*/ 4037 h 4037"/>
              <a:gd name="T8" fmla="*/ 2501 w 6657"/>
              <a:gd name="T9" fmla="*/ 1532 h 4037"/>
              <a:gd name="T10" fmla="*/ 3813 w 6657"/>
              <a:gd name="T11" fmla="*/ 2846 h 4037"/>
              <a:gd name="T12" fmla="*/ 6657 w 6657"/>
              <a:gd name="T13" fmla="*/ 0 h 4037"/>
            </a:gdLst>
            <a:ahLst/>
            <a:cxnLst>
              <a:cxn ang="0">
                <a:pos x="T0" y="T1"/>
              </a:cxn>
              <a:cxn ang="0">
                <a:pos x="T2" y="T3"/>
              </a:cxn>
              <a:cxn ang="0">
                <a:pos x="T4" y="T5"/>
              </a:cxn>
              <a:cxn ang="0">
                <a:pos x="T6" y="T7"/>
              </a:cxn>
              <a:cxn ang="0">
                <a:pos x="T8" y="T9"/>
              </a:cxn>
              <a:cxn ang="0">
                <a:pos x="T10" y="T11"/>
              </a:cxn>
              <a:cxn ang="0">
                <a:pos x="T12" y="T13"/>
              </a:cxn>
            </a:cxnLst>
            <a:rect l="0" t="0" r="r" b="b"/>
            <a:pathLst>
              <a:path w="6657" h="4037">
                <a:moveTo>
                  <a:pt x="4688" y="0"/>
                </a:moveTo>
                <a:lnTo>
                  <a:pt x="6657" y="0"/>
                </a:lnTo>
                <a:lnTo>
                  <a:pt x="6657" y="1970"/>
                </a:lnTo>
                <a:moveTo>
                  <a:pt x="0" y="4037"/>
                </a:moveTo>
                <a:lnTo>
                  <a:pt x="2501" y="1532"/>
                </a:lnTo>
                <a:lnTo>
                  <a:pt x="3813" y="2846"/>
                </a:lnTo>
                <a:lnTo>
                  <a:pt x="6657" y="0"/>
                </a:lnTo>
              </a:path>
            </a:pathLst>
          </a:custGeom>
          <a:no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121" name="TextBox 120">
            <a:extLst>
              <a:ext uri="{FF2B5EF4-FFF2-40B4-BE49-F238E27FC236}">
                <a16:creationId xmlns:a16="http://schemas.microsoft.com/office/drawing/2014/main" id="{7EAFA9D0-D8AC-4461-808D-7E7BA0B7261F}"/>
              </a:ext>
            </a:extLst>
          </p:cNvPr>
          <p:cNvSpPr txBox="1"/>
          <p:nvPr/>
        </p:nvSpPr>
        <p:spPr>
          <a:xfrm>
            <a:off x="574816" y="6173818"/>
            <a:ext cx="3581109" cy="369332"/>
          </a:xfrm>
          <a:prstGeom prst="rect">
            <a:avLst/>
          </a:prstGeom>
          <a:noFill/>
        </p:spPr>
        <p:txBody>
          <a:bodyPr wrap="none" lIns="0" tIns="0" rIns="0" bIns="0" numCol="1">
            <a:spAutoFit/>
          </a:bodyPr>
          <a:lstStyle/>
          <a:p>
            <a:pPr marL="174625" marR="0" lvl="0" indent="-174625" algn="l" defTabSz="914192" rtl="0" eaLnBrk="1" fontAlgn="auto" latinLnBrk="0" hangingPunct="1">
              <a:lnSpc>
                <a:spcPct val="100000"/>
              </a:lnSpc>
              <a:spcBef>
                <a:spcPts val="0"/>
              </a:spcBef>
              <a:spcAft>
                <a:spcPts val="0"/>
              </a:spcAft>
              <a:buClrTx/>
              <a:buSzTx/>
              <a:buFont typeface="+mj-lt"/>
              <a:buAutoNum type="arabicPeriod"/>
              <a:tabLst/>
              <a:defRPr/>
            </a:pPr>
            <a:r>
              <a:rPr kumimoji="0" lang="en-US" sz="800" b="0" i="0" u="none" strike="noStrike" kern="1200" cap="none" spc="0" normalizeH="0" baseline="0" noProof="0">
                <a:ln>
                  <a:noFill/>
                </a:ln>
                <a:solidFill>
                  <a:srgbClr val="0078D4"/>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Homeland Security Secretary Alejandro Mayorkas, 06 May 2021 ABC report </a:t>
            </a:r>
            <a:endParaRPr kumimoji="0" lang="en-US" sz="800" b="0" i="0" u="none" strike="noStrike" kern="1200" cap="none" spc="0" normalizeH="0" baseline="0" noProof="0">
              <a:ln>
                <a:noFill/>
              </a:ln>
              <a:solidFill>
                <a:srgbClr val="0078D4"/>
              </a:solidFill>
              <a:effectLst/>
              <a:uLnTx/>
              <a:uFillTx/>
              <a:latin typeface="Segoe UI"/>
              <a:ea typeface="+mn-ea"/>
              <a:cs typeface="+mn-cs"/>
            </a:endParaRPr>
          </a:p>
          <a:p>
            <a:pPr marL="174625" marR="0" lvl="0" indent="-174625" algn="l" defTabSz="914192" rtl="0" eaLnBrk="1" fontAlgn="auto" latinLnBrk="0" hangingPunct="1">
              <a:lnSpc>
                <a:spcPct val="100000"/>
              </a:lnSpc>
              <a:spcBef>
                <a:spcPts val="0"/>
              </a:spcBef>
              <a:spcAft>
                <a:spcPts val="0"/>
              </a:spcAft>
              <a:buClrTx/>
              <a:buSzTx/>
              <a:buFont typeface="+mj-lt"/>
              <a:buAutoNum type="arabicPeriod"/>
              <a:tabLst/>
              <a:defRPr/>
            </a:pPr>
            <a:r>
              <a:rPr kumimoji="0" lang="en-US" sz="800" b="0" i="0" u="none" strike="noStrike" kern="1200" cap="none" spc="0" normalizeH="0" baseline="0" noProof="0">
                <a:ln>
                  <a:noFill/>
                </a:ln>
                <a:solidFill>
                  <a:srgbClr val="000000"/>
                </a:solidFill>
                <a:effectLst/>
                <a:uLnTx/>
                <a:uFillTx/>
                <a:latin typeface="Segoe UI"/>
                <a:ea typeface="+mn-lt"/>
                <a:cs typeface="Segoe UI"/>
              </a:rPr>
              <a:t>Microsoft commissioned research, April 2022, US SMBs 1-300 employees</a:t>
            </a:r>
          </a:p>
          <a:p>
            <a:pPr marL="174625" marR="0" lvl="0" indent="-174625" algn="l" defTabSz="914192" rtl="0" eaLnBrk="1" fontAlgn="auto" latinLnBrk="0" hangingPunct="1">
              <a:lnSpc>
                <a:spcPct val="100000"/>
              </a:lnSpc>
              <a:spcBef>
                <a:spcPts val="0"/>
              </a:spcBef>
              <a:spcAft>
                <a:spcPts val="0"/>
              </a:spcAft>
              <a:buClrTx/>
              <a:buSzTx/>
              <a:buFont typeface="+mj-lt"/>
              <a:buAutoNum type="arabicPeriod"/>
              <a:tabLst/>
              <a:defRPr/>
            </a:pPr>
            <a:r>
              <a:rPr kumimoji="0" lang="en-US" sz="800" b="0" i="0" u="none" strike="noStrike" kern="1200" cap="none" spc="0" normalizeH="0" baseline="0" noProof="0">
                <a:ln>
                  <a:noFill/>
                </a:ln>
                <a:solidFill>
                  <a:srgbClr val="0078D4"/>
                </a:solidFill>
                <a:effectLst/>
                <a:uLnTx/>
                <a:uFillTx/>
                <a:latin typeface="Segoe UI"/>
                <a:ea typeface="+mn-lt"/>
                <a:cs typeface="Segoe UI"/>
                <a:hlinkClick r:id="rId5">
                  <a:extLst>
                    <a:ext uri="{A12FA001-AC4F-418D-AE19-62706E023703}">
                      <ahyp:hlinkClr xmlns:ahyp="http://schemas.microsoft.com/office/drawing/2018/hyperlinkcolor" val="tx"/>
                    </a:ext>
                  </a:extLst>
                </a:hlinkClick>
              </a:rPr>
              <a:t>Kaspersky Global Corporate IT Security Risks Survey, 2019</a:t>
            </a:r>
            <a:r>
              <a:rPr kumimoji="0" lang="en-US" sz="800" b="0" i="0" u="none" strike="noStrike" kern="1200" cap="none" spc="0" normalizeH="0" baseline="0" noProof="0">
                <a:ln>
                  <a:noFill/>
                </a:ln>
                <a:solidFill>
                  <a:srgbClr val="0078D4"/>
                </a:solidFill>
                <a:effectLst/>
                <a:uLnTx/>
                <a:uFillTx/>
                <a:latin typeface="Segoe UI"/>
                <a:ea typeface="+mn-ea"/>
                <a:cs typeface="+mn-cs"/>
              </a:rPr>
              <a:t> </a:t>
            </a:r>
          </a:p>
        </p:txBody>
      </p:sp>
      <p:sp>
        <p:nvSpPr>
          <p:cNvPr id="3" name="Freeform 5">
            <a:extLst>
              <a:ext uri="{FF2B5EF4-FFF2-40B4-BE49-F238E27FC236}">
                <a16:creationId xmlns:a16="http://schemas.microsoft.com/office/drawing/2014/main" id="{AECDD88A-D94C-6403-4FD6-37C271C819A5}"/>
              </a:ext>
              <a:ext uri="{C183D7F6-B498-43B3-948B-1728B52AA6E4}">
                <adec:decorative xmlns:adec="http://schemas.microsoft.com/office/drawing/2017/decorative" val="1"/>
              </a:ext>
            </a:extLst>
          </p:cNvPr>
          <p:cNvSpPr>
            <a:spLocks/>
          </p:cNvSpPr>
          <p:nvPr/>
        </p:nvSpPr>
        <p:spPr bwMode="auto">
          <a:xfrm>
            <a:off x="7146567" y="2221819"/>
            <a:ext cx="263224" cy="424554"/>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3AE4D58D-A7B3-E18C-33B8-264B45776799}"/>
              </a:ext>
              <a:ext uri="{C183D7F6-B498-43B3-948B-1728B52AA6E4}">
                <adec:decorative xmlns:adec="http://schemas.microsoft.com/office/drawing/2017/decorative" val="1"/>
              </a:ext>
            </a:extLst>
          </p:cNvPr>
          <p:cNvSpPr>
            <a:spLocks/>
          </p:cNvSpPr>
          <p:nvPr/>
        </p:nvSpPr>
        <p:spPr bwMode="auto">
          <a:xfrm>
            <a:off x="7146567" y="3307670"/>
            <a:ext cx="263224" cy="424554"/>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92672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childTnLst>
                          </p:cTn>
                        </p:par>
                        <p:par>
                          <p:cTn id="14" fill="hold">
                            <p:stCondLst>
                              <p:cond delay="750"/>
                            </p:stCondLst>
                            <p:childTnLst>
                              <p:par>
                                <p:cTn id="15" presetID="16" presetClass="entr" presetSubtype="4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outHorizontal)">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fade">
                                      <p:cBhvr>
                                        <p:cTn id="20" dur="500"/>
                                        <p:tgtEl>
                                          <p:spTgt spid="1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500"/>
                                        <p:tgtEl>
                                          <p:spTgt spid="1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500"/>
                                        <p:tgtEl>
                                          <p:spTgt spid="119"/>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130"/>
                                        </p:tgtEl>
                                        <p:attrNameLst>
                                          <p:attrName>style.visibility</p:attrName>
                                        </p:attrNameLst>
                                      </p:cBhvr>
                                      <p:to>
                                        <p:strVal val="visible"/>
                                      </p:to>
                                    </p:set>
                                    <p:animEffect transition="in" filter="wipe(left)">
                                      <p:cBhvr>
                                        <p:cTn id="33" dur="500"/>
                                        <p:tgtEl>
                                          <p:spTgt spid="130"/>
                                        </p:tgtEl>
                                      </p:cBhvr>
                                    </p:animEffect>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500"/>
                                        <p:tgtEl>
                                          <p:spTgt spid="131"/>
                                        </p:tgtEl>
                                      </p:cBhvr>
                                    </p:animEffect>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fade">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69" grpId="0"/>
      <p:bldP spid="70" grpId="0"/>
      <p:bldP spid="116" grpId="0"/>
      <p:bldP spid="118" grpId="0"/>
      <p:bldP spid="117" grpId="0"/>
      <p:bldP spid="119" grpId="0"/>
      <p:bldP spid="130" grpId="0" animBg="1"/>
      <p:bldP spid="80" grpId="0"/>
      <p:bldP spid="82" grpId="0"/>
      <p:bldP spid="131" grpId="0" animBg="1"/>
      <p:bldP spid="1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DDFACACD-29F2-99C3-5528-3E324C1C4C94}"/>
              </a:ext>
              <a:ext uri="{C183D7F6-B498-43B3-948B-1728B52AA6E4}">
                <adec:decorative xmlns:adec="http://schemas.microsoft.com/office/drawing/2017/decorative" val="1"/>
              </a:ext>
            </a:extLst>
          </p:cNvPr>
          <p:cNvSpPr>
            <a:spLocks/>
          </p:cNvSpPr>
          <p:nvPr/>
        </p:nvSpPr>
        <p:spPr bwMode="auto">
          <a:xfrm>
            <a:off x="588263" y="1865408"/>
            <a:ext cx="11029062" cy="3304572"/>
          </a:xfrm>
          <a:prstGeom prst="roundRect">
            <a:avLst>
              <a:gd name="adj" fmla="val 5108"/>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09BAE1EF-1334-C6E5-0FCF-43238E52F179}"/>
              </a:ext>
            </a:extLst>
          </p:cNvPr>
          <p:cNvSpPr>
            <a:spLocks noGrp="1"/>
          </p:cNvSpPr>
          <p:nvPr>
            <p:ph type="title"/>
          </p:nvPr>
        </p:nvSpPr>
        <p:spPr>
          <a:xfrm>
            <a:off x="586581" y="690870"/>
            <a:ext cx="11018520" cy="430887"/>
          </a:xfrm>
        </p:spPr>
        <p:txBody>
          <a:bodyPr/>
          <a:lstStyle/>
          <a:p>
            <a:r>
              <a:rPr lang="en-US"/>
              <a:t>AI-powered tools represent an enormous opportunity</a:t>
            </a:r>
          </a:p>
        </p:txBody>
      </p:sp>
      <p:sp>
        <p:nvSpPr>
          <p:cNvPr id="3" name="Text Placeholder 2">
            <a:extLst>
              <a:ext uri="{FF2B5EF4-FFF2-40B4-BE49-F238E27FC236}">
                <a16:creationId xmlns:a16="http://schemas.microsoft.com/office/drawing/2014/main" id="{7C39D2BA-75A5-98A5-BA99-949B9356E020}"/>
              </a:ext>
            </a:extLst>
          </p:cNvPr>
          <p:cNvSpPr>
            <a:spLocks noGrp="1"/>
          </p:cNvSpPr>
          <p:nvPr>
            <p:ph type="body" sz="quarter" idx="10"/>
          </p:nvPr>
        </p:nvSpPr>
        <p:spPr>
          <a:xfrm>
            <a:off x="586581" y="426770"/>
            <a:ext cx="11018838" cy="246221"/>
          </a:xfrm>
        </p:spPr>
        <p:txBody>
          <a:bodyPr/>
          <a:lstStyle/>
          <a:p>
            <a:r>
              <a:rPr lang="en-US"/>
              <a:t>The pace of work is outpacing our ability to keep up</a:t>
            </a:r>
          </a:p>
        </p:txBody>
      </p:sp>
      <p:sp>
        <p:nvSpPr>
          <p:cNvPr id="5" name="Title 25">
            <a:extLst>
              <a:ext uri="{FF2B5EF4-FFF2-40B4-BE49-F238E27FC236}">
                <a16:creationId xmlns:a16="http://schemas.microsoft.com/office/drawing/2014/main" id="{A8F58D47-BB93-0E71-CAB8-58CE5F9C336B}"/>
              </a:ext>
            </a:extLst>
          </p:cNvPr>
          <p:cNvSpPr txBox="1">
            <a:spLocks/>
          </p:cNvSpPr>
          <p:nvPr/>
        </p:nvSpPr>
        <p:spPr>
          <a:xfrm>
            <a:off x="890713"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64%</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6" name="TextBox 5">
            <a:extLst>
              <a:ext uri="{FF2B5EF4-FFF2-40B4-BE49-F238E27FC236}">
                <a16:creationId xmlns:a16="http://schemas.microsoft.com/office/drawing/2014/main" id="{8C447F1F-C839-66E1-3DA1-E8C5630FC9A4}"/>
              </a:ext>
            </a:extLst>
          </p:cNvPr>
          <p:cNvSpPr txBox="1"/>
          <p:nvPr/>
        </p:nvSpPr>
        <p:spPr>
          <a:xfrm>
            <a:off x="890713" y="3593106"/>
            <a:ext cx="2375371" cy="738664"/>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of people have struggled with finding time and energy to get their work done.</a:t>
            </a:r>
          </a:p>
        </p:txBody>
      </p:sp>
      <p:cxnSp>
        <p:nvCxnSpPr>
          <p:cNvPr id="7" name="Straight Connector 6">
            <a:extLst>
              <a:ext uri="{FF2B5EF4-FFF2-40B4-BE49-F238E27FC236}">
                <a16:creationId xmlns:a16="http://schemas.microsoft.com/office/drawing/2014/main" id="{5A896483-B1C4-C1CC-81A8-81A591AA9650}"/>
              </a:ext>
              <a:ext uri="{C183D7F6-B498-43B3-948B-1728B52AA6E4}">
                <adec:decorative xmlns:adec="http://schemas.microsoft.com/office/drawing/2017/decorative" val="1"/>
              </a:ext>
            </a:extLst>
          </p:cNvPr>
          <p:cNvCxnSpPr>
            <a:cxnSpLocks/>
          </p:cNvCxnSpPr>
          <p:nvPr/>
        </p:nvCxnSpPr>
        <p:spPr>
          <a:xfrm>
            <a:off x="3387168" y="2409698"/>
            <a:ext cx="0" cy="228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25">
            <a:extLst>
              <a:ext uri="{FF2B5EF4-FFF2-40B4-BE49-F238E27FC236}">
                <a16:creationId xmlns:a16="http://schemas.microsoft.com/office/drawing/2014/main" id="{937E3E97-C4D3-4B77-4EAC-11847C17B3E6}"/>
              </a:ext>
            </a:extLst>
          </p:cNvPr>
          <p:cNvSpPr txBox="1">
            <a:spLocks/>
          </p:cNvSpPr>
          <p:nvPr/>
        </p:nvSpPr>
        <p:spPr>
          <a:xfrm>
            <a:off x="3641816"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3</a:t>
            </a:r>
            <a:r>
              <a:rPr kumimoji="0" lang="en-US" sz="5400" b="0" i="0" u="none" strike="noStrike" kern="1200" cap="none" spc="-50" normalizeH="0" baseline="0" noProof="0">
                <a:ln w="3175">
                  <a:noFill/>
                </a:ln>
                <a:solidFill>
                  <a:schemeClr val="accent3"/>
                </a:solidFill>
                <a:effectLst/>
                <a:uLnTx/>
                <a:uFillTx/>
                <a:latin typeface="Segoe UI Semibold"/>
                <a:ea typeface="+mn-ea"/>
                <a:cs typeface="Segoe UI" pitchFamily="34" charset="0"/>
              </a:rPr>
              <a:t>x</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9" name="TextBox 8">
            <a:extLst>
              <a:ext uri="{FF2B5EF4-FFF2-40B4-BE49-F238E27FC236}">
                <a16:creationId xmlns:a16="http://schemas.microsoft.com/office/drawing/2014/main" id="{82950728-8371-4269-E345-7D44CE170228}"/>
              </a:ext>
            </a:extLst>
          </p:cNvPr>
          <p:cNvSpPr txBox="1"/>
          <p:nvPr/>
        </p:nvSpPr>
        <p:spPr>
          <a:xfrm>
            <a:off x="3641816" y="3593106"/>
            <a:ext cx="2468880" cy="954107"/>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Amount by which time spent in Microsoft Teams meetings and calls has increased per week since February 2020.</a:t>
            </a:r>
          </a:p>
        </p:txBody>
      </p:sp>
      <p:cxnSp>
        <p:nvCxnSpPr>
          <p:cNvPr id="10" name="Straight Connector 9">
            <a:extLst>
              <a:ext uri="{FF2B5EF4-FFF2-40B4-BE49-F238E27FC236}">
                <a16:creationId xmlns:a16="http://schemas.microsoft.com/office/drawing/2014/main" id="{6FF80B39-C2E5-4E0A-7E32-B298BB3CF495}"/>
              </a:ext>
              <a:ext uri="{C183D7F6-B498-43B3-948B-1728B52AA6E4}">
                <adec:decorative xmlns:adec="http://schemas.microsoft.com/office/drawing/2017/decorative" val="1"/>
              </a:ext>
            </a:extLst>
          </p:cNvPr>
          <p:cNvCxnSpPr>
            <a:cxnSpLocks/>
          </p:cNvCxnSpPr>
          <p:nvPr/>
        </p:nvCxnSpPr>
        <p:spPr>
          <a:xfrm>
            <a:off x="6231779" y="2409698"/>
            <a:ext cx="0" cy="228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25">
            <a:extLst>
              <a:ext uri="{FF2B5EF4-FFF2-40B4-BE49-F238E27FC236}">
                <a16:creationId xmlns:a16="http://schemas.microsoft.com/office/drawing/2014/main" id="{72E643F3-AFEF-D8F1-62BD-6F7F37523B20}"/>
              </a:ext>
            </a:extLst>
          </p:cNvPr>
          <p:cNvSpPr txBox="1">
            <a:spLocks/>
          </p:cNvSpPr>
          <p:nvPr/>
        </p:nvSpPr>
        <p:spPr>
          <a:xfrm>
            <a:off x="6467702"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70%</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12" name="TextBox 11">
            <a:extLst>
              <a:ext uri="{FF2B5EF4-FFF2-40B4-BE49-F238E27FC236}">
                <a16:creationId xmlns:a16="http://schemas.microsoft.com/office/drawing/2014/main" id="{E2ACC040-3556-1B10-7724-AF531EC56B1D}"/>
              </a:ext>
            </a:extLst>
          </p:cNvPr>
          <p:cNvSpPr txBox="1"/>
          <p:nvPr/>
        </p:nvSpPr>
        <p:spPr>
          <a:xfrm>
            <a:off x="6467702" y="3593106"/>
            <a:ext cx="2468880" cy="954107"/>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Share of people who would delegate as much as possible to AI to lessen their workloads.</a:t>
            </a:r>
          </a:p>
        </p:txBody>
      </p:sp>
      <p:cxnSp>
        <p:nvCxnSpPr>
          <p:cNvPr id="13" name="Straight Connector 12">
            <a:extLst>
              <a:ext uri="{FF2B5EF4-FFF2-40B4-BE49-F238E27FC236}">
                <a16:creationId xmlns:a16="http://schemas.microsoft.com/office/drawing/2014/main" id="{4FE92CD3-814C-1191-7886-85E75822EC84}"/>
              </a:ext>
              <a:ext uri="{C183D7F6-B498-43B3-948B-1728B52AA6E4}">
                <adec:decorative xmlns:adec="http://schemas.microsoft.com/office/drawing/2017/decorative" val="1"/>
              </a:ext>
            </a:extLst>
          </p:cNvPr>
          <p:cNvCxnSpPr>
            <a:cxnSpLocks/>
          </p:cNvCxnSpPr>
          <p:nvPr/>
        </p:nvCxnSpPr>
        <p:spPr>
          <a:xfrm>
            <a:off x="8987305" y="2409698"/>
            <a:ext cx="0" cy="228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25">
            <a:extLst>
              <a:ext uri="{FF2B5EF4-FFF2-40B4-BE49-F238E27FC236}">
                <a16:creationId xmlns:a16="http://schemas.microsoft.com/office/drawing/2014/main" id="{DED964E1-CD70-5FB9-C53E-6CAAAE9E45F9}"/>
              </a:ext>
            </a:extLst>
          </p:cNvPr>
          <p:cNvSpPr txBox="1">
            <a:spLocks/>
          </p:cNvSpPr>
          <p:nvPr/>
        </p:nvSpPr>
        <p:spPr>
          <a:xfrm>
            <a:off x="9257953"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2</a:t>
            </a:r>
            <a:r>
              <a:rPr kumimoji="0" lang="en-US" sz="5400" b="0" i="0" u="none" strike="noStrike" kern="1200" cap="none" spc="-50" normalizeH="0" baseline="0" noProof="0">
                <a:ln w="3175">
                  <a:noFill/>
                </a:ln>
                <a:solidFill>
                  <a:schemeClr val="accent3"/>
                </a:solidFill>
                <a:effectLst/>
                <a:uLnTx/>
                <a:uFillTx/>
                <a:latin typeface="Segoe UI Semibold"/>
                <a:ea typeface="+mn-ea"/>
                <a:cs typeface="Segoe UI" pitchFamily="34" charset="0"/>
              </a:rPr>
              <a:t>x</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15" name="TextBox 14">
            <a:extLst>
              <a:ext uri="{FF2B5EF4-FFF2-40B4-BE49-F238E27FC236}">
                <a16:creationId xmlns:a16="http://schemas.microsoft.com/office/drawing/2014/main" id="{AD9C16A5-A237-3A15-8762-9BAAB1574C2D}"/>
              </a:ext>
            </a:extLst>
          </p:cNvPr>
          <p:cNvSpPr txBox="1"/>
          <p:nvPr/>
        </p:nvSpPr>
        <p:spPr>
          <a:xfrm>
            <a:off x="9257953" y="3593106"/>
            <a:ext cx="2468880" cy="954107"/>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Likelihood of a leader to </a:t>
            </a:r>
            <a:b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b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say AI will provide value by boosting productivity vs. </a:t>
            </a:r>
            <a:b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b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cutting headcount.</a:t>
            </a:r>
          </a:p>
        </p:txBody>
      </p:sp>
      <p:sp>
        <p:nvSpPr>
          <p:cNvPr id="16" name="TextBox 15">
            <a:extLst>
              <a:ext uri="{FF2B5EF4-FFF2-40B4-BE49-F238E27FC236}">
                <a16:creationId xmlns:a16="http://schemas.microsoft.com/office/drawing/2014/main" id="{2D8B47FE-15E6-C822-EEA0-E255491E345D}"/>
              </a:ext>
            </a:extLst>
          </p:cNvPr>
          <p:cNvSpPr txBox="1"/>
          <p:nvPr/>
        </p:nvSpPr>
        <p:spPr>
          <a:xfrm>
            <a:off x="574675" y="6416743"/>
            <a:ext cx="3913251" cy="23083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Segoe UI"/>
                <a:ea typeface="+mn-ea"/>
                <a:cs typeface="Segoe UI"/>
                <a:sym typeface="Segoe UI"/>
                <a:hlinkClick r:id="rId2"/>
                <a:rtl val="0"/>
              </a:rPr>
              <a:t>Work trend Index Annual Report: Will AI Fix Work?</a:t>
            </a:r>
            <a:r>
              <a:rPr kumimoji="0" lang="en-US" sz="900" b="0" i="0" u="none" strike="noStrike" kern="0" cap="none" spc="0" normalizeH="0" baseline="0" noProof="0">
                <a:ln>
                  <a:noFill/>
                </a:ln>
                <a:solidFill>
                  <a:srgbClr val="000000"/>
                </a:solidFill>
                <a:effectLst/>
                <a:uLnTx/>
                <a:uFillTx/>
                <a:latin typeface="Segoe UI"/>
                <a:ea typeface="+mn-ea"/>
                <a:cs typeface="Segoe UI"/>
                <a:sym typeface="Segoe UI"/>
                <a:rtl val="0"/>
              </a:rPr>
              <a:t> Microsoft. 9 May 2023</a:t>
            </a:r>
          </a:p>
        </p:txBody>
      </p:sp>
    </p:spTree>
    <p:extLst>
      <p:ext uri="{BB962C8B-B14F-4D97-AF65-F5344CB8AC3E}">
        <p14:creationId xmlns:p14="http://schemas.microsoft.com/office/powerpoint/2010/main" val="327089668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4CD0CDA-8021-3E7F-305E-38D29985EF43}"/>
              </a:ext>
              <a:ext uri="{C183D7F6-B498-43B3-948B-1728B52AA6E4}">
                <adec:decorative xmlns:adec="http://schemas.microsoft.com/office/drawing/2017/decorative" val="1"/>
              </a:ext>
            </a:extLst>
          </p:cNvPr>
          <p:cNvSpPr/>
          <p:nvPr/>
        </p:nvSpPr>
        <p:spPr bwMode="auto">
          <a:xfrm>
            <a:off x="0" y="4068451"/>
            <a:ext cx="12192000" cy="27895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92B559EA-9C98-7F53-C34B-BA2B4504FCFB}"/>
              </a:ext>
            </a:extLst>
          </p:cNvPr>
          <p:cNvSpPr>
            <a:spLocks noGrp="1"/>
          </p:cNvSpPr>
          <p:nvPr>
            <p:ph type="title"/>
          </p:nvPr>
        </p:nvSpPr>
        <p:spPr>
          <a:xfrm>
            <a:off x="574816" y="510988"/>
            <a:ext cx="11018520" cy="430887"/>
          </a:xfrm>
        </p:spPr>
        <p:txBody>
          <a:bodyPr/>
          <a:lstStyle/>
          <a:p>
            <a:r>
              <a:rPr lang="en-US"/>
              <a:t>Build a foundation of secure productivity to get AI-ready </a:t>
            </a:r>
          </a:p>
        </p:txBody>
      </p:sp>
      <p:sp>
        <p:nvSpPr>
          <p:cNvPr id="6" name="Rectangle: Rounded Corners 5">
            <a:extLst>
              <a:ext uri="{FF2B5EF4-FFF2-40B4-BE49-F238E27FC236}">
                <a16:creationId xmlns:a16="http://schemas.microsoft.com/office/drawing/2014/main" id="{B6CA6A68-BCDE-105A-C2D7-6268E60BD08F}"/>
              </a:ext>
              <a:ext uri="{C183D7F6-B498-43B3-948B-1728B52AA6E4}">
                <adec:decorative xmlns:adec="http://schemas.microsoft.com/office/drawing/2017/decorative" val="1"/>
              </a:ext>
            </a:extLst>
          </p:cNvPr>
          <p:cNvSpPr/>
          <p:nvPr/>
        </p:nvSpPr>
        <p:spPr bwMode="auto">
          <a:xfrm>
            <a:off x="588260" y="1540861"/>
            <a:ext cx="10865553" cy="4303427"/>
          </a:xfrm>
          <a:prstGeom prst="roundRect">
            <a:avLst>
              <a:gd name="adj" fmla="val 4564"/>
            </a:avLst>
          </a:prstGeom>
          <a:solidFill>
            <a:schemeClr val="bg1">
              <a:lumMod val="85000"/>
              <a:alpha val="8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1C153E9E-35A8-03AD-2C6C-1DD00B4529F2}"/>
              </a:ext>
              <a:ext uri="{C183D7F6-B498-43B3-948B-1728B52AA6E4}">
                <adec:decorative xmlns:adec="http://schemas.microsoft.com/office/drawing/2017/decorative" val="1"/>
              </a:ext>
            </a:extLst>
          </p:cNvPr>
          <p:cNvSpPr/>
          <p:nvPr/>
        </p:nvSpPr>
        <p:spPr bwMode="auto">
          <a:xfrm>
            <a:off x="878878" y="2720151"/>
            <a:ext cx="3253275" cy="2824122"/>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800"/>
              </a:spcBef>
              <a:spcAft>
                <a:spcPts val="600"/>
              </a:spcAft>
              <a:buClrTx/>
              <a:buSzTx/>
              <a:buFontTx/>
              <a:buNone/>
              <a:tabLst/>
              <a:defRPr/>
            </a:pPr>
            <a:r>
              <a:rPr kumimoji="0" lang="en-US" sz="2000" b="0" i="0" u="none" strike="noStrike" kern="1200" cap="none" spc="0" normalizeH="0" baseline="0" noProof="0">
                <a:ln>
                  <a:noFill/>
                </a:ln>
                <a:effectLst/>
                <a:uLnTx/>
                <a:uFillTx/>
                <a:latin typeface="Segoe UI Semibold"/>
                <a:ea typeface="Segoe UI" pitchFamily="34" charset="0"/>
                <a:cs typeface="Segoe UI"/>
              </a:rPr>
              <a:t>01</a:t>
            </a:r>
          </a:p>
          <a:p>
            <a:pPr marR="0" lvl="0" algn="l" defTabSz="932472"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Build </a:t>
            </a:r>
            <a:r>
              <a:rPr kumimoji="0" lang="en-US" sz="1800" b="0" i="0" u="none" strike="noStrike" kern="1200" cap="none" spc="0" normalizeH="0" baseline="0" noProof="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a strong Zero-Trust </a:t>
            </a:r>
            <a:r>
              <a:rPr kumimoji="0" lang="en-US" sz="1800" b="0" i="0" u="none" strike="noStrike" kern="1200" cap="none" spc="0" normalizeH="0" baseline="0" noProof="0" dirty="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foundation</a:t>
            </a:r>
            <a:endParaRPr kumimoji="0" lang="en-US" sz="1800" b="0" i="0" u="none" strike="noStrike" kern="1200" cap="none" spc="0" normalizeH="0" baseline="0" noProof="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endParaRPr>
          </a:p>
          <a:p>
            <a:pPr marR="0" lvl="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0" cap="none" spc="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Keep your data safe and defend against advanced cyberthreats. </a:t>
            </a:r>
            <a:endParaRPr kumimoji="0" lang="en-US" sz="2000" b="0" i="0" u="none" strike="noStrike" kern="0" cap="none" spc="0" normalizeH="0" baseline="0" noProof="0">
              <a:ln>
                <a:noFill/>
              </a:ln>
              <a:solidFill>
                <a:srgbClr val="0078D4"/>
              </a:solidFill>
              <a:effectLst/>
              <a:uLnTx/>
              <a:uFillTx/>
              <a:latin typeface="Segoe UI Semibold"/>
              <a:ea typeface="Segoe UI" pitchFamily="34" charset="0"/>
              <a:cs typeface="Segoe UI" pitchFamily="34" charset="0"/>
            </a:endParaRPr>
          </a:p>
          <a:p>
            <a:pPr marL="0" marR="0" lvl="0" indent="0" algn="l" defTabSz="932472" rtl="0" eaLnBrk="1" fontAlgn="base" latinLnBrk="0" hangingPunct="1">
              <a:lnSpc>
                <a:spcPct val="100000"/>
              </a:lnSpc>
              <a:spcBef>
                <a:spcPts val="800"/>
              </a:spcBef>
              <a:spcAft>
                <a:spcPts val="0"/>
              </a:spcAft>
              <a:buClrTx/>
              <a:buSzTx/>
              <a:buFontTx/>
              <a:buNone/>
              <a:tabLst/>
              <a:defRPr/>
            </a:pPr>
            <a:endParaRPr kumimoji="0" lang="en-US" sz="1600" b="0" i="0" u="none" strike="noStrike" kern="1200" cap="none" spc="0" normalizeH="0" baseline="0" noProof="0">
              <a:ln>
                <a:noFill/>
              </a:ln>
              <a:solidFill>
                <a:srgbClr val="5D5BD4"/>
              </a:solidFill>
              <a:effectLst/>
              <a:uLnTx/>
              <a:uFillTx/>
              <a:latin typeface="Segoe UI Semibold"/>
              <a:ea typeface="Segoe UI" pitchFamily="34" charset="0"/>
              <a:cs typeface="Segoe UI"/>
            </a:endParaRPr>
          </a:p>
        </p:txBody>
      </p:sp>
      <p:sp>
        <p:nvSpPr>
          <p:cNvPr id="18" name="Rectangle 17">
            <a:extLst>
              <a:ext uri="{FF2B5EF4-FFF2-40B4-BE49-F238E27FC236}">
                <a16:creationId xmlns:a16="http://schemas.microsoft.com/office/drawing/2014/main" id="{0BE69940-7A62-603B-3684-3D1FE0CBBF6E}"/>
              </a:ext>
              <a:ext uri="{C183D7F6-B498-43B3-948B-1728B52AA6E4}">
                <adec:decorative xmlns:adec="http://schemas.microsoft.com/office/drawing/2017/decorative" val="1"/>
              </a:ext>
            </a:extLst>
          </p:cNvPr>
          <p:cNvSpPr/>
          <p:nvPr/>
        </p:nvSpPr>
        <p:spPr bwMode="auto">
          <a:xfrm>
            <a:off x="4422939" y="2720150"/>
            <a:ext cx="3208206" cy="2824121"/>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91440" numCol="1" spcCol="0" rtlCol="0" fromWordArt="0" anchor="t" anchorCtr="0" forceAA="0" compatLnSpc="1">
            <a:prstTxWarp prst="textNoShape">
              <a:avLst/>
            </a:prstTxWarp>
            <a:noAutofit/>
          </a:bodyPr>
          <a:lstStyle/>
          <a:p>
            <a:pPr defTabSz="932472" fontAlgn="base">
              <a:spcBef>
                <a:spcPts val="800"/>
              </a:spcBef>
              <a:spcAft>
                <a:spcPts val="600"/>
              </a:spcAft>
            </a:pPr>
            <a:r>
              <a:rPr lang="en-US" sz="2000">
                <a:latin typeface="Segoe UI Semibold"/>
                <a:cs typeface="Segoe UI"/>
              </a:rPr>
              <a:t>02</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Simplify endpoint management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0" cap="none" spc="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Easily enable remote access and control which devices and users can access your work data.</a:t>
            </a:r>
            <a:endParaRPr lang="en-US" sz="2000">
              <a:latin typeface="Segoe UI Semibold"/>
              <a:cs typeface="Segoe UI"/>
            </a:endParaRPr>
          </a:p>
        </p:txBody>
      </p:sp>
      <p:sp>
        <p:nvSpPr>
          <p:cNvPr id="25" name="Rectangle 24">
            <a:extLst>
              <a:ext uri="{FF2B5EF4-FFF2-40B4-BE49-F238E27FC236}">
                <a16:creationId xmlns:a16="http://schemas.microsoft.com/office/drawing/2014/main" id="{22CE69AD-262E-5592-49E5-393916FFB058}"/>
              </a:ext>
              <a:ext uri="{C183D7F6-B498-43B3-948B-1728B52AA6E4}">
                <adec:decorative xmlns:adec="http://schemas.microsoft.com/office/drawing/2017/decorative" val="1"/>
              </a:ext>
            </a:extLst>
          </p:cNvPr>
          <p:cNvSpPr/>
          <p:nvPr/>
        </p:nvSpPr>
        <p:spPr bwMode="auto">
          <a:xfrm>
            <a:off x="7921930" y="2720151"/>
            <a:ext cx="3208206" cy="2824120"/>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91440" numCol="1" spcCol="0" rtlCol="0" fromWordArt="0" anchor="t" anchorCtr="0" forceAA="0" compatLnSpc="1">
            <a:prstTxWarp prst="textNoShape">
              <a:avLst/>
            </a:prstTxWarp>
            <a:noAutofit/>
          </a:bodyPr>
          <a:lstStyle/>
          <a:p>
            <a:pPr defTabSz="932472" fontAlgn="base">
              <a:spcBef>
                <a:spcPts val="800"/>
              </a:spcBef>
              <a:spcAft>
                <a:spcPts val="600"/>
              </a:spcAft>
            </a:pPr>
            <a:r>
              <a:rPr lang="en-US" sz="2000">
                <a:latin typeface="Segoe UI Semibold"/>
                <a:cs typeface="Segoe UI"/>
              </a:rPr>
              <a:t>03</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a:ln>
                  <a:noFill/>
                </a:ln>
                <a:solidFill>
                  <a:srgbClr val="0078D4"/>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Unleash intelligent productivity</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0" cap="none" spc="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Save money and do more with a single platform and get ready for a new way to work with AI.</a:t>
            </a:r>
            <a:endParaRPr lang="en-US" sz="2000">
              <a:latin typeface="Segoe UI Semibold"/>
              <a:cs typeface="Segoe UI"/>
            </a:endParaRPr>
          </a:p>
        </p:txBody>
      </p:sp>
      <p:sp>
        <p:nvSpPr>
          <p:cNvPr id="5" name="Text Placeholder 4">
            <a:extLst>
              <a:ext uri="{FF2B5EF4-FFF2-40B4-BE49-F238E27FC236}">
                <a16:creationId xmlns:a16="http://schemas.microsoft.com/office/drawing/2014/main" id="{4EEA6B01-9A5B-30FF-4330-7D35FD798692}"/>
              </a:ext>
            </a:extLst>
          </p:cNvPr>
          <p:cNvSpPr>
            <a:spLocks noGrp="1"/>
          </p:cNvSpPr>
          <p:nvPr>
            <p:ph type="body" sz="quarter" idx="10"/>
          </p:nvPr>
        </p:nvSpPr>
        <p:spPr>
          <a:xfrm>
            <a:off x="878878" y="1820053"/>
            <a:ext cx="10204450" cy="969496"/>
          </a:xfrm>
        </p:spPr>
        <p:txBody>
          <a:bodyPr/>
          <a:lstStyle/>
          <a:p>
            <a:r>
              <a:rPr lang="en-US" sz="1600"/>
              <a:t>With Microsoft 365 </a:t>
            </a:r>
            <a:r>
              <a:rPr lang="en-US" sz="1600" dirty="0"/>
              <a:t>E3</a:t>
            </a:r>
            <a:r>
              <a:rPr lang="en-US" sz="1600"/>
              <a:t>, you can safely run your business from anywhere with a secure, comprehensive, AI-powered cloud solution that makes hybrid work, work.</a:t>
            </a:r>
          </a:p>
          <a:p>
            <a:endParaRPr lang="en-US" sz="1600"/>
          </a:p>
        </p:txBody>
      </p:sp>
    </p:spTree>
    <p:extLst>
      <p:ext uri="{BB962C8B-B14F-4D97-AF65-F5344CB8AC3E}">
        <p14:creationId xmlns:p14="http://schemas.microsoft.com/office/powerpoint/2010/main" val="127699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1.45833E-6 2.96296E-6 L -1.45833E-6 0.04166 " pathEditMode="relative" rAng="0" ptsTypes="AA">
                                      <p:cBhvr>
                                        <p:cTn id="9" dur="750" spd="-100000" fill="hold"/>
                                        <p:tgtEl>
                                          <p:spTgt spid="6"/>
                                        </p:tgtEl>
                                        <p:attrNameLst>
                                          <p:attrName>ppt_x</p:attrName>
                                          <p:attrName>ppt_y</p:attrName>
                                        </p:attrNameLst>
                                      </p:cBhvr>
                                      <p:rCtr x="0" y="2083"/>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grpId="1" nodeType="withEffect">
                                  <p:stCondLst>
                                    <p:cond delay="0"/>
                                  </p:stCondLst>
                                  <p:childTnLst>
                                    <p:animMotion origin="layout" path="M -1.45833E-6 2.96296E-6 L -1.45833E-6 0.04166 " pathEditMode="relative" rAng="0" ptsTypes="AA">
                                      <p:cBhvr>
                                        <p:cTn id="14" dur="750" spd="-100000" fill="hold"/>
                                        <p:tgtEl>
                                          <p:spTgt spid="5"/>
                                        </p:tgtEl>
                                        <p:attrNameLst>
                                          <p:attrName>ppt_x</p:attrName>
                                          <p:attrName>ppt_y</p:attrName>
                                        </p:attrNameLst>
                                      </p:cBhvr>
                                      <p:rCtr x="0" y="2083"/>
                                    </p:animMotion>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42" presetClass="path" presetSubtype="0" decel="100000" fill="hold" grpId="1" nodeType="withEffect">
                                  <p:stCondLst>
                                    <p:cond delay="100"/>
                                  </p:stCondLst>
                                  <p:childTnLst>
                                    <p:animMotion origin="layout" path="M 1.25E-6 -3.33333E-6 L 1.25E-6 -0.03703 " pathEditMode="relative" rAng="0" ptsTypes="AA">
                                      <p:cBhvr>
                                        <p:cTn id="19" dur="750" spd="-100000" fill="hold"/>
                                        <p:tgtEl>
                                          <p:spTgt spid="8"/>
                                        </p:tgtEl>
                                        <p:attrNameLst>
                                          <p:attrName>ppt_x</p:attrName>
                                          <p:attrName>ppt_y</p:attrName>
                                        </p:attrNameLst>
                                      </p:cBhvr>
                                      <p:rCtr x="0" y="-1852"/>
                                    </p:animMotion>
                                  </p:childTnLst>
                                </p:cTn>
                              </p:par>
                              <p:par>
                                <p:cTn id="20" presetID="10" presetClass="entr" presetSubtype="0" fill="hold" grpId="0" nodeType="withEffect">
                                  <p:stCondLst>
                                    <p:cond delay="2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42" presetClass="path" presetSubtype="0" decel="100000" fill="hold" grpId="1" nodeType="withEffect">
                                  <p:stCondLst>
                                    <p:cond delay="200"/>
                                  </p:stCondLst>
                                  <p:childTnLst>
                                    <p:animMotion origin="layout" path="M 1.25E-6 -3.33333E-6 L 1.25E-6 -0.03703 " pathEditMode="relative" rAng="0" ptsTypes="AA">
                                      <p:cBhvr>
                                        <p:cTn id="24" dur="750" spd="-100000" fill="hold"/>
                                        <p:tgtEl>
                                          <p:spTgt spid="18"/>
                                        </p:tgtEl>
                                        <p:attrNameLst>
                                          <p:attrName>ppt_x</p:attrName>
                                          <p:attrName>ppt_y</p:attrName>
                                        </p:attrNameLst>
                                      </p:cBhvr>
                                      <p:rCtr x="0" y="-1852"/>
                                    </p:animMotion>
                                  </p:childTnLst>
                                </p:cTn>
                              </p:par>
                              <p:par>
                                <p:cTn id="25" presetID="10" presetClass="entr" presetSubtype="0" fill="hold" grpId="0" nodeType="withEffect">
                                  <p:stCondLst>
                                    <p:cond delay="3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42" presetClass="path" presetSubtype="0" decel="100000" fill="hold" grpId="1" nodeType="withEffect">
                                  <p:stCondLst>
                                    <p:cond delay="300"/>
                                  </p:stCondLst>
                                  <p:childTnLst>
                                    <p:animMotion origin="layout" path="M 1.25E-6 -3.33333E-6 L 1.25E-6 -0.03703 " pathEditMode="relative" rAng="0" ptsTypes="AA">
                                      <p:cBhvr>
                                        <p:cTn id="29" dur="750" spd="-100000" fill="hold"/>
                                        <p:tgtEl>
                                          <p:spTgt spid="25"/>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8" grpId="0" animBg="1"/>
      <p:bldP spid="18" grpId="1" animBg="1"/>
      <p:bldP spid="25" grpId="0" animBg="1"/>
      <p:bldP spid="25" grpId="1" animBg="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BDDACD8-211E-50C6-C739-9DB9BA2099A7}"/>
              </a:ext>
            </a:extLst>
          </p:cNvPr>
          <p:cNvSpPr/>
          <p:nvPr/>
        </p:nvSpPr>
        <p:spPr bwMode="auto">
          <a:xfrm>
            <a:off x="0" y="1593771"/>
            <a:ext cx="12192000" cy="4559459"/>
          </a:xfrm>
          <a:prstGeom prst="rect">
            <a:avLst/>
          </a:prstGeom>
          <a:solidFill>
            <a:srgbClr val="FFFFFF">
              <a:lumMod val="95000"/>
            </a:srgbClr>
          </a:solidFill>
          <a:ln w="19050"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37" name="Title 25">
            <a:extLst>
              <a:ext uri="{FF2B5EF4-FFF2-40B4-BE49-F238E27FC236}">
                <a16:creationId xmlns:a16="http://schemas.microsoft.com/office/drawing/2014/main" id="{663E437D-CFC5-CB26-700A-FA071EAEAC38}"/>
              </a:ext>
            </a:extLst>
          </p:cNvPr>
          <p:cNvSpPr txBox="1">
            <a:spLocks/>
          </p:cNvSpPr>
          <p:nvPr/>
        </p:nvSpPr>
        <p:spPr>
          <a:xfrm>
            <a:off x="376176" y="393800"/>
            <a:ext cx="11018520" cy="861774"/>
          </a:xfrm>
          <a:prstGeom prst="rect">
            <a:avLst/>
          </a:prstGeom>
        </p:spPr>
        <p:txBody>
          <a:bodyP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defRPr/>
            </a:pPr>
            <a:r>
              <a:rPr lang="en-US" sz="1800">
                <a:solidFill>
                  <a:srgbClr val="000000"/>
                </a:solidFill>
                <a:latin typeface="Segoe UI Semilight" panose="020B0402040204020203" pitchFamily="34" charset="0"/>
                <a:cs typeface="Segoe UI Semilight" panose="020B0402040204020203" pitchFamily="34" charset="0"/>
              </a:rPr>
              <a:t>Microsoft 365 E3</a:t>
            </a:r>
            <a:br>
              <a:rPr lang="en-US" sz="1800">
                <a:solidFill>
                  <a:srgbClr val="000000"/>
                </a:solidFill>
                <a:latin typeface="Segoe UI Semilight" panose="020B0402040204020203" pitchFamily="34" charset="0"/>
                <a:cs typeface="Segoe UI Semilight" panose="020B0402040204020203" pitchFamily="34" charset="0"/>
              </a:rPr>
            </a:br>
            <a:r>
              <a:rPr lang="en-US" sz="3200">
                <a:solidFill>
                  <a:srgbClr val="000000"/>
                </a:solidFill>
                <a:latin typeface="Segoe UI Semibold"/>
              </a:rPr>
              <a:t>Secure productivity</a:t>
            </a:r>
          </a:p>
        </p:txBody>
      </p:sp>
      <p:cxnSp>
        <p:nvCxnSpPr>
          <p:cNvPr id="151" name="Straight Connector 150">
            <a:extLst>
              <a:ext uri="{FF2B5EF4-FFF2-40B4-BE49-F238E27FC236}">
                <a16:creationId xmlns:a16="http://schemas.microsoft.com/office/drawing/2014/main" id="{CFD11755-A09B-4D78-61A9-EE400ECA9F75}"/>
              </a:ext>
            </a:extLst>
          </p:cNvPr>
          <p:cNvCxnSpPr>
            <a:cxnSpLocks/>
          </p:cNvCxnSpPr>
          <p:nvPr/>
        </p:nvCxnSpPr>
        <p:spPr>
          <a:xfrm>
            <a:off x="4159442" y="5428583"/>
            <a:ext cx="0" cy="27432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C5B7234A-C538-2D72-E30B-60FF05103DC0}"/>
              </a:ext>
            </a:extLst>
          </p:cNvPr>
          <p:cNvCxnSpPr>
            <a:cxnSpLocks/>
          </p:cNvCxnSpPr>
          <p:nvPr/>
        </p:nvCxnSpPr>
        <p:spPr>
          <a:xfrm>
            <a:off x="7866701" y="5428583"/>
            <a:ext cx="0" cy="27432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5" name="Rectangle 154">
            <a:extLst>
              <a:ext uri="{FF2B5EF4-FFF2-40B4-BE49-F238E27FC236}">
                <a16:creationId xmlns:a16="http://schemas.microsoft.com/office/drawing/2014/main" id="{D0170F9A-2DBA-803F-E5E6-F9E9CC5A20A3}"/>
              </a:ext>
            </a:extLst>
          </p:cNvPr>
          <p:cNvSpPr/>
          <p:nvPr/>
        </p:nvSpPr>
        <p:spPr bwMode="auto">
          <a:xfrm>
            <a:off x="3800714" y="5428583"/>
            <a:ext cx="4480560" cy="29238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spAutoFit/>
          </a:bodyPr>
          <a:lstStyle/>
          <a:p>
            <a:pPr algn="ctr" defTabSz="932472" fontAlgn="base">
              <a:spcBef>
                <a:spcPct val="0"/>
              </a:spcBef>
              <a:spcAft>
                <a:spcPct val="0"/>
              </a:spcAft>
            </a:pPr>
            <a:r>
              <a:rPr lang="en-US" sz="1600">
                <a:solidFill>
                  <a:srgbClr val="8661C5"/>
                </a:solidFill>
                <a:latin typeface="Segoe UI Semibold" panose="020B0702040204020203" pitchFamily="34" charset="0"/>
                <a:ea typeface="Segoe UI" panose="020B0502040204020203" pitchFamily="34" charset="0"/>
                <a:cs typeface="Segoe UI Semibold" panose="020B0702040204020203" pitchFamily="34" charset="0"/>
              </a:rPr>
              <a:t>Simplified endpoint management </a:t>
            </a:r>
          </a:p>
        </p:txBody>
      </p:sp>
      <p:sp>
        <p:nvSpPr>
          <p:cNvPr id="156" name="Rectangle 155">
            <a:extLst>
              <a:ext uri="{FF2B5EF4-FFF2-40B4-BE49-F238E27FC236}">
                <a16:creationId xmlns:a16="http://schemas.microsoft.com/office/drawing/2014/main" id="{04A764F9-C12B-C1F0-67D2-312EAAAC16CA}"/>
              </a:ext>
            </a:extLst>
          </p:cNvPr>
          <p:cNvSpPr/>
          <p:nvPr/>
        </p:nvSpPr>
        <p:spPr bwMode="auto">
          <a:xfrm>
            <a:off x="7544009" y="5428583"/>
            <a:ext cx="4480560" cy="29238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spAutoFit/>
          </a:bodyPr>
          <a:lstStyle/>
          <a:p>
            <a:pPr algn="ctr" defTabSz="932472" fontAlgn="base">
              <a:spcBef>
                <a:spcPct val="0"/>
              </a:spcBef>
              <a:spcAft>
                <a:spcPct val="0"/>
              </a:spcAft>
            </a:pPr>
            <a:r>
              <a:rPr lang="en-US" sz="1600" dirty="0">
                <a:solidFill>
                  <a:srgbClr val="C73ECC"/>
                </a:solidFill>
                <a:latin typeface="Segoe UI Semibold" panose="020B0702040204020203" pitchFamily="34" charset="0"/>
                <a:ea typeface="Segoe UI" panose="020B0502040204020203" pitchFamily="34" charset="0"/>
                <a:cs typeface="Segoe UI Semibold" panose="020B0702040204020203" pitchFamily="34" charset="0"/>
              </a:rPr>
              <a:t>Intelligent productivity</a:t>
            </a:r>
            <a:endParaRPr lang="en-US" sz="1600">
              <a:solidFill>
                <a:srgbClr val="C73ECC"/>
              </a:solidFill>
              <a:latin typeface="Segoe UI Semibold" panose="020B0702040204020203" pitchFamily="34" charset="0"/>
              <a:ea typeface="Segoe UI" panose="020B0502040204020203" pitchFamily="34" charset="0"/>
              <a:cs typeface="Segoe UI Semibold" panose="020B0702040204020203" pitchFamily="34" charset="0"/>
            </a:endParaRPr>
          </a:p>
        </p:txBody>
      </p:sp>
      <p:sp>
        <p:nvSpPr>
          <p:cNvPr id="157" name="Rectangle 156">
            <a:extLst>
              <a:ext uri="{FF2B5EF4-FFF2-40B4-BE49-F238E27FC236}">
                <a16:creationId xmlns:a16="http://schemas.microsoft.com/office/drawing/2014/main" id="{09E51446-FB3E-245F-0159-EB2BDD1BDF0C}"/>
              </a:ext>
            </a:extLst>
          </p:cNvPr>
          <p:cNvSpPr/>
          <p:nvPr/>
        </p:nvSpPr>
        <p:spPr bwMode="auto">
          <a:xfrm>
            <a:off x="315080" y="5428583"/>
            <a:ext cx="4480560" cy="29238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spAutoFit/>
          </a:bodyPr>
          <a:lstStyle/>
          <a:p>
            <a:pPr algn="ctr" defTabSz="932472" fontAlgn="base">
              <a:spcBef>
                <a:spcPct val="0"/>
              </a:spcBef>
              <a:spcAft>
                <a:spcPct val="0"/>
              </a:spcAft>
            </a:pPr>
            <a:r>
              <a:rPr lang="en-US" sz="1600">
                <a:solidFill>
                  <a:srgbClr val="0078D4"/>
                </a:solidFill>
                <a:latin typeface="Segoe UI Semibold" panose="020B0702040204020203" pitchFamily="34" charset="0"/>
                <a:ea typeface="Segoe UI" panose="020B0502040204020203" pitchFamily="34" charset="0"/>
                <a:cs typeface="Segoe UI Semibold" panose="020B0702040204020203" pitchFamily="34" charset="0"/>
              </a:rPr>
              <a:t>Zero-Trust foundations</a:t>
            </a:r>
          </a:p>
        </p:txBody>
      </p:sp>
      <p:sp>
        <p:nvSpPr>
          <p:cNvPr id="97" name="Freeform 24">
            <a:extLst>
              <a:ext uri="{FF2B5EF4-FFF2-40B4-BE49-F238E27FC236}">
                <a16:creationId xmlns:a16="http://schemas.microsoft.com/office/drawing/2014/main" id="{718E9574-FC9B-9F63-B1E1-9D16049E8870}"/>
              </a:ext>
              <a:ext uri="{C183D7F6-B498-43B3-948B-1728B52AA6E4}">
                <adec:decorative xmlns:adec="http://schemas.microsoft.com/office/drawing/2017/decorative" val="1"/>
              </a:ext>
            </a:extLst>
          </p:cNvPr>
          <p:cNvSpPr/>
          <p:nvPr/>
        </p:nvSpPr>
        <p:spPr>
          <a:xfrm>
            <a:off x="7798503" y="2530111"/>
            <a:ext cx="365054" cy="360294"/>
          </a:xfrm>
          <a:custGeom>
            <a:avLst/>
            <a:gdLst>
              <a:gd name="connsiteX0" fmla="*/ 145315 w 365054"/>
              <a:gd name="connsiteY0" fmla="*/ 88106 h 360294"/>
              <a:gd name="connsiteX1" fmla="*/ 132622 w 365054"/>
              <a:gd name="connsiteY1" fmla="*/ 62720 h 360294"/>
              <a:gd name="connsiteX2" fmla="*/ 61412 w 365054"/>
              <a:gd name="connsiteY2" fmla="*/ 132914 h 360294"/>
              <a:gd name="connsiteX3" fmla="*/ 88957 w 365054"/>
              <a:gd name="connsiteY3" fmla="*/ 143196 h 360294"/>
              <a:gd name="connsiteX4" fmla="*/ 61412 w 365054"/>
              <a:gd name="connsiteY4" fmla="*/ 230018 h 360294"/>
              <a:gd name="connsiteX5" fmla="*/ 90099 w 365054"/>
              <a:gd name="connsiteY5" fmla="*/ 218594 h 360294"/>
              <a:gd name="connsiteX6" fmla="*/ 133764 w 365054"/>
              <a:gd name="connsiteY6" fmla="*/ 301355 h 360294"/>
              <a:gd name="connsiteX7" fmla="*/ 146458 w 365054"/>
              <a:gd name="connsiteY7" fmla="*/ 271906 h 360294"/>
              <a:gd name="connsiteX8" fmla="*/ 236074 w 365054"/>
              <a:gd name="connsiteY8" fmla="*/ 300213 h 360294"/>
              <a:gd name="connsiteX9" fmla="*/ 221222 w 365054"/>
              <a:gd name="connsiteY9" fmla="*/ 270764 h 360294"/>
              <a:gd name="connsiteX10" fmla="*/ 274027 w 365054"/>
              <a:gd name="connsiteY10" fmla="*/ 217452 h 360294"/>
              <a:gd name="connsiteX11" fmla="*/ 306268 w 365054"/>
              <a:gd name="connsiteY11" fmla="*/ 230145 h 360294"/>
              <a:gd name="connsiteX12" fmla="*/ 307410 w 365054"/>
              <a:gd name="connsiteY12" fmla="*/ 133676 h 360294"/>
              <a:gd name="connsiteX13" fmla="*/ 275169 w 365054"/>
              <a:gd name="connsiteY13" fmla="*/ 143957 h 360294"/>
              <a:gd name="connsiteX14" fmla="*/ 231123 w 365054"/>
              <a:gd name="connsiteY14" fmla="*/ 63227 h 360294"/>
              <a:gd name="connsiteX15" fmla="*/ 221984 w 365054"/>
              <a:gd name="connsiteY15" fmla="*/ 89249 h 360294"/>
              <a:gd name="connsiteX16" fmla="*/ 348918 w 365054"/>
              <a:gd name="connsiteY16" fmla="*/ 105116 h 360294"/>
              <a:gd name="connsiteX17" fmla="*/ 263872 w 365054"/>
              <a:gd name="connsiteY17" fmla="*/ 18927 h 360294"/>
              <a:gd name="connsiteX18" fmla="*/ 121325 w 365054"/>
              <a:gd name="connsiteY18" fmla="*/ 349971 h 360294"/>
              <a:gd name="connsiteX19" fmla="*/ 182253 w 365054"/>
              <a:gd name="connsiteY19" fmla="*/ 360253 h 360294"/>
              <a:gd name="connsiteX20" fmla="*/ 365013 w 365054"/>
              <a:gd name="connsiteY20" fmla="*/ 185147 h 360294"/>
              <a:gd name="connsiteX21" fmla="*/ 355772 w 365054"/>
              <a:gd name="connsiteY21" fmla="*/ 124409 h 360294"/>
              <a:gd name="connsiteX22" fmla="*/ 243182 w 365054"/>
              <a:gd name="connsiteY22" fmla="*/ 10169 h 360294"/>
              <a:gd name="connsiteX23" fmla="*/ 182253 w 365054"/>
              <a:gd name="connsiteY23" fmla="*/ 14 h 360294"/>
              <a:gd name="connsiteX24" fmla="*/ 14 w 365054"/>
              <a:gd name="connsiteY24" fmla="*/ 177735 h 360294"/>
              <a:gd name="connsiteX25" fmla="*/ 104189 w 365054"/>
              <a:gd name="connsiteY25" fmla="*/ 343244 h 360294"/>
              <a:gd name="connsiteX26" fmla="*/ 82356 w 365054"/>
              <a:gd name="connsiteY26" fmla="*/ 180006 h 360294"/>
              <a:gd name="connsiteX27" fmla="*/ 180971 w 365054"/>
              <a:gd name="connsiteY27" fmla="*/ 78599 h 360294"/>
              <a:gd name="connsiteX28" fmla="*/ 282379 w 365054"/>
              <a:gd name="connsiteY28" fmla="*/ 177214 h 360294"/>
              <a:gd name="connsiteX29" fmla="*/ 183764 w 365054"/>
              <a:gd name="connsiteY29" fmla="*/ 278621 h 360294"/>
              <a:gd name="connsiteX30" fmla="*/ 182380 w 365054"/>
              <a:gd name="connsiteY30" fmla="*/ 278634 h 360294"/>
              <a:gd name="connsiteX31" fmla="*/ 82103 w 365054"/>
              <a:gd name="connsiteY31" fmla="*/ 180146 h 360294"/>
              <a:gd name="connsiteX32" fmla="*/ 82103 w 365054"/>
              <a:gd name="connsiteY32" fmla="*/ 180006 h 36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5054" h="360294">
                <a:moveTo>
                  <a:pt x="145315" y="88106"/>
                </a:moveTo>
                <a:lnTo>
                  <a:pt x="132622" y="62720"/>
                </a:lnTo>
                <a:moveTo>
                  <a:pt x="61412" y="132914"/>
                </a:moveTo>
                <a:lnTo>
                  <a:pt x="88957" y="143196"/>
                </a:lnTo>
                <a:moveTo>
                  <a:pt x="61412" y="230018"/>
                </a:moveTo>
                <a:lnTo>
                  <a:pt x="90099" y="218594"/>
                </a:lnTo>
                <a:moveTo>
                  <a:pt x="133764" y="301355"/>
                </a:moveTo>
                <a:lnTo>
                  <a:pt x="146458" y="271906"/>
                </a:lnTo>
                <a:moveTo>
                  <a:pt x="236074" y="300213"/>
                </a:moveTo>
                <a:lnTo>
                  <a:pt x="221222" y="270764"/>
                </a:lnTo>
                <a:moveTo>
                  <a:pt x="274027" y="217452"/>
                </a:moveTo>
                <a:lnTo>
                  <a:pt x="306268" y="230145"/>
                </a:lnTo>
                <a:moveTo>
                  <a:pt x="307410" y="133676"/>
                </a:moveTo>
                <a:lnTo>
                  <a:pt x="275169" y="143957"/>
                </a:lnTo>
                <a:moveTo>
                  <a:pt x="231123" y="63227"/>
                </a:moveTo>
                <a:lnTo>
                  <a:pt x="221984" y="89249"/>
                </a:lnTo>
                <a:moveTo>
                  <a:pt x="348918" y="105116"/>
                </a:moveTo>
                <a:cubicBezTo>
                  <a:pt x="331172" y="67568"/>
                  <a:pt x="301178" y="37181"/>
                  <a:pt x="263872" y="18927"/>
                </a:cubicBezTo>
                <a:moveTo>
                  <a:pt x="121325" y="349971"/>
                </a:moveTo>
                <a:cubicBezTo>
                  <a:pt x="140860" y="356990"/>
                  <a:pt x="161500" y="360468"/>
                  <a:pt x="182253" y="360253"/>
                </a:cubicBezTo>
                <a:cubicBezTo>
                  <a:pt x="281071" y="362372"/>
                  <a:pt x="362906" y="283965"/>
                  <a:pt x="365013" y="185147"/>
                </a:cubicBezTo>
                <a:cubicBezTo>
                  <a:pt x="365457" y="164521"/>
                  <a:pt x="362335" y="143970"/>
                  <a:pt x="355772" y="124409"/>
                </a:cubicBezTo>
                <a:moveTo>
                  <a:pt x="243182" y="10169"/>
                </a:moveTo>
                <a:cubicBezTo>
                  <a:pt x="223583" y="3378"/>
                  <a:pt x="202994" y="-49"/>
                  <a:pt x="182253" y="14"/>
                </a:cubicBezTo>
                <a:cubicBezTo>
                  <a:pt x="82851" y="-1229"/>
                  <a:pt x="1258" y="78332"/>
                  <a:pt x="14" y="177735"/>
                </a:cubicBezTo>
                <a:cubicBezTo>
                  <a:pt x="-874" y="248601"/>
                  <a:pt x="39910" y="313388"/>
                  <a:pt x="104189" y="343244"/>
                </a:cubicBezTo>
                <a:moveTo>
                  <a:pt x="82356" y="180006"/>
                </a:moveTo>
                <a:cubicBezTo>
                  <a:pt x="81582" y="124765"/>
                  <a:pt x="125742" y="79373"/>
                  <a:pt x="180971" y="78599"/>
                </a:cubicBezTo>
                <a:cubicBezTo>
                  <a:pt x="236213" y="77825"/>
                  <a:pt x="281617" y="121972"/>
                  <a:pt x="282379" y="177214"/>
                </a:cubicBezTo>
                <a:cubicBezTo>
                  <a:pt x="283153" y="232455"/>
                  <a:pt x="239006" y="277847"/>
                  <a:pt x="183764" y="278621"/>
                </a:cubicBezTo>
                <a:cubicBezTo>
                  <a:pt x="183307" y="278634"/>
                  <a:pt x="182837" y="278634"/>
                  <a:pt x="182380" y="278634"/>
                </a:cubicBezTo>
                <a:cubicBezTo>
                  <a:pt x="127494" y="279129"/>
                  <a:pt x="82598" y="235032"/>
                  <a:pt x="82103" y="180146"/>
                </a:cubicBezTo>
                <a:cubicBezTo>
                  <a:pt x="82103" y="180095"/>
                  <a:pt x="82103" y="180057"/>
                  <a:pt x="82103" y="180006"/>
                </a:cubicBezTo>
                <a:close/>
              </a:path>
            </a:pathLst>
          </a:custGeom>
          <a:noFill/>
          <a:ln w="19050" cap="sq">
            <a:solidFill>
              <a:srgbClr val="3778C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2" name="TextBox 101">
            <a:extLst>
              <a:ext uri="{FF2B5EF4-FFF2-40B4-BE49-F238E27FC236}">
                <a16:creationId xmlns:a16="http://schemas.microsoft.com/office/drawing/2014/main" id="{58977F5A-6B18-D4EC-483D-49F037BDF04E}"/>
              </a:ext>
            </a:extLst>
          </p:cNvPr>
          <p:cNvSpPr txBox="1"/>
          <p:nvPr/>
        </p:nvSpPr>
        <p:spPr>
          <a:xfrm>
            <a:off x="7423025" y="3090849"/>
            <a:ext cx="1116011" cy="276999"/>
          </a:xfrm>
          <a:prstGeom prst="rect">
            <a:avLst/>
          </a:prstGeom>
          <a:noFill/>
        </p:spPr>
        <p:txBody>
          <a:bodyPr wrap="none" rtlCol="0">
            <a:spAutoFit/>
          </a:bodyPr>
          <a:lstStyle/>
          <a:p>
            <a:pPr defTabSz="914400"/>
            <a:r>
              <a:rPr lang="en-US" sz="1200" kern="0">
                <a:solidFill>
                  <a:srgbClr val="0078D4"/>
                </a:solidFill>
                <a:latin typeface="Segoe UI Semibold"/>
                <a:cs typeface="Segoe UI"/>
                <a:sym typeface="Segoe UI"/>
                <a:rtl val="0"/>
              </a:rPr>
              <a:t>Management</a:t>
            </a:r>
          </a:p>
        </p:txBody>
      </p:sp>
      <p:sp>
        <p:nvSpPr>
          <p:cNvPr id="103" name="TextBox 102">
            <a:extLst>
              <a:ext uri="{FF2B5EF4-FFF2-40B4-BE49-F238E27FC236}">
                <a16:creationId xmlns:a16="http://schemas.microsoft.com/office/drawing/2014/main" id="{1FF95AC6-027C-78AA-8187-FE4E2F668144}"/>
              </a:ext>
            </a:extLst>
          </p:cNvPr>
          <p:cNvSpPr txBox="1"/>
          <p:nvPr/>
        </p:nvSpPr>
        <p:spPr>
          <a:xfrm>
            <a:off x="6860257" y="3361507"/>
            <a:ext cx="2241556" cy="369332"/>
          </a:xfrm>
          <a:prstGeom prst="rect">
            <a:avLst/>
          </a:prstGeom>
          <a:noFill/>
        </p:spPr>
        <p:txBody>
          <a:bodyPr wrap="square" rtlCol="0">
            <a:spAutoFit/>
          </a:bodyPr>
          <a:lstStyle/>
          <a:p>
            <a:pPr algn="ctr" defTabSz="914400"/>
            <a:r>
              <a:rPr lang="en-US" sz="900" kern="0">
                <a:solidFill>
                  <a:srgbClr val="000000"/>
                </a:solidFill>
                <a:cs typeface="Segoe UI"/>
                <a:sym typeface="Segoe UI"/>
                <a:rtl val="0"/>
              </a:rPr>
              <a:t>that is built for a heterogenous device estate, including personal devices </a:t>
            </a:r>
          </a:p>
        </p:txBody>
      </p:sp>
      <p:sp>
        <p:nvSpPr>
          <p:cNvPr id="90" name="Freeform 16">
            <a:extLst>
              <a:ext uri="{FF2B5EF4-FFF2-40B4-BE49-F238E27FC236}">
                <a16:creationId xmlns:a16="http://schemas.microsoft.com/office/drawing/2014/main" id="{E18B6815-4D61-DF4D-BF59-4CFA01031E7D}"/>
              </a:ext>
              <a:ext uri="{C183D7F6-B498-43B3-948B-1728B52AA6E4}">
                <adec:decorative xmlns:adec="http://schemas.microsoft.com/office/drawing/2017/decorative" val="1"/>
              </a:ext>
            </a:extLst>
          </p:cNvPr>
          <p:cNvSpPr/>
          <p:nvPr/>
        </p:nvSpPr>
        <p:spPr>
          <a:xfrm>
            <a:off x="9810584" y="2530111"/>
            <a:ext cx="365824" cy="319873"/>
          </a:xfrm>
          <a:custGeom>
            <a:avLst/>
            <a:gdLst>
              <a:gd name="connsiteX0" fmla="*/ 251584 w 365824"/>
              <a:gd name="connsiteY0" fmla="*/ 194209 h 319873"/>
              <a:gd name="connsiteX1" fmla="*/ 254377 w 365824"/>
              <a:gd name="connsiteY1" fmla="*/ 207537 h 319873"/>
              <a:gd name="connsiteX2" fmla="*/ 272528 w 365824"/>
              <a:gd name="connsiteY2" fmla="*/ 225688 h 319873"/>
              <a:gd name="connsiteX3" fmla="*/ 299311 w 365824"/>
              <a:gd name="connsiteY3" fmla="*/ 225688 h 319873"/>
              <a:gd name="connsiteX4" fmla="*/ 317462 w 365824"/>
              <a:gd name="connsiteY4" fmla="*/ 207537 h 319873"/>
              <a:gd name="connsiteX5" fmla="*/ 317462 w 365824"/>
              <a:gd name="connsiteY5" fmla="*/ 180754 h 319873"/>
              <a:gd name="connsiteX6" fmla="*/ 299311 w 365824"/>
              <a:gd name="connsiteY6" fmla="*/ 162602 h 319873"/>
              <a:gd name="connsiteX7" fmla="*/ 272528 w 365824"/>
              <a:gd name="connsiteY7" fmla="*/ 162602 h 319873"/>
              <a:gd name="connsiteX8" fmla="*/ 254377 w 365824"/>
              <a:gd name="connsiteY8" fmla="*/ 180754 h 319873"/>
              <a:gd name="connsiteX9" fmla="*/ 251584 w 365824"/>
              <a:gd name="connsiteY9" fmla="*/ 194209 h 319873"/>
              <a:gd name="connsiteX10" fmla="*/ 323047 w 365824"/>
              <a:gd name="connsiteY10" fmla="*/ 237493 h 319873"/>
              <a:gd name="connsiteX11" fmla="*/ 340691 w 365824"/>
              <a:gd name="connsiteY11" fmla="*/ 250187 h 319873"/>
              <a:gd name="connsiteX12" fmla="*/ 354274 w 365824"/>
              <a:gd name="connsiteY12" fmla="*/ 266942 h 319873"/>
              <a:gd name="connsiteX13" fmla="*/ 362778 w 365824"/>
              <a:gd name="connsiteY13" fmla="*/ 286617 h 319873"/>
              <a:gd name="connsiteX14" fmla="*/ 365825 w 365824"/>
              <a:gd name="connsiteY14" fmla="*/ 308449 h 319873"/>
              <a:gd name="connsiteX15" fmla="*/ 365825 w 365824"/>
              <a:gd name="connsiteY15" fmla="*/ 319874 h 319873"/>
              <a:gd name="connsiteX16" fmla="*/ 342976 w 365824"/>
              <a:gd name="connsiteY16" fmla="*/ 319874 h 319873"/>
              <a:gd name="connsiteX17" fmla="*/ 342976 w 365824"/>
              <a:gd name="connsiteY17" fmla="*/ 308449 h 319873"/>
              <a:gd name="connsiteX18" fmla="*/ 338534 w 365824"/>
              <a:gd name="connsiteY18" fmla="*/ 286236 h 319873"/>
              <a:gd name="connsiteX19" fmla="*/ 325840 w 365824"/>
              <a:gd name="connsiteY19" fmla="*/ 268211 h 319873"/>
              <a:gd name="connsiteX20" fmla="*/ 307689 w 365824"/>
              <a:gd name="connsiteY20" fmla="*/ 255518 h 319873"/>
              <a:gd name="connsiteX21" fmla="*/ 285476 w 365824"/>
              <a:gd name="connsiteY21" fmla="*/ 250948 h 319873"/>
              <a:gd name="connsiteX22" fmla="*/ 263389 w 365824"/>
              <a:gd name="connsiteY22" fmla="*/ 255391 h 319873"/>
              <a:gd name="connsiteX23" fmla="*/ 245238 w 365824"/>
              <a:gd name="connsiteY23" fmla="*/ 268084 h 319873"/>
              <a:gd name="connsiteX24" fmla="*/ 232544 w 365824"/>
              <a:gd name="connsiteY24" fmla="*/ 286236 h 319873"/>
              <a:gd name="connsiteX25" fmla="*/ 227974 w 365824"/>
              <a:gd name="connsiteY25" fmla="*/ 308449 h 319873"/>
              <a:gd name="connsiteX26" fmla="*/ 227974 w 365824"/>
              <a:gd name="connsiteY26" fmla="*/ 319874 h 319873"/>
              <a:gd name="connsiteX27" fmla="*/ 205126 w 365824"/>
              <a:gd name="connsiteY27" fmla="*/ 319874 h 319873"/>
              <a:gd name="connsiteX28" fmla="*/ 205126 w 365824"/>
              <a:gd name="connsiteY28" fmla="*/ 308449 h 319873"/>
              <a:gd name="connsiteX29" fmla="*/ 208045 w 365824"/>
              <a:gd name="connsiteY29" fmla="*/ 286744 h 319873"/>
              <a:gd name="connsiteX30" fmla="*/ 216550 w 365824"/>
              <a:gd name="connsiteY30" fmla="*/ 267196 h 319873"/>
              <a:gd name="connsiteX31" fmla="*/ 230132 w 365824"/>
              <a:gd name="connsiteY31" fmla="*/ 250441 h 319873"/>
              <a:gd name="connsiteX32" fmla="*/ 248030 w 365824"/>
              <a:gd name="connsiteY32" fmla="*/ 237747 h 319873"/>
              <a:gd name="connsiteX33" fmla="*/ 233179 w 365824"/>
              <a:gd name="connsiteY33" fmla="*/ 218326 h 319873"/>
              <a:gd name="connsiteX34" fmla="*/ 227974 w 365824"/>
              <a:gd name="connsiteY34" fmla="*/ 194463 h 319873"/>
              <a:gd name="connsiteX35" fmla="*/ 232544 w 365824"/>
              <a:gd name="connsiteY35" fmla="*/ 172249 h 319873"/>
              <a:gd name="connsiteX36" fmla="*/ 244602 w 365824"/>
              <a:gd name="connsiteY36" fmla="*/ 154225 h 319873"/>
              <a:gd name="connsiteX37" fmla="*/ 262881 w 365824"/>
              <a:gd name="connsiteY37" fmla="*/ 141531 h 319873"/>
              <a:gd name="connsiteX38" fmla="*/ 325333 w 365824"/>
              <a:gd name="connsiteY38" fmla="*/ 154225 h 319873"/>
              <a:gd name="connsiteX39" fmla="*/ 338026 w 365824"/>
              <a:gd name="connsiteY39" fmla="*/ 172376 h 319873"/>
              <a:gd name="connsiteX40" fmla="*/ 342596 w 365824"/>
              <a:gd name="connsiteY40" fmla="*/ 194590 h 319873"/>
              <a:gd name="connsiteX41" fmla="*/ 337518 w 365824"/>
              <a:gd name="connsiteY41" fmla="*/ 218326 h 319873"/>
              <a:gd name="connsiteX42" fmla="*/ 323047 w 365824"/>
              <a:gd name="connsiteY42" fmla="*/ 237493 h 319873"/>
              <a:gd name="connsiteX43" fmla="*/ 45951 w 365824"/>
              <a:gd name="connsiteY43" fmla="*/ 57120 h 319873"/>
              <a:gd name="connsiteX44" fmla="*/ 48743 w 365824"/>
              <a:gd name="connsiteY44" fmla="*/ 70448 h 319873"/>
              <a:gd name="connsiteX45" fmla="*/ 55979 w 365824"/>
              <a:gd name="connsiteY45" fmla="*/ 81365 h 319873"/>
              <a:gd name="connsiteX46" fmla="*/ 66895 w 365824"/>
              <a:gd name="connsiteY46" fmla="*/ 88727 h 319873"/>
              <a:gd name="connsiteX47" fmla="*/ 93678 w 365824"/>
              <a:gd name="connsiteY47" fmla="*/ 88727 h 319873"/>
              <a:gd name="connsiteX48" fmla="*/ 104595 w 365824"/>
              <a:gd name="connsiteY48" fmla="*/ 81365 h 319873"/>
              <a:gd name="connsiteX49" fmla="*/ 111830 w 365824"/>
              <a:gd name="connsiteY49" fmla="*/ 70448 h 319873"/>
              <a:gd name="connsiteX50" fmla="*/ 111830 w 365824"/>
              <a:gd name="connsiteY50" fmla="*/ 43665 h 319873"/>
              <a:gd name="connsiteX51" fmla="*/ 93678 w 365824"/>
              <a:gd name="connsiteY51" fmla="*/ 25514 h 319873"/>
              <a:gd name="connsiteX52" fmla="*/ 66895 w 365824"/>
              <a:gd name="connsiteY52" fmla="*/ 25514 h 319873"/>
              <a:gd name="connsiteX53" fmla="*/ 48743 w 365824"/>
              <a:gd name="connsiteY53" fmla="*/ 43665 h 319873"/>
              <a:gd name="connsiteX54" fmla="*/ 45951 w 365824"/>
              <a:gd name="connsiteY54" fmla="*/ 57120 h 319873"/>
              <a:gd name="connsiteX55" fmla="*/ 80224 w 365824"/>
              <a:gd name="connsiteY55" fmla="*/ 114241 h 319873"/>
              <a:gd name="connsiteX56" fmla="*/ 58136 w 365824"/>
              <a:gd name="connsiteY56" fmla="*/ 118683 h 319873"/>
              <a:gd name="connsiteX57" fmla="*/ 39985 w 365824"/>
              <a:gd name="connsiteY57" fmla="*/ 131377 h 319873"/>
              <a:gd name="connsiteX58" fmla="*/ 27291 w 365824"/>
              <a:gd name="connsiteY58" fmla="*/ 149528 h 319873"/>
              <a:gd name="connsiteX59" fmla="*/ 22849 w 365824"/>
              <a:gd name="connsiteY59" fmla="*/ 171742 h 319873"/>
              <a:gd name="connsiteX60" fmla="*/ 22849 w 365824"/>
              <a:gd name="connsiteY60" fmla="*/ 183166 h 319873"/>
              <a:gd name="connsiteX61" fmla="*/ 1 w 365824"/>
              <a:gd name="connsiteY61" fmla="*/ 183166 h 319873"/>
              <a:gd name="connsiteX62" fmla="*/ 1 w 365824"/>
              <a:gd name="connsiteY62" fmla="*/ 171742 h 319873"/>
              <a:gd name="connsiteX63" fmla="*/ 2793 w 365824"/>
              <a:gd name="connsiteY63" fmla="*/ 150036 h 319873"/>
              <a:gd name="connsiteX64" fmla="*/ 11425 w 365824"/>
              <a:gd name="connsiteY64" fmla="*/ 130488 h 319873"/>
              <a:gd name="connsiteX65" fmla="*/ 42778 w 365824"/>
              <a:gd name="connsiteY65" fmla="*/ 100786 h 319873"/>
              <a:gd name="connsiteX66" fmla="*/ 27926 w 365824"/>
              <a:gd name="connsiteY66" fmla="*/ 81365 h 319873"/>
              <a:gd name="connsiteX67" fmla="*/ 22849 w 365824"/>
              <a:gd name="connsiteY67" fmla="*/ 57501 h 319873"/>
              <a:gd name="connsiteX68" fmla="*/ 27291 w 365824"/>
              <a:gd name="connsiteY68" fmla="*/ 35288 h 319873"/>
              <a:gd name="connsiteX69" fmla="*/ 39985 w 365824"/>
              <a:gd name="connsiteY69" fmla="*/ 17263 h 319873"/>
              <a:gd name="connsiteX70" fmla="*/ 58263 w 365824"/>
              <a:gd name="connsiteY70" fmla="*/ 4570 h 319873"/>
              <a:gd name="connsiteX71" fmla="*/ 120715 w 365824"/>
              <a:gd name="connsiteY71" fmla="*/ 17263 h 319873"/>
              <a:gd name="connsiteX72" fmla="*/ 133408 w 365824"/>
              <a:gd name="connsiteY72" fmla="*/ 35415 h 319873"/>
              <a:gd name="connsiteX73" fmla="*/ 137978 w 365824"/>
              <a:gd name="connsiteY73" fmla="*/ 57628 h 319873"/>
              <a:gd name="connsiteX74" fmla="*/ 117923 w 365824"/>
              <a:gd name="connsiteY74" fmla="*/ 100786 h 319873"/>
              <a:gd name="connsiteX75" fmla="*/ 135567 w 365824"/>
              <a:gd name="connsiteY75" fmla="*/ 113479 h 319873"/>
              <a:gd name="connsiteX76" fmla="*/ 149149 w 365824"/>
              <a:gd name="connsiteY76" fmla="*/ 130234 h 319873"/>
              <a:gd name="connsiteX77" fmla="*/ 157780 w 365824"/>
              <a:gd name="connsiteY77" fmla="*/ 149909 h 319873"/>
              <a:gd name="connsiteX78" fmla="*/ 160699 w 365824"/>
              <a:gd name="connsiteY78" fmla="*/ 171742 h 319873"/>
              <a:gd name="connsiteX79" fmla="*/ 160699 w 365824"/>
              <a:gd name="connsiteY79" fmla="*/ 183166 h 319873"/>
              <a:gd name="connsiteX80" fmla="*/ 137851 w 365824"/>
              <a:gd name="connsiteY80" fmla="*/ 183166 h 319873"/>
              <a:gd name="connsiteX81" fmla="*/ 137851 w 365824"/>
              <a:gd name="connsiteY81" fmla="*/ 171742 h 319873"/>
              <a:gd name="connsiteX82" fmla="*/ 121096 w 365824"/>
              <a:gd name="connsiteY82" fmla="*/ 131504 h 319873"/>
              <a:gd name="connsiteX83" fmla="*/ 102944 w 365824"/>
              <a:gd name="connsiteY83" fmla="*/ 118810 h 319873"/>
              <a:gd name="connsiteX84" fmla="*/ 79842 w 365824"/>
              <a:gd name="connsiteY84" fmla="*/ 114241 h 319873"/>
              <a:gd name="connsiteX85" fmla="*/ 301850 w 365824"/>
              <a:gd name="connsiteY85" fmla="*/ 91393 h 319873"/>
              <a:gd name="connsiteX86" fmla="*/ 279890 w 365824"/>
              <a:gd name="connsiteY86" fmla="*/ 62833 h 319873"/>
              <a:gd name="connsiteX87" fmla="*/ 251584 w 365824"/>
              <a:gd name="connsiteY87" fmla="*/ 41127 h 319873"/>
              <a:gd name="connsiteX88" fmla="*/ 218962 w 365824"/>
              <a:gd name="connsiteY88" fmla="*/ 27672 h 319873"/>
              <a:gd name="connsiteX89" fmla="*/ 183040 w 365824"/>
              <a:gd name="connsiteY89" fmla="*/ 22848 h 319873"/>
              <a:gd name="connsiteX90" fmla="*/ 160192 w 365824"/>
              <a:gd name="connsiteY90" fmla="*/ 22848 h 319873"/>
              <a:gd name="connsiteX91" fmla="*/ 160192 w 365824"/>
              <a:gd name="connsiteY91" fmla="*/ 0 h 319873"/>
              <a:gd name="connsiteX92" fmla="*/ 183040 w 365824"/>
              <a:gd name="connsiteY92" fmla="*/ 0 h 319873"/>
              <a:gd name="connsiteX93" fmla="*/ 261866 w 365824"/>
              <a:gd name="connsiteY93" fmla="*/ 20690 h 319873"/>
              <a:gd name="connsiteX94" fmla="*/ 320128 w 365824"/>
              <a:gd name="connsiteY94" fmla="*/ 77430 h 319873"/>
              <a:gd name="connsiteX95" fmla="*/ 320128 w 365824"/>
              <a:gd name="connsiteY95" fmla="*/ 22848 h 319873"/>
              <a:gd name="connsiteX96" fmla="*/ 342976 w 365824"/>
              <a:gd name="connsiteY96" fmla="*/ 22848 h 319873"/>
              <a:gd name="connsiteX97" fmla="*/ 342976 w 365824"/>
              <a:gd name="connsiteY97" fmla="*/ 114241 h 319873"/>
              <a:gd name="connsiteX98" fmla="*/ 251584 w 365824"/>
              <a:gd name="connsiteY98" fmla="*/ 114241 h 319873"/>
              <a:gd name="connsiteX99" fmla="*/ 251584 w 365824"/>
              <a:gd name="connsiteY99" fmla="*/ 91393 h 319873"/>
              <a:gd name="connsiteX100" fmla="*/ 64357 w 365824"/>
              <a:gd name="connsiteY100" fmla="*/ 228481 h 319873"/>
              <a:gd name="connsiteX101" fmla="*/ 86316 w 365824"/>
              <a:gd name="connsiteY101" fmla="*/ 257041 h 319873"/>
              <a:gd name="connsiteX102" fmla="*/ 114495 w 365824"/>
              <a:gd name="connsiteY102" fmla="*/ 278620 h 319873"/>
              <a:gd name="connsiteX103" fmla="*/ 147244 w 365824"/>
              <a:gd name="connsiteY103" fmla="*/ 292202 h 319873"/>
              <a:gd name="connsiteX104" fmla="*/ 183040 w 365824"/>
              <a:gd name="connsiteY104" fmla="*/ 297025 h 319873"/>
              <a:gd name="connsiteX105" fmla="*/ 183040 w 365824"/>
              <a:gd name="connsiteY105" fmla="*/ 319874 h 319873"/>
              <a:gd name="connsiteX106" fmla="*/ 104341 w 365824"/>
              <a:gd name="connsiteY106" fmla="*/ 299056 h 319873"/>
              <a:gd name="connsiteX107" fmla="*/ 71845 w 365824"/>
              <a:gd name="connsiteY107" fmla="*/ 274812 h 319873"/>
              <a:gd name="connsiteX108" fmla="*/ 46459 w 365824"/>
              <a:gd name="connsiteY108" fmla="*/ 242317 h 319873"/>
              <a:gd name="connsiteX109" fmla="*/ 46459 w 365824"/>
              <a:gd name="connsiteY109" fmla="*/ 297025 h 319873"/>
              <a:gd name="connsiteX110" fmla="*/ 23738 w 365824"/>
              <a:gd name="connsiteY110" fmla="*/ 297025 h 319873"/>
              <a:gd name="connsiteX111" fmla="*/ 23738 w 365824"/>
              <a:gd name="connsiteY111" fmla="*/ 205633 h 319873"/>
              <a:gd name="connsiteX112" fmla="*/ 115003 w 365824"/>
              <a:gd name="connsiteY112" fmla="*/ 205633 h 319873"/>
              <a:gd name="connsiteX113" fmla="*/ 115003 w 365824"/>
              <a:gd name="connsiteY113" fmla="*/ 228481 h 31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65824" h="319873">
                <a:moveTo>
                  <a:pt x="251584" y="194209"/>
                </a:moveTo>
                <a:cubicBezTo>
                  <a:pt x="251533" y="198804"/>
                  <a:pt x="252498" y="203348"/>
                  <a:pt x="254377" y="207537"/>
                </a:cubicBezTo>
                <a:cubicBezTo>
                  <a:pt x="257727" y="215788"/>
                  <a:pt x="264278" y="222337"/>
                  <a:pt x="272528" y="225688"/>
                </a:cubicBezTo>
                <a:cubicBezTo>
                  <a:pt x="281071" y="229408"/>
                  <a:pt x="290769" y="229408"/>
                  <a:pt x="299311" y="225688"/>
                </a:cubicBezTo>
                <a:cubicBezTo>
                  <a:pt x="307562" y="222337"/>
                  <a:pt x="314112" y="215788"/>
                  <a:pt x="317462" y="207537"/>
                </a:cubicBezTo>
                <a:cubicBezTo>
                  <a:pt x="321004" y="198956"/>
                  <a:pt x="321004" y="189335"/>
                  <a:pt x="317462" y="180754"/>
                </a:cubicBezTo>
                <a:cubicBezTo>
                  <a:pt x="314112" y="172503"/>
                  <a:pt x="307562" y="165953"/>
                  <a:pt x="299311" y="162602"/>
                </a:cubicBezTo>
                <a:cubicBezTo>
                  <a:pt x="290731" y="159061"/>
                  <a:pt x="281109" y="159061"/>
                  <a:pt x="272528" y="162602"/>
                </a:cubicBezTo>
                <a:cubicBezTo>
                  <a:pt x="264278" y="165953"/>
                  <a:pt x="257727" y="172503"/>
                  <a:pt x="254377" y="180754"/>
                </a:cubicBezTo>
                <a:cubicBezTo>
                  <a:pt x="252485" y="184981"/>
                  <a:pt x="251533" y="189576"/>
                  <a:pt x="251584" y="194209"/>
                </a:cubicBezTo>
                <a:close/>
                <a:moveTo>
                  <a:pt x="323047" y="237493"/>
                </a:moveTo>
                <a:cubicBezTo>
                  <a:pt x="329483" y="240908"/>
                  <a:pt x="335411" y="245173"/>
                  <a:pt x="340691" y="250187"/>
                </a:cubicBezTo>
                <a:cubicBezTo>
                  <a:pt x="345871" y="255213"/>
                  <a:pt x="350428" y="260837"/>
                  <a:pt x="354274" y="266942"/>
                </a:cubicBezTo>
                <a:cubicBezTo>
                  <a:pt x="358018" y="273073"/>
                  <a:pt x="360874" y="279699"/>
                  <a:pt x="362778" y="286617"/>
                </a:cubicBezTo>
                <a:cubicBezTo>
                  <a:pt x="364708" y="293738"/>
                  <a:pt x="365736" y="301074"/>
                  <a:pt x="365825" y="308449"/>
                </a:cubicBezTo>
                <a:lnTo>
                  <a:pt x="365825" y="319874"/>
                </a:lnTo>
                <a:lnTo>
                  <a:pt x="342976" y="319874"/>
                </a:lnTo>
                <a:lnTo>
                  <a:pt x="342976" y="308449"/>
                </a:lnTo>
                <a:cubicBezTo>
                  <a:pt x="343065" y="300821"/>
                  <a:pt x="341542" y="293255"/>
                  <a:pt x="338534" y="286236"/>
                </a:cubicBezTo>
                <a:cubicBezTo>
                  <a:pt x="335551" y="279445"/>
                  <a:pt x="331235" y="273314"/>
                  <a:pt x="325840" y="268211"/>
                </a:cubicBezTo>
                <a:cubicBezTo>
                  <a:pt x="320560" y="262969"/>
                  <a:pt x="314429" y="258679"/>
                  <a:pt x="307689" y="255518"/>
                </a:cubicBezTo>
                <a:cubicBezTo>
                  <a:pt x="300682" y="252459"/>
                  <a:pt x="293117" y="250910"/>
                  <a:pt x="285476" y="250948"/>
                </a:cubicBezTo>
                <a:cubicBezTo>
                  <a:pt x="277885" y="250859"/>
                  <a:pt x="270357" y="252370"/>
                  <a:pt x="263389" y="255391"/>
                </a:cubicBezTo>
                <a:cubicBezTo>
                  <a:pt x="256572" y="258412"/>
                  <a:pt x="250404" y="262715"/>
                  <a:pt x="245238" y="268084"/>
                </a:cubicBezTo>
                <a:cubicBezTo>
                  <a:pt x="239830" y="273225"/>
                  <a:pt x="235514" y="279394"/>
                  <a:pt x="232544" y="286236"/>
                </a:cubicBezTo>
                <a:cubicBezTo>
                  <a:pt x="229485" y="293243"/>
                  <a:pt x="227936" y="300808"/>
                  <a:pt x="227974" y="308449"/>
                </a:cubicBezTo>
                <a:lnTo>
                  <a:pt x="227974" y="319874"/>
                </a:lnTo>
                <a:lnTo>
                  <a:pt x="205126" y="319874"/>
                </a:lnTo>
                <a:lnTo>
                  <a:pt x="205126" y="308449"/>
                </a:lnTo>
                <a:cubicBezTo>
                  <a:pt x="205114" y="301113"/>
                  <a:pt x="206104" y="293814"/>
                  <a:pt x="208045" y="286744"/>
                </a:cubicBezTo>
                <a:cubicBezTo>
                  <a:pt x="209924" y="279851"/>
                  <a:pt x="212793" y="273263"/>
                  <a:pt x="216550" y="267196"/>
                </a:cubicBezTo>
                <a:cubicBezTo>
                  <a:pt x="220320" y="261040"/>
                  <a:pt x="224890" y="255404"/>
                  <a:pt x="230132" y="250441"/>
                </a:cubicBezTo>
                <a:cubicBezTo>
                  <a:pt x="235489" y="245401"/>
                  <a:pt x="241506" y="241136"/>
                  <a:pt x="248030" y="237747"/>
                </a:cubicBezTo>
                <a:cubicBezTo>
                  <a:pt x="241683" y="232467"/>
                  <a:pt x="236619" y="225828"/>
                  <a:pt x="233179" y="218326"/>
                </a:cubicBezTo>
                <a:cubicBezTo>
                  <a:pt x="229739" y="210837"/>
                  <a:pt x="227962" y="202701"/>
                  <a:pt x="227974" y="194463"/>
                </a:cubicBezTo>
                <a:cubicBezTo>
                  <a:pt x="227936" y="186822"/>
                  <a:pt x="229485" y="179256"/>
                  <a:pt x="232544" y="172249"/>
                </a:cubicBezTo>
                <a:cubicBezTo>
                  <a:pt x="235400" y="165535"/>
                  <a:pt x="239488" y="159429"/>
                  <a:pt x="244602" y="154225"/>
                </a:cubicBezTo>
                <a:cubicBezTo>
                  <a:pt x="249871" y="148919"/>
                  <a:pt x="256065" y="144616"/>
                  <a:pt x="262881" y="141531"/>
                </a:cubicBezTo>
                <a:cubicBezTo>
                  <a:pt x="284320" y="132418"/>
                  <a:pt x="309149" y="137470"/>
                  <a:pt x="325333" y="154225"/>
                </a:cubicBezTo>
                <a:cubicBezTo>
                  <a:pt x="330575" y="159505"/>
                  <a:pt x="334865" y="165636"/>
                  <a:pt x="338026" y="172376"/>
                </a:cubicBezTo>
                <a:cubicBezTo>
                  <a:pt x="341085" y="179383"/>
                  <a:pt x="342634" y="186948"/>
                  <a:pt x="342596" y="194590"/>
                </a:cubicBezTo>
                <a:cubicBezTo>
                  <a:pt x="342634" y="202777"/>
                  <a:pt x="340908" y="210875"/>
                  <a:pt x="337518" y="218326"/>
                </a:cubicBezTo>
                <a:cubicBezTo>
                  <a:pt x="334078" y="225651"/>
                  <a:pt x="329141" y="232175"/>
                  <a:pt x="323047" y="237493"/>
                </a:cubicBezTo>
                <a:close/>
                <a:moveTo>
                  <a:pt x="45951" y="57120"/>
                </a:moveTo>
                <a:cubicBezTo>
                  <a:pt x="45976" y="61703"/>
                  <a:pt x="46916" y="66234"/>
                  <a:pt x="48743" y="70448"/>
                </a:cubicBezTo>
                <a:cubicBezTo>
                  <a:pt x="50457" y="74497"/>
                  <a:pt x="52920" y="78204"/>
                  <a:pt x="55979" y="81365"/>
                </a:cubicBezTo>
                <a:cubicBezTo>
                  <a:pt x="59164" y="84437"/>
                  <a:pt x="62858" y="86924"/>
                  <a:pt x="66895" y="88727"/>
                </a:cubicBezTo>
                <a:cubicBezTo>
                  <a:pt x="75476" y="92269"/>
                  <a:pt x="85097" y="92269"/>
                  <a:pt x="93678" y="88727"/>
                </a:cubicBezTo>
                <a:cubicBezTo>
                  <a:pt x="97715" y="86924"/>
                  <a:pt x="101408" y="84437"/>
                  <a:pt x="104595" y="81365"/>
                </a:cubicBezTo>
                <a:cubicBezTo>
                  <a:pt x="107653" y="78204"/>
                  <a:pt x="110116" y="74497"/>
                  <a:pt x="111830" y="70448"/>
                </a:cubicBezTo>
                <a:cubicBezTo>
                  <a:pt x="115371" y="61868"/>
                  <a:pt x="115371" y="52246"/>
                  <a:pt x="111830" y="43665"/>
                </a:cubicBezTo>
                <a:cubicBezTo>
                  <a:pt x="108478" y="35415"/>
                  <a:pt x="101929" y="28865"/>
                  <a:pt x="93678" y="25514"/>
                </a:cubicBezTo>
                <a:cubicBezTo>
                  <a:pt x="85097" y="21972"/>
                  <a:pt x="75476" y="21972"/>
                  <a:pt x="66895" y="25514"/>
                </a:cubicBezTo>
                <a:cubicBezTo>
                  <a:pt x="58645" y="28865"/>
                  <a:pt x="52095" y="35415"/>
                  <a:pt x="48743" y="43665"/>
                </a:cubicBezTo>
                <a:cubicBezTo>
                  <a:pt x="46903" y="47918"/>
                  <a:pt x="45951" y="52487"/>
                  <a:pt x="45951" y="57120"/>
                </a:cubicBezTo>
                <a:close/>
                <a:moveTo>
                  <a:pt x="80224" y="114241"/>
                </a:moveTo>
                <a:cubicBezTo>
                  <a:pt x="72633" y="114152"/>
                  <a:pt x="65105" y="115662"/>
                  <a:pt x="58136" y="118683"/>
                </a:cubicBezTo>
                <a:cubicBezTo>
                  <a:pt x="51320" y="121704"/>
                  <a:pt x="45152" y="126007"/>
                  <a:pt x="39985" y="131377"/>
                </a:cubicBezTo>
                <a:cubicBezTo>
                  <a:pt x="34578" y="136518"/>
                  <a:pt x="30262" y="142686"/>
                  <a:pt x="27291" y="149528"/>
                </a:cubicBezTo>
                <a:cubicBezTo>
                  <a:pt x="24283" y="156548"/>
                  <a:pt x="22760" y="164113"/>
                  <a:pt x="22849" y="171742"/>
                </a:cubicBezTo>
                <a:lnTo>
                  <a:pt x="22849" y="183166"/>
                </a:lnTo>
                <a:lnTo>
                  <a:pt x="1" y="183166"/>
                </a:lnTo>
                <a:lnTo>
                  <a:pt x="1" y="171742"/>
                </a:lnTo>
                <a:cubicBezTo>
                  <a:pt x="-38" y="164418"/>
                  <a:pt x="902" y="157119"/>
                  <a:pt x="2793" y="150036"/>
                </a:cubicBezTo>
                <a:cubicBezTo>
                  <a:pt x="4736" y="143144"/>
                  <a:pt x="7642" y="136568"/>
                  <a:pt x="11425" y="130488"/>
                </a:cubicBezTo>
                <a:cubicBezTo>
                  <a:pt x="19016" y="117947"/>
                  <a:pt x="29843" y="107691"/>
                  <a:pt x="42778" y="100786"/>
                </a:cubicBezTo>
                <a:cubicBezTo>
                  <a:pt x="36444" y="95505"/>
                  <a:pt x="31367" y="88867"/>
                  <a:pt x="27926" y="81365"/>
                </a:cubicBezTo>
                <a:cubicBezTo>
                  <a:pt x="24525" y="73876"/>
                  <a:pt x="22786" y="65727"/>
                  <a:pt x="22849" y="57501"/>
                </a:cubicBezTo>
                <a:cubicBezTo>
                  <a:pt x="22760" y="49873"/>
                  <a:pt x="24271" y="42307"/>
                  <a:pt x="27291" y="35288"/>
                </a:cubicBezTo>
                <a:cubicBezTo>
                  <a:pt x="30338" y="28522"/>
                  <a:pt x="34641" y="22417"/>
                  <a:pt x="39985" y="17263"/>
                </a:cubicBezTo>
                <a:cubicBezTo>
                  <a:pt x="45253" y="11958"/>
                  <a:pt x="51447" y="7654"/>
                  <a:pt x="58263" y="4570"/>
                </a:cubicBezTo>
                <a:cubicBezTo>
                  <a:pt x="79703" y="-4544"/>
                  <a:pt x="104531" y="508"/>
                  <a:pt x="120715" y="17263"/>
                </a:cubicBezTo>
                <a:cubicBezTo>
                  <a:pt x="125995" y="22506"/>
                  <a:pt x="130298" y="28649"/>
                  <a:pt x="133408" y="35415"/>
                </a:cubicBezTo>
                <a:cubicBezTo>
                  <a:pt x="136468" y="42422"/>
                  <a:pt x="138016" y="49987"/>
                  <a:pt x="137978" y="57628"/>
                </a:cubicBezTo>
                <a:cubicBezTo>
                  <a:pt x="138029" y="74282"/>
                  <a:pt x="130679" y="90085"/>
                  <a:pt x="117923" y="100786"/>
                </a:cubicBezTo>
                <a:cubicBezTo>
                  <a:pt x="124345" y="104200"/>
                  <a:pt x="130286" y="108478"/>
                  <a:pt x="135567" y="113479"/>
                </a:cubicBezTo>
                <a:cubicBezTo>
                  <a:pt x="140745" y="118506"/>
                  <a:pt x="145302" y="124129"/>
                  <a:pt x="149149" y="130234"/>
                </a:cubicBezTo>
                <a:cubicBezTo>
                  <a:pt x="152931" y="136353"/>
                  <a:pt x="155838" y="142979"/>
                  <a:pt x="157780" y="149909"/>
                </a:cubicBezTo>
                <a:cubicBezTo>
                  <a:pt x="159735" y="157017"/>
                  <a:pt x="160712" y="164367"/>
                  <a:pt x="160699" y="171742"/>
                </a:cubicBezTo>
                <a:lnTo>
                  <a:pt x="160699" y="183166"/>
                </a:lnTo>
                <a:lnTo>
                  <a:pt x="137851" y="183166"/>
                </a:lnTo>
                <a:lnTo>
                  <a:pt x="137851" y="171742"/>
                </a:lnTo>
                <a:cubicBezTo>
                  <a:pt x="137965" y="156611"/>
                  <a:pt x="131911" y="142090"/>
                  <a:pt x="121096" y="131504"/>
                </a:cubicBezTo>
                <a:cubicBezTo>
                  <a:pt x="115815" y="126261"/>
                  <a:pt x="109685" y="121971"/>
                  <a:pt x="102944" y="118810"/>
                </a:cubicBezTo>
                <a:cubicBezTo>
                  <a:pt x="95671" y="115637"/>
                  <a:pt x="87788" y="114076"/>
                  <a:pt x="79842" y="114241"/>
                </a:cubicBezTo>
                <a:close/>
                <a:moveTo>
                  <a:pt x="301850" y="91393"/>
                </a:moveTo>
                <a:cubicBezTo>
                  <a:pt x="295871" y="80908"/>
                  <a:pt x="288484" y="71299"/>
                  <a:pt x="279890" y="62833"/>
                </a:cubicBezTo>
                <a:cubicBezTo>
                  <a:pt x="271411" y="54429"/>
                  <a:pt x="261904" y="47131"/>
                  <a:pt x="251584" y="41127"/>
                </a:cubicBezTo>
                <a:cubicBezTo>
                  <a:pt x="241353" y="35224"/>
                  <a:pt x="230386" y="30693"/>
                  <a:pt x="218962" y="27672"/>
                </a:cubicBezTo>
                <a:cubicBezTo>
                  <a:pt x="207246" y="24511"/>
                  <a:pt x="195175" y="22886"/>
                  <a:pt x="183040" y="22848"/>
                </a:cubicBezTo>
                <a:lnTo>
                  <a:pt x="160192" y="22848"/>
                </a:lnTo>
                <a:lnTo>
                  <a:pt x="160192" y="0"/>
                </a:lnTo>
                <a:lnTo>
                  <a:pt x="183040" y="0"/>
                </a:lnTo>
                <a:cubicBezTo>
                  <a:pt x="210661" y="-38"/>
                  <a:pt x="237824" y="7096"/>
                  <a:pt x="261866" y="20690"/>
                </a:cubicBezTo>
                <a:cubicBezTo>
                  <a:pt x="285894" y="34222"/>
                  <a:pt x="305975" y="53769"/>
                  <a:pt x="320128" y="77430"/>
                </a:cubicBezTo>
                <a:lnTo>
                  <a:pt x="320128" y="22848"/>
                </a:lnTo>
                <a:lnTo>
                  <a:pt x="342976" y="22848"/>
                </a:lnTo>
                <a:lnTo>
                  <a:pt x="342976" y="114241"/>
                </a:lnTo>
                <a:lnTo>
                  <a:pt x="251584" y="114241"/>
                </a:lnTo>
                <a:lnTo>
                  <a:pt x="251584" y="91393"/>
                </a:lnTo>
                <a:close/>
                <a:moveTo>
                  <a:pt x="64357" y="228481"/>
                </a:moveTo>
                <a:cubicBezTo>
                  <a:pt x="70398" y="238915"/>
                  <a:pt x="77786" y="248524"/>
                  <a:pt x="86316" y="257041"/>
                </a:cubicBezTo>
                <a:cubicBezTo>
                  <a:pt x="94808" y="265330"/>
                  <a:pt x="104277" y="272578"/>
                  <a:pt x="114495" y="278620"/>
                </a:cubicBezTo>
                <a:cubicBezTo>
                  <a:pt x="124777" y="284548"/>
                  <a:pt x="135782" y="289105"/>
                  <a:pt x="147244" y="292202"/>
                </a:cubicBezTo>
                <a:cubicBezTo>
                  <a:pt x="158935" y="295286"/>
                  <a:pt x="170955" y="296911"/>
                  <a:pt x="183040" y="297025"/>
                </a:cubicBezTo>
                <a:lnTo>
                  <a:pt x="183040" y="319874"/>
                </a:lnTo>
                <a:cubicBezTo>
                  <a:pt x="155457" y="319759"/>
                  <a:pt x="128369" y="312587"/>
                  <a:pt x="104341" y="299056"/>
                </a:cubicBezTo>
                <a:cubicBezTo>
                  <a:pt x="92536" y="292367"/>
                  <a:pt x="81620" y="284230"/>
                  <a:pt x="71845" y="274812"/>
                </a:cubicBezTo>
                <a:cubicBezTo>
                  <a:pt x="62071" y="265063"/>
                  <a:pt x="53555" y="254147"/>
                  <a:pt x="46459" y="242317"/>
                </a:cubicBezTo>
                <a:lnTo>
                  <a:pt x="46459" y="297025"/>
                </a:lnTo>
                <a:lnTo>
                  <a:pt x="23738" y="297025"/>
                </a:lnTo>
                <a:lnTo>
                  <a:pt x="23738" y="205633"/>
                </a:lnTo>
                <a:lnTo>
                  <a:pt x="115003" y="205633"/>
                </a:lnTo>
                <a:lnTo>
                  <a:pt x="115003" y="228481"/>
                </a:lnTo>
                <a:close/>
              </a:path>
            </a:pathLst>
          </a:custGeom>
          <a:solidFill>
            <a:srgbClr val="3778CC"/>
          </a:solidFill>
          <a:ln w="1268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6" name="TextBox 105">
            <a:extLst>
              <a:ext uri="{FF2B5EF4-FFF2-40B4-BE49-F238E27FC236}">
                <a16:creationId xmlns:a16="http://schemas.microsoft.com/office/drawing/2014/main" id="{96F8BFE4-E6C4-FC8F-1C53-BA54E060F90F}"/>
              </a:ext>
            </a:extLst>
          </p:cNvPr>
          <p:cNvSpPr txBox="1"/>
          <p:nvPr/>
        </p:nvSpPr>
        <p:spPr>
          <a:xfrm>
            <a:off x="9427476" y="3070638"/>
            <a:ext cx="1132041" cy="276999"/>
          </a:xfrm>
          <a:prstGeom prst="rect">
            <a:avLst/>
          </a:prstGeom>
          <a:noFill/>
        </p:spPr>
        <p:txBody>
          <a:bodyPr wrap="none" rtlCol="0">
            <a:spAutoFit/>
          </a:bodyPr>
          <a:lstStyle/>
          <a:p>
            <a:pPr defTabSz="914400"/>
            <a:r>
              <a:rPr lang="en-US" sz="1200" kern="0">
                <a:solidFill>
                  <a:srgbClr val="0078D4"/>
                </a:solidFill>
                <a:latin typeface="Segoe UI Semibold"/>
                <a:cs typeface="Segoe UI"/>
                <a:sym typeface="Segoe UI"/>
                <a:rtl val="0"/>
              </a:rPr>
              <a:t>Collaboration</a:t>
            </a:r>
          </a:p>
        </p:txBody>
      </p:sp>
      <p:sp>
        <p:nvSpPr>
          <p:cNvPr id="107" name="TextBox 106">
            <a:extLst>
              <a:ext uri="{FF2B5EF4-FFF2-40B4-BE49-F238E27FC236}">
                <a16:creationId xmlns:a16="http://schemas.microsoft.com/office/drawing/2014/main" id="{F2FC55AA-4B23-3008-6DDE-B75404997BAE}"/>
              </a:ext>
            </a:extLst>
          </p:cNvPr>
          <p:cNvSpPr txBox="1"/>
          <p:nvPr/>
        </p:nvSpPr>
        <p:spPr>
          <a:xfrm>
            <a:off x="9122907" y="3361507"/>
            <a:ext cx="1741181" cy="369332"/>
          </a:xfrm>
          <a:prstGeom prst="rect">
            <a:avLst/>
          </a:prstGeom>
          <a:noFill/>
        </p:spPr>
        <p:txBody>
          <a:bodyPr wrap="none" lIns="91440" tIns="45720" rIns="91440" bIns="45720" rtlCol="0" anchor="t">
            <a:spAutoFit/>
          </a:bodyPr>
          <a:lstStyle/>
          <a:p>
            <a:pPr algn="ctr" defTabSz="914400"/>
            <a:r>
              <a:rPr lang="en-US" sz="900" kern="0">
                <a:solidFill>
                  <a:srgbClr val="000000"/>
                </a:solidFill>
                <a:cs typeface="Segoe UI"/>
                <a:sym typeface="Segoe UI"/>
              </a:rPr>
              <a:t>that connects every employee </a:t>
            </a:r>
          </a:p>
          <a:p>
            <a:pPr algn="ctr" defTabSz="914400"/>
            <a:r>
              <a:rPr lang="en-US" sz="900" kern="0">
                <a:solidFill>
                  <a:srgbClr val="000000"/>
                </a:solidFill>
                <a:cs typeface="Segoe UI"/>
                <a:sym typeface="Segoe UI"/>
              </a:rPr>
              <a:t>across all devices</a:t>
            </a:r>
          </a:p>
        </p:txBody>
      </p:sp>
      <p:sp>
        <p:nvSpPr>
          <p:cNvPr id="85" name="Freeform 22">
            <a:extLst>
              <a:ext uri="{FF2B5EF4-FFF2-40B4-BE49-F238E27FC236}">
                <a16:creationId xmlns:a16="http://schemas.microsoft.com/office/drawing/2014/main" id="{4B94CE6A-2489-B702-3A72-4487E1CF8BBB}"/>
              </a:ext>
              <a:ext uri="{C183D7F6-B498-43B3-948B-1728B52AA6E4}">
                <adec:decorative xmlns:adec="http://schemas.microsoft.com/office/drawing/2017/decorative" val="1"/>
              </a:ext>
            </a:extLst>
          </p:cNvPr>
          <p:cNvSpPr/>
          <p:nvPr/>
        </p:nvSpPr>
        <p:spPr>
          <a:xfrm>
            <a:off x="1761217" y="2530111"/>
            <a:ext cx="364819" cy="365826"/>
          </a:xfrm>
          <a:custGeom>
            <a:avLst/>
            <a:gdLst>
              <a:gd name="connsiteX0" fmla="*/ 56623 w 364819"/>
              <a:gd name="connsiteY0" fmla="*/ 319621 h 365826"/>
              <a:gd name="connsiteX1" fmla="*/ 48626 w 364819"/>
              <a:gd name="connsiteY1" fmla="*/ 316321 h 365826"/>
              <a:gd name="connsiteX2" fmla="*/ 48299 w 364819"/>
              <a:gd name="connsiteY2" fmla="*/ 300530 h 365826"/>
              <a:gd name="connsiteX3" fmla="*/ 48626 w 364819"/>
              <a:gd name="connsiteY3" fmla="*/ 300200 h 365826"/>
              <a:gd name="connsiteX4" fmla="*/ 56623 w 364819"/>
              <a:gd name="connsiteY4" fmla="*/ 296900 h 365826"/>
              <a:gd name="connsiteX5" fmla="*/ 79471 w 364819"/>
              <a:gd name="connsiteY5" fmla="*/ 296900 h 365826"/>
              <a:gd name="connsiteX6" fmla="*/ 87595 w 364819"/>
              <a:gd name="connsiteY6" fmla="*/ 300200 h 365826"/>
              <a:gd name="connsiteX7" fmla="*/ 87595 w 364819"/>
              <a:gd name="connsiteY7" fmla="*/ 316321 h 365826"/>
              <a:gd name="connsiteX8" fmla="*/ 79471 w 364819"/>
              <a:gd name="connsiteY8" fmla="*/ 319621 h 365826"/>
              <a:gd name="connsiteX9" fmla="*/ 102320 w 364819"/>
              <a:gd name="connsiteY9" fmla="*/ 342469 h 365826"/>
              <a:gd name="connsiteX10" fmla="*/ 110443 w 364819"/>
              <a:gd name="connsiteY10" fmla="*/ 339169 h 365826"/>
              <a:gd name="connsiteX11" fmla="*/ 113744 w 364819"/>
              <a:gd name="connsiteY11" fmla="*/ 331045 h 365826"/>
              <a:gd name="connsiteX12" fmla="*/ 113744 w 364819"/>
              <a:gd name="connsiteY12" fmla="*/ 171743 h 365826"/>
              <a:gd name="connsiteX13" fmla="*/ 110443 w 364819"/>
              <a:gd name="connsiteY13" fmla="*/ 163619 h 365826"/>
              <a:gd name="connsiteX14" fmla="*/ 102320 w 364819"/>
              <a:gd name="connsiteY14" fmla="*/ 160319 h 365826"/>
              <a:gd name="connsiteX15" fmla="*/ 33775 w 364819"/>
              <a:gd name="connsiteY15" fmla="*/ 160319 h 365826"/>
              <a:gd name="connsiteX16" fmla="*/ 25778 w 364819"/>
              <a:gd name="connsiteY16" fmla="*/ 163619 h 365826"/>
              <a:gd name="connsiteX17" fmla="*/ 22097 w 364819"/>
              <a:gd name="connsiteY17" fmla="*/ 171743 h 365826"/>
              <a:gd name="connsiteX18" fmla="*/ 22097 w 364819"/>
              <a:gd name="connsiteY18" fmla="*/ 331553 h 365826"/>
              <a:gd name="connsiteX19" fmla="*/ 25524 w 364819"/>
              <a:gd name="connsiteY19" fmla="*/ 339677 h 365826"/>
              <a:gd name="connsiteX20" fmla="*/ 33521 w 364819"/>
              <a:gd name="connsiteY20" fmla="*/ 342977 h 365826"/>
              <a:gd name="connsiteX21" fmla="*/ 33775 w 364819"/>
              <a:gd name="connsiteY21" fmla="*/ 365317 h 365826"/>
              <a:gd name="connsiteX22" fmla="*/ 21082 w 364819"/>
              <a:gd name="connsiteY22" fmla="*/ 362652 h 365826"/>
              <a:gd name="connsiteX23" fmla="*/ 10165 w 364819"/>
              <a:gd name="connsiteY23" fmla="*/ 355416 h 365826"/>
              <a:gd name="connsiteX24" fmla="*/ 2676 w 364819"/>
              <a:gd name="connsiteY24" fmla="*/ 344373 h 365826"/>
              <a:gd name="connsiteX25" fmla="*/ 11 w 364819"/>
              <a:gd name="connsiteY25" fmla="*/ 331045 h 365826"/>
              <a:gd name="connsiteX26" fmla="*/ 11 w 364819"/>
              <a:gd name="connsiteY26" fmla="*/ 171743 h 365826"/>
              <a:gd name="connsiteX27" fmla="*/ 2676 w 364819"/>
              <a:gd name="connsiteY27" fmla="*/ 159050 h 365826"/>
              <a:gd name="connsiteX28" fmla="*/ 10039 w 364819"/>
              <a:gd name="connsiteY28" fmla="*/ 148133 h 365826"/>
              <a:gd name="connsiteX29" fmla="*/ 21082 w 364819"/>
              <a:gd name="connsiteY29" fmla="*/ 140644 h 365826"/>
              <a:gd name="connsiteX30" fmla="*/ 33775 w 364819"/>
              <a:gd name="connsiteY30" fmla="*/ 137979 h 365826"/>
              <a:gd name="connsiteX31" fmla="*/ 102320 w 364819"/>
              <a:gd name="connsiteY31" fmla="*/ 137979 h 365826"/>
              <a:gd name="connsiteX32" fmla="*/ 115013 w 364819"/>
              <a:gd name="connsiteY32" fmla="*/ 140644 h 365826"/>
              <a:gd name="connsiteX33" fmla="*/ 125929 w 364819"/>
              <a:gd name="connsiteY33" fmla="*/ 147879 h 365826"/>
              <a:gd name="connsiteX34" fmla="*/ 133418 w 364819"/>
              <a:gd name="connsiteY34" fmla="*/ 159050 h 365826"/>
              <a:gd name="connsiteX35" fmla="*/ 136084 w 364819"/>
              <a:gd name="connsiteY35" fmla="*/ 171743 h 365826"/>
              <a:gd name="connsiteX36" fmla="*/ 136084 w 364819"/>
              <a:gd name="connsiteY36" fmla="*/ 331553 h 365826"/>
              <a:gd name="connsiteX37" fmla="*/ 133418 w 364819"/>
              <a:gd name="connsiteY37" fmla="*/ 344881 h 365826"/>
              <a:gd name="connsiteX38" fmla="*/ 126056 w 364819"/>
              <a:gd name="connsiteY38" fmla="*/ 355670 h 365826"/>
              <a:gd name="connsiteX39" fmla="*/ 115013 w 364819"/>
              <a:gd name="connsiteY39" fmla="*/ 363159 h 365826"/>
              <a:gd name="connsiteX40" fmla="*/ 102320 w 364819"/>
              <a:gd name="connsiteY40" fmla="*/ 365825 h 365826"/>
              <a:gd name="connsiteX41" fmla="*/ 159440 w 364819"/>
              <a:gd name="connsiteY41" fmla="*/ 319621 h 365826"/>
              <a:gd name="connsiteX42" fmla="*/ 159440 w 364819"/>
              <a:gd name="connsiteY42" fmla="*/ 296900 h 365826"/>
              <a:gd name="connsiteX43" fmla="*/ 227984 w 364819"/>
              <a:gd name="connsiteY43" fmla="*/ 296900 h 365826"/>
              <a:gd name="connsiteX44" fmla="*/ 227984 w 364819"/>
              <a:gd name="connsiteY44" fmla="*/ 251204 h 365826"/>
              <a:gd name="connsiteX45" fmla="*/ 159440 w 364819"/>
              <a:gd name="connsiteY45" fmla="*/ 251204 h 365826"/>
              <a:gd name="connsiteX46" fmla="*/ 159440 w 364819"/>
              <a:gd name="connsiteY46" fmla="*/ 228355 h 365826"/>
              <a:gd name="connsiteX47" fmla="*/ 319377 w 364819"/>
              <a:gd name="connsiteY47" fmla="*/ 228355 h 365826"/>
              <a:gd name="connsiteX48" fmla="*/ 328262 w 364819"/>
              <a:gd name="connsiteY48" fmla="*/ 226451 h 365826"/>
              <a:gd name="connsiteX49" fmla="*/ 335497 w 364819"/>
              <a:gd name="connsiteY49" fmla="*/ 221755 h 365826"/>
              <a:gd name="connsiteX50" fmla="*/ 340448 w 364819"/>
              <a:gd name="connsiteY50" fmla="*/ 214393 h 365826"/>
              <a:gd name="connsiteX51" fmla="*/ 342225 w 364819"/>
              <a:gd name="connsiteY51" fmla="*/ 205507 h 365826"/>
              <a:gd name="connsiteX52" fmla="*/ 342225 w 364819"/>
              <a:gd name="connsiteY52" fmla="*/ 45571 h 365826"/>
              <a:gd name="connsiteX53" fmla="*/ 340448 w 364819"/>
              <a:gd name="connsiteY53" fmla="*/ 36812 h 365826"/>
              <a:gd name="connsiteX54" fmla="*/ 335624 w 364819"/>
              <a:gd name="connsiteY54" fmla="*/ 29450 h 365826"/>
              <a:gd name="connsiteX55" fmla="*/ 328262 w 364819"/>
              <a:gd name="connsiteY55" fmla="*/ 24500 h 365826"/>
              <a:gd name="connsiteX56" fmla="*/ 319377 w 364819"/>
              <a:gd name="connsiteY56" fmla="*/ 22723 h 365826"/>
              <a:gd name="connsiteX57" fmla="*/ 90895 w 364819"/>
              <a:gd name="connsiteY57" fmla="*/ 22723 h 365826"/>
              <a:gd name="connsiteX58" fmla="*/ 82010 w 364819"/>
              <a:gd name="connsiteY58" fmla="*/ 24500 h 365826"/>
              <a:gd name="connsiteX59" fmla="*/ 74902 w 364819"/>
              <a:gd name="connsiteY59" fmla="*/ 29323 h 365826"/>
              <a:gd name="connsiteX60" fmla="*/ 69824 w 364819"/>
              <a:gd name="connsiteY60" fmla="*/ 36559 h 365826"/>
              <a:gd name="connsiteX61" fmla="*/ 68047 w 364819"/>
              <a:gd name="connsiteY61" fmla="*/ 45571 h 365826"/>
              <a:gd name="connsiteX62" fmla="*/ 68047 w 364819"/>
              <a:gd name="connsiteY62" fmla="*/ 114115 h 365826"/>
              <a:gd name="connsiteX63" fmla="*/ 45199 w 364819"/>
              <a:gd name="connsiteY63" fmla="*/ 114115 h 365826"/>
              <a:gd name="connsiteX64" fmla="*/ 45199 w 364819"/>
              <a:gd name="connsiteY64" fmla="*/ 44809 h 365826"/>
              <a:gd name="connsiteX65" fmla="*/ 48753 w 364819"/>
              <a:gd name="connsiteY65" fmla="*/ 27800 h 365826"/>
              <a:gd name="connsiteX66" fmla="*/ 58654 w 364819"/>
              <a:gd name="connsiteY66" fmla="*/ 13584 h 365826"/>
              <a:gd name="connsiteX67" fmla="*/ 72871 w 364819"/>
              <a:gd name="connsiteY67" fmla="*/ 3683 h 365826"/>
              <a:gd name="connsiteX68" fmla="*/ 90007 w 364819"/>
              <a:gd name="connsiteY68" fmla="*/ 2 h 365826"/>
              <a:gd name="connsiteX69" fmla="*/ 320265 w 364819"/>
              <a:gd name="connsiteY69" fmla="*/ 2 h 365826"/>
              <a:gd name="connsiteX70" fmla="*/ 337274 w 364819"/>
              <a:gd name="connsiteY70" fmla="*/ 3556 h 365826"/>
              <a:gd name="connsiteX71" fmla="*/ 351491 w 364819"/>
              <a:gd name="connsiteY71" fmla="*/ 13329 h 365826"/>
              <a:gd name="connsiteX72" fmla="*/ 361392 w 364819"/>
              <a:gd name="connsiteY72" fmla="*/ 27673 h 365826"/>
              <a:gd name="connsiteX73" fmla="*/ 364819 w 364819"/>
              <a:gd name="connsiteY73" fmla="*/ 44809 h 365826"/>
              <a:gd name="connsiteX74" fmla="*/ 364819 w 364819"/>
              <a:gd name="connsiteY74" fmla="*/ 206523 h 365826"/>
              <a:gd name="connsiteX75" fmla="*/ 361138 w 364819"/>
              <a:gd name="connsiteY75" fmla="*/ 223786 h 365826"/>
              <a:gd name="connsiteX76" fmla="*/ 351110 w 364819"/>
              <a:gd name="connsiteY76" fmla="*/ 238002 h 365826"/>
              <a:gd name="connsiteX77" fmla="*/ 336640 w 364819"/>
              <a:gd name="connsiteY77" fmla="*/ 247650 h 365826"/>
              <a:gd name="connsiteX78" fmla="*/ 319123 w 364819"/>
              <a:gd name="connsiteY78" fmla="*/ 251330 h 365826"/>
              <a:gd name="connsiteX79" fmla="*/ 250578 w 364819"/>
              <a:gd name="connsiteY79" fmla="*/ 251330 h 365826"/>
              <a:gd name="connsiteX80" fmla="*/ 250578 w 364819"/>
              <a:gd name="connsiteY80" fmla="*/ 297027 h 365826"/>
              <a:gd name="connsiteX81" fmla="*/ 284851 w 364819"/>
              <a:gd name="connsiteY81" fmla="*/ 297027 h 365826"/>
              <a:gd name="connsiteX82" fmla="*/ 292847 w 364819"/>
              <a:gd name="connsiteY82" fmla="*/ 300327 h 365826"/>
              <a:gd name="connsiteX83" fmla="*/ 293178 w 364819"/>
              <a:gd name="connsiteY83" fmla="*/ 316117 h 365826"/>
              <a:gd name="connsiteX84" fmla="*/ 292847 w 364819"/>
              <a:gd name="connsiteY84" fmla="*/ 316447 h 365826"/>
              <a:gd name="connsiteX85" fmla="*/ 284851 w 364819"/>
              <a:gd name="connsiteY85" fmla="*/ 319748 h 36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64819" h="365826">
                <a:moveTo>
                  <a:pt x="56623" y="319621"/>
                </a:moveTo>
                <a:cubicBezTo>
                  <a:pt x="53614" y="319684"/>
                  <a:pt x="50715" y="318491"/>
                  <a:pt x="48626" y="316321"/>
                </a:cubicBezTo>
                <a:cubicBezTo>
                  <a:pt x="44175" y="312043"/>
                  <a:pt x="44029" y="304973"/>
                  <a:pt x="48299" y="300530"/>
                </a:cubicBezTo>
                <a:cubicBezTo>
                  <a:pt x="48407" y="300416"/>
                  <a:pt x="48515" y="300301"/>
                  <a:pt x="48626" y="300200"/>
                </a:cubicBezTo>
                <a:cubicBezTo>
                  <a:pt x="50715" y="298029"/>
                  <a:pt x="53614" y="296836"/>
                  <a:pt x="56623" y="296900"/>
                </a:cubicBezTo>
                <a:lnTo>
                  <a:pt x="79471" y="296900"/>
                </a:lnTo>
                <a:cubicBezTo>
                  <a:pt x="82522" y="296811"/>
                  <a:pt x="85468" y="298017"/>
                  <a:pt x="87595" y="300200"/>
                </a:cubicBezTo>
                <a:cubicBezTo>
                  <a:pt x="91964" y="304681"/>
                  <a:pt x="91964" y="311840"/>
                  <a:pt x="87595" y="316321"/>
                </a:cubicBezTo>
                <a:cubicBezTo>
                  <a:pt x="85468" y="318504"/>
                  <a:pt x="82522" y="319710"/>
                  <a:pt x="79471" y="319621"/>
                </a:cubicBezTo>
                <a:close/>
                <a:moveTo>
                  <a:pt x="102320" y="342469"/>
                </a:moveTo>
                <a:cubicBezTo>
                  <a:pt x="105370" y="342558"/>
                  <a:pt x="108316" y="341352"/>
                  <a:pt x="110443" y="339169"/>
                </a:cubicBezTo>
                <a:cubicBezTo>
                  <a:pt x="112580" y="337011"/>
                  <a:pt x="113768" y="334079"/>
                  <a:pt x="113744" y="331045"/>
                </a:cubicBezTo>
                <a:lnTo>
                  <a:pt x="113744" y="171743"/>
                </a:lnTo>
                <a:cubicBezTo>
                  <a:pt x="113768" y="168709"/>
                  <a:pt x="112580" y="165777"/>
                  <a:pt x="110443" y="163619"/>
                </a:cubicBezTo>
                <a:cubicBezTo>
                  <a:pt x="108316" y="161436"/>
                  <a:pt x="105370" y="160230"/>
                  <a:pt x="102320" y="160319"/>
                </a:cubicBezTo>
                <a:lnTo>
                  <a:pt x="33775" y="160319"/>
                </a:lnTo>
                <a:cubicBezTo>
                  <a:pt x="30766" y="160255"/>
                  <a:pt x="27866" y="161449"/>
                  <a:pt x="25778" y="163619"/>
                </a:cubicBezTo>
                <a:cubicBezTo>
                  <a:pt x="23464" y="165688"/>
                  <a:pt x="22128" y="168633"/>
                  <a:pt x="22097" y="171743"/>
                </a:cubicBezTo>
                <a:lnTo>
                  <a:pt x="22097" y="331553"/>
                </a:lnTo>
                <a:cubicBezTo>
                  <a:pt x="22062" y="334624"/>
                  <a:pt x="23303" y="337556"/>
                  <a:pt x="25524" y="339677"/>
                </a:cubicBezTo>
                <a:cubicBezTo>
                  <a:pt x="27613" y="341847"/>
                  <a:pt x="30512" y="343040"/>
                  <a:pt x="33521" y="342977"/>
                </a:cubicBezTo>
                <a:close/>
                <a:moveTo>
                  <a:pt x="33775" y="365317"/>
                </a:moveTo>
                <a:cubicBezTo>
                  <a:pt x="29411" y="365266"/>
                  <a:pt x="25099" y="364352"/>
                  <a:pt x="21082" y="362652"/>
                </a:cubicBezTo>
                <a:cubicBezTo>
                  <a:pt x="17028" y="360938"/>
                  <a:pt x="13326" y="358475"/>
                  <a:pt x="10165" y="355416"/>
                </a:cubicBezTo>
                <a:cubicBezTo>
                  <a:pt x="7061" y="352192"/>
                  <a:pt x="4528" y="348447"/>
                  <a:pt x="2676" y="344373"/>
                </a:cubicBezTo>
                <a:cubicBezTo>
                  <a:pt x="800" y="340184"/>
                  <a:pt x="-111" y="335627"/>
                  <a:pt x="11" y="331045"/>
                </a:cubicBezTo>
                <a:lnTo>
                  <a:pt x="11" y="171743"/>
                </a:lnTo>
                <a:cubicBezTo>
                  <a:pt x="44" y="167377"/>
                  <a:pt x="950" y="163061"/>
                  <a:pt x="2676" y="159050"/>
                </a:cubicBezTo>
                <a:cubicBezTo>
                  <a:pt x="4408" y="154975"/>
                  <a:pt x="6907" y="151268"/>
                  <a:pt x="10039" y="148133"/>
                </a:cubicBezTo>
                <a:cubicBezTo>
                  <a:pt x="13189" y="144935"/>
                  <a:pt x="16943" y="142383"/>
                  <a:pt x="21082" y="140644"/>
                </a:cubicBezTo>
                <a:cubicBezTo>
                  <a:pt x="25071" y="138854"/>
                  <a:pt x="29401" y="137941"/>
                  <a:pt x="33775" y="137979"/>
                </a:cubicBezTo>
                <a:lnTo>
                  <a:pt x="102320" y="137979"/>
                </a:lnTo>
                <a:cubicBezTo>
                  <a:pt x="106685" y="138016"/>
                  <a:pt x="110999" y="138931"/>
                  <a:pt x="115013" y="140644"/>
                </a:cubicBezTo>
                <a:cubicBezTo>
                  <a:pt x="119085" y="142333"/>
                  <a:pt x="122791" y="144782"/>
                  <a:pt x="125929" y="147879"/>
                </a:cubicBezTo>
                <a:cubicBezTo>
                  <a:pt x="129068" y="151129"/>
                  <a:pt x="131604" y="154912"/>
                  <a:pt x="133418" y="159050"/>
                </a:cubicBezTo>
                <a:cubicBezTo>
                  <a:pt x="135231" y="163035"/>
                  <a:pt x="136141" y="167364"/>
                  <a:pt x="136084" y="171743"/>
                </a:cubicBezTo>
                <a:lnTo>
                  <a:pt x="136084" y="331553"/>
                </a:lnTo>
                <a:cubicBezTo>
                  <a:pt x="136108" y="336135"/>
                  <a:pt x="135202" y="340667"/>
                  <a:pt x="133418" y="344881"/>
                </a:cubicBezTo>
                <a:cubicBezTo>
                  <a:pt x="131702" y="348930"/>
                  <a:pt x="129199" y="352598"/>
                  <a:pt x="126056" y="355670"/>
                </a:cubicBezTo>
                <a:cubicBezTo>
                  <a:pt x="122906" y="358869"/>
                  <a:pt x="119152" y="361420"/>
                  <a:pt x="115013" y="363159"/>
                </a:cubicBezTo>
                <a:cubicBezTo>
                  <a:pt x="111030" y="364974"/>
                  <a:pt x="106695" y="365876"/>
                  <a:pt x="102320" y="365825"/>
                </a:cubicBezTo>
                <a:close/>
                <a:moveTo>
                  <a:pt x="159440" y="319621"/>
                </a:moveTo>
                <a:lnTo>
                  <a:pt x="159440" y="296900"/>
                </a:lnTo>
                <a:lnTo>
                  <a:pt x="227984" y="296900"/>
                </a:lnTo>
                <a:lnTo>
                  <a:pt x="227984" y="251204"/>
                </a:lnTo>
                <a:lnTo>
                  <a:pt x="159440" y="251204"/>
                </a:lnTo>
                <a:lnTo>
                  <a:pt x="159440" y="228355"/>
                </a:lnTo>
                <a:lnTo>
                  <a:pt x="319377" y="228355"/>
                </a:lnTo>
                <a:cubicBezTo>
                  <a:pt x="322448" y="228381"/>
                  <a:pt x="325482" y="227734"/>
                  <a:pt x="328262" y="226451"/>
                </a:cubicBezTo>
                <a:cubicBezTo>
                  <a:pt x="330940" y="225347"/>
                  <a:pt x="333390" y="223748"/>
                  <a:pt x="335497" y="221755"/>
                </a:cubicBezTo>
                <a:cubicBezTo>
                  <a:pt x="337566" y="219610"/>
                  <a:pt x="339242" y="217122"/>
                  <a:pt x="340448" y="214393"/>
                </a:cubicBezTo>
                <a:cubicBezTo>
                  <a:pt x="341717" y="211613"/>
                  <a:pt x="342326" y="208566"/>
                  <a:pt x="342225" y="205507"/>
                </a:cubicBezTo>
                <a:lnTo>
                  <a:pt x="342225" y="45571"/>
                </a:lnTo>
                <a:cubicBezTo>
                  <a:pt x="342237" y="42562"/>
                  <a:pt x="341628" y="39580"/>
                  <a:pt x="340448" y="36812"/>
                </a:cubicBezTo>
                <a:cubicBezTo>
                  <a:pt x="339305" y="34083"/>
                  <a:pt x="337681" y="31583"/>
                  <a:pt x="335624" y="29450"/>
                </a:cubicBezTo>
                <a:cubicBezTo>
                  <a:pt x="333581" y="27267"/>
                  <a:pt x="331055" y="25566"/>
                  <a:pt x="328262" y="24500"/>
                </a:cubicBezTo>
                <a:cubicBezTo>
                  <a:pt x="325457" y="23281"/>
                  <a:pt x="322436" y="22672"/>
                  <a:pt x="319377" y="22723"/>
                </a:cubicBezTo>
                <a:lnTo>
                  <a:pt x="90895" y="22723"/>
                </a:lnTo>
                <a:cubicBezTo>
                  <a:pt x="87839" y="22659"/>
                  <a:pt x="84806" y="23269"/>
                  <a:pt x="82010" y="24500"/>
                </a:cubicBezTo>
                <a:cubicBezTo>
                  <a:pt x="79338" y="25604"/>
                  <a:pt x="76920" y="27254"/>
                  <a:pt x="74902" y="29323"/>
                </a:cubicBezTo>
                <a:cubicBezTo>
                  <a:pt x="72829" y="31443"/>
                  <a:pt x="71114" y="33893"/>
                  <a:pt x="69824" y="36559"/>
                </a:cubicBezTo>
                <a:cubicBezTo>
                  <a:pt x="68542" y="39389"/>
                  <a:pt x="67934" y="42474"/>
                  <a:pt x="68047" y="45571"/>
                </a:cubicBezTo>
                <a:lnTo>
                  <a:pt x="68047" y="114115"/>
                </a:lnTo>
                <a:lnTo>
                  <a:pt x="45199" y="114115"/>
                </a:lnTo>
                <a:lnTo>
                  <a:pt x="45199" y="44809"/>
                </a:lnTo>
                <a:cubicBezTo>
                  <a:pt x="45214" y="38958"/>
                  <a:pt x="46424" y="33169"/>
                  <a:pt x="48753" y="27800"/>
                </a:cubicBezTo>
                <a:cubicBezTo>
                  <a:pt x="51128" y="22481"/>
                  <a:pt x="54487" y="17658"/>
                  <a:pt x="58654" y="13584"/>
                </a:cubicBezTo>
                <a:cubicBezTo>
                  <a:pt x="62749" y="9445"/>
                  <a:pt x="67568" y="6082"/>
                  <a:pt x="72871" y="3683"/>
                </a:cubicBezTo>
                <a:cubicBezTo>
                  <a:pt x="78271" y="1296"/>
                  <a:pt x="84103" y="39"/>
                  <a:pt x="90007" y="2"/>
                </a:cubicBezTo>
                <a:lnTo>
                  <a:pt x="320265" y="2"/>
                </a:lnTo>
                <a:cubicBezTo>
                  <a:pt x="326130" y="-49"/>
                  <a:pt x="331930" y="1169"/>
                  <a:pt x="337274" y="3556"/>
                </a:cubicBezTo>
                <a:cubicBezTo>
                  <a:pt x="342568" y="5917"/>
                  <a:pt x="347391" y="9229"/>
                  <a:pt x="351491" y="13329"/>
                </a:cubicBezTo>
                <a:cubicBezTo>
                  <a:pt x="355654" y="17455"/>
                  <a:pt x="359018" y="22316"/>
                  <a:pt x="361392" y="27673"/>
                </a:cubicBezTo>
                <a:cubicBezTo>
                  <a:pt x="363626" y="33106"/>
                  <a:pt x="364794" y="38932"/>
                  <a:pt x="364819" y="44809"/>
                </a:cubicBezTo>
                <a:lnTo>
                  <a:pt x="364819" y="206523"/>
                </a:lnTo>
                <a:cubicBezTo>
                  <a:pt x="364832" y="212476"/>
                  <a:pt x="363575" y="218353"/>
                  <a:pt x="361138" y="223786"/>
                </a:cubicBezTo>
                <a:cubicBezTo>
                  <a:pt x="358675" y="229092"/>
                  <a:pt x="355274" y="233902"/>
                  <a:pt x="351110" y="238002"/>
                </a:cubicBezTo>
                <a:cubicBezTo>
                  <a:pt x="346997" y="242179"/>
                  <a:pt x="342072" y="245466"/>
                  <a:pt x="336640" y="247650"/>
                </a:cubicBezTo>
                <a:cubicBezTo>
                  <a:pt x="331093" y="249972"/>
                  <a:pt x="325139" y="251229"/>
                  <a:pt x="319123" y="251330"/>
                </a:cubicBezTo>
                <a:lnTo>
                  <a:pt x="250578" y="251330"/>
                </a:lnTo>
                <a:lnTo>
                  <a:pt x="250578" y="297027"/>
                </a:lnTo>
                <a:lnTo>
                  <a:pt x="284851" y="297027"/>
                </a:lnTo>
                <a:cubicBezTo>
                  <a:pt x="287872" y="296912"/>
                  <a:pt x="290791" y="298118"/>
                  <a:pt x="292847" y="300327"/>
                </a:cubicBezTo>
                <a:cubicBezTo>
                  <a:pt x="297303" y="304592"/>
                  <a:pt x="297442" y="311675"/>
                  <a:pt x="293178" y="316117"/>
                </a:cubicBezTo>
                <a:cubicBezTo>
                  <a:pt x="293063" y="316232"/>
                  <a:pt x="292962" y="316346"/>
                  <a:pt x="292847" y="316447"/>
                </a:cubicBezTo>
                <a:cubicBezTo>
                  <a:pt x="290791" y="318656"/>
                  <a:pt x="287872" y="319862"/>
                  <a:pt x="284851" y="319748"/>
                </a:cubicBezTo>
                <a:close/>
              </a:path>
            </a:pathLst>
          </a:custGeom>
          <a:solidFill>
            <a:srgbClr val="3778CC"/>
          </a:solidFill>
          <a:ln w="1268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strike="noStrike" kern="0" cap="none" spc="0" normalizeH="0" baseline="0" noProof="0">
              <a:ln>
                <a:noFill/>
              </a:ln>
              <a:solidFill>
                <a:sysClr val="windowText" lastClr="000000"/>
              </a:solidFill>
              <a:effectLst/>
              <a:uLnTx/>
              <a:uFillTx/>
            </a:endParaRPr>
          </a:p>
        </p:txBody>
      </p:sp>
      <p:sp>
        <p:nvSpPr>
          <p:cNvPr id="86" name="TextBox 85">
            <a:extLst>
              <a:ext uri="{FF2B5EF4-FFF2-40B4-BE49-F238E27FC236}">
                <a16:creationId xmlns:a16="http://schemas.microsoft.com/office/drawing/2014/main" id="{F094D1FF-F274-AA0B-F4CE-97107F14F92A}"/>
              </a:ext>
            </a:extLst>
          </p:cNvPr>
          <p:cNvSpPr txBox="1"/>
          <p:nvPr/>
        </p:nvSpPr>
        <p:spPr>
          <a:xfrm>
            <a:off x="1585996" y="3093615"/>
            <a:ext cx="715260" cy="276999"/>
          </a:xfrm>
          <a:prstGeom prst="rect">
            <a:avLst/>
          </a:prstGeom>
          <a:noFill/>
        </p:spPr>
        <p:txBody>
          <a:bodyPr wrap="none" rtlCol="0">
            <a:spAutoFit/>
          </a:bodyPr>
          <a:lstStyle/>
          <a:p>
            <a:pPr defTabSz="914400"/>
            <a:r>
              <a:rPr lang="en-US" sz="1200" kern="0">
                <a:solidFill>
                  <a:srgbClr val="0078D4"/>
                </a:solidFill>
                <a:latin typeface="Segoe UI Semibold"/>
                <a:cs typeface="Segoe UI"/>
                <a:sym typeface="Segoe UI"/>
                <a:rtl val="0"/>
              </a:rPr>
              <a:t>Devices</a:t>
            </a:r>
          </a:p>
        </p:txBody>
      </p:sp>
      <p:sp>
        <p:nvSpPr>
          <p:cNvPr id="87" name="TextBox 86">
            <a:extLst>
              <a:ext uri="{FF2B5EF4-FFF2-40B4-BE49-F238E27FC236}">
                <a16:creationId xmlns:a16="http://schemas.microsoft.com/office/drawing/2014/main" id="{E46CEFCF-A549-18A5-4DE8-7E4AAE2F5DFE}"/>
              </a:ext>
            </a:extLst>
          </p:cNvPr>
          <p:cNvSpPr txBox="1"/>
          <p:nvPr/>
        </p:nvSpPr>
        <p:spPr>
          <a:xfrm>
            <a:off x="1400849" y="3361507"/>
            <a:ext cx="1085554" cy="369332"/>
          </a:xfrm>
          <a:prstGeom prst="rect">
            <a:avLst/>
          </a:prstGeom>
          <a:noFill/>
        </p:spPr>
        <p:txBody>
          <a:bodyPr wrap="none" rtlCol="0">
            <a:spAutoFit/>
          </a:bodyPr>
          <a:lstStyle/>
          <a:p>
            <a:pPr defTabSz="914400"/>
            <a:r>
              <a:rPr lang="en-US" sz="900" kern="0">
                <a:solidFill>
                  <a:srgbClr val="000000"/>
                </a:solidFill>
                <a:cs typeface="Segoe UI"/>
                <a:sym typeface="Segoe UI"/>
                <a:rtl val="0"/>
              </a:rPr>
              <a:t>that meet specific</a:t>
            </a:r>
            <a:br>
              <a:rPr lang="en-US" sz="900" kern="0">
                <a:solidFill>
                  <a:srgbClr val="000000"/>
                </a:solidFill>
                <a:cs typeface="Segoe UI"/>
                <a:sym typeface="Segoe UI"/>
                <a:rtl val="0"/>
              </a:rPr>
            </a:br>
            <a:r>
              <a:rPr lang="en-US" sz="900" kern="0">
                <a:solidFill>
                  <a:srgbClr val="000000"/>
                </a:solidFill>
                <a:cs typeface="Segoe UI"/>
                <a:sym typeface="Segoe UI"/>
                <a:rtl val="0"/>
              </a:rPr>
              <a:t>job requirements</a:t>
            </a:r>
          </a:p>
        </p:txBody>
      </p:sp>
      <p:sp>
        <p:nvSpPr>
          <p:cNvPr id="135" name="Freeform 23">
            <a:extLst>
              <a:ext uri="{FF2B5EF4-FFF2-40B4-BE49-F238E27FC236}">
                <a16:creationId xmlns:a16="http://schemas.microsoft.com/office/drawing/2014/main" id="{A03A8F5F-66B4-B2F4-798E-EF9B855E209E}"/>
              </a:ext>
              <a:ext uri="{C183D7F6-B498-43B3-948B-1728B52AA6E4}">
                <adec:decorative xmlns:adec="http://schemas.microsoft.com/office/drawing/2017/decorative" val="1"/>
              </a:ext>
            </a:extLst>
          </p:cNvPr>
          <p:cNvSpPr/>
          <p:nvPr/>
        </p:nvSpPr>
        <p:spPr>
          <a:xfrm>
            <a:off x="5795931" y="2530111"/>
            <a:ext cx="345263" cy="364942"/>
          </a:xfrm>
          <a:custGeom>
            <a:avLst/>
            <a:gdLst>
              <a:gd name="connsiteX0" fmla="*/ 322793 w 345263"/>
              <a:gd name="connsiteY0" fmla="*/ 68298 h 364942"/>
              <a:gd name="connsiteX1" fmla="*/ 272019 w 345263"/>
              <a:gd name="connsiteY1" fmla="*/ 59667 h 364942"/>
              <a:gd name="connsiteX2" fmla="*/ 224800 w 345263"/>
              <a:gd name="connsiteY2" fmla="*/ 38088 h 364942"/>
              <a:gd name="connsiteX3" fmla="*/ 200429 w 345263"/>
              <a:gd name="connsiteY3" fmla="*/ 26537 h 364942"/>
              <a:gd name="connsiteX4" fmla="*/ 173646 w 345263"/>
              <a:gd name="connsiteY4" fmla="*/ 22856 h 364942"/>
              <a:gd name="connsiteX5" fmla="*/ 122872 w 345263"/>
              <a:gd name="connsiteY5" fmla="*/ 38088 h 364942"/>
              <a:gd name="connsiteX6" fmla="*/ 75780 w 345263"/>
              <a:gd name="connsiteY6" fmla="*/ 59667 h 364942"/>
              <a:gd name="connsiteX7" fmla="*/ 25006 w 345263"/>
              <a:gd name="connsiteY7" fmla="*/ 68298 h 364942"/>
              <a:gd name="connsiteX8" fmla="*/ 25006 w 345263"/>
              <a:gd name="connsiteY8" fmla="*/ 137223 h 364942"/>
              <a:gd name="connsiteX9" fmla="*/ 30972 w 345263"/>
              <a:gd name="connsiteY9" fmla="*/ 180888 h 364942"/>
              <a:gd name="connsiteX10" fmla="*/ 47473 w 345263"/>
              <a:gd name="connsiteY10" fmla="*/ 220746 h 364942"/>
              <a:gd name="connsiteX11" fmla="*/ 72860 w 345263"/>
              <a:gd name="connsiteY11" fmla="*/ 256541 h 364942"/>
              <a:gd name="connsiteX12" fmla="*/ 103832 w 345263"/>
              <a:gd name="connsiteY12" fmla="*/ 288274 h 364942"/>
              <a:gd name="connsiteX13" fmla="*/ 138485 w 345263"/>
              <a:gd name="connsiteY13" fmla="*/ 315819 h 364942"/>
              <a:gd name="connsiteX14" fmla="*/ 175169 w 345263"/>
              <a:gd name="connsiteY14" fmla="*/ 339048 h 364942"/>
              <a:gd name="connsiteX15" fmla="*/ 211726 w 345263"/>
              <a:gd name="connsiteY15" fmla="*/ 315819 h 364942"/>
              <a:gd name="connsiteX16" fmla="*/ 246633 w 345263"/>
              <a:gd name="connsiteY16" fmla="*/ 288274 h 364942"/>
              <a:gd name="connsiteX17" fmla="*/ 277477 w 345263"/>
              <a:gd name="connsiteY17" fmla="*/ 256668 h 364942"/>
              <a:gd name="connsiteX18" fmla="*/ 302864 w 345263"/>
              <a:gd name="connsiteY18" fmla="*/ 220746 h 364942"/>
              <a:gd name="connsiteX19" fmla="*/ 319239 w 345263"/>
              <a:gd name="connsiteY19" fmla="*/ 180888 h 364942"/>
              <a:gd name="connsiteX20" fmla="*/ 325332 w 345263"/>
              <a:gd name="connsiteY20" fmla="*/ 137223 h 364942"/>
              <a:gd name="connsiteX21" fmla="*/ 173138 w 345263"/>
              <a:gd name="connsiteY21" fmla="*/ 7 h 364942"/>
              <a:gd name="connsiteX22" fmla="*/ 190655 w 345263"/>
              <a:gd name="connsiteY22" fmla="*/ 1023 h 364942"/>
              <a:gd name="connsiteX23" fmla="*/ 206649 w 345263"/>
              <a:gd name="connsiteY23" fmla="*/ 4577 h 364942"/>
              <a:gd name="connsiteX24" fmla="*/ 222134 w 345263"/>
              <a:gd name="connsiteY24" fmla="*/ 10670 h 364942"/>
              <a:gd name="connsiteX25" fmla="*/ 237367 w 345263"/>
              <a:gd name="connsiteY25" fmla="*/ 19302 h 364942"/>
              <a:gd name="connsiteX26" fmla="*/ 262753 w 345263"/>
              <a:gd name="connsiteY26" fmla="*/ 31995 h 364942"/>
              <a:gd name="connsiteX27" fmla="*/ 289029 w 345263"/>
              <a:gd name="connsiteY27" fmla="*/ 40119 h 364942"/>
              <a:gd name="connsiteX28" fmla="*/ 316320 w 345263"/>
              <a:gd name="connsiteY28" fmla="*/ 44054 h 364942"/>
              <a:gd name="connsiteX29" fmla="*/ 345261 w 345263"/>
              <a:gd name="connsiteY29" fmla="*/ 45069 h 364942"/>
              <a:gd name="connsiteX30" fmla="*/ 345261 w 345263"/>
              <a:gd name="connsiteY30" fmla="*/ 136588 h 364942"/>
              <a:gd name="connsiteX31" fmla="*/ 338787 w 345263"/>
              <a:gd name="connsiteY31" fmla="*/ 186092 h 364942"/>
              <a:gd name="connsiteX32" fmla="*/ 320635 w 345263"/>
              <a:gd name="connsiteY32" fmla="*/ 230519 h 364942"/>
              <a:gd name="connsiteX33" fmla="*/ 293218 w 345263"/>
              <a:gd name="connsiteY33" fmla="*/ 270123 h 364942"/>
              <a:gd name="connsiteX34" fmla="*/ 258819 w 345263"/>
              <a:gd name="connsiteY34" fmla="*/ 305029 h 364942"/>
              <a:gd name="connsiteX35" fmla="*/ 219850 w 345263"/>
              <a:gd name="connsiteY35" fmla="*/ 335621 h 364942"/>
              <a:gd name="connsiteX36" fmla="*/ 178216 w 345263"/>
              <a:gd name="connsiteY36" fmla="*/ 361642 h 364942"/>
              <a:gd name="connsiteX37" fmla="*/ 172631 w 345263"/>
              <a:gd name="connsiteY37" fmla="*/ 364942 h 364942"/>
              <a:gd name="connsiteX38" fmla="*/ 167046 w 345263"/>
              <a:gd name="connsiteY38" fmla="*/ 361642 h 364942"/>
              <a:gd name="connsiteX39" fmla="*/ 125792 w 345263"/>
              <a:gd name="connsiteY39" fmla="*/ 335621 h 364942"/>
              <a:gd name="connsiteX40" fmla="*/ 86569 w 345263"/>
              <a:gd name="connsiteY40" fmla="*/ 305156 h 364942"/>
              <a:gd name="connsiteX41" fmla="*/ 52170 w 345263"/>
              <a:gd name="connsiteY41" fmla="*/ 270123 h 364942"/>
              <a:gd name="connsiteX42" fmla="*/ 24879 w 345263"/>
              <a:gd name="connsiteY42" fmla="*/ 230646 h 364942"/>
              <a:gd name="connsiteX43" fmla="*/ 6728 w 345263"/>
              <a:gd name="connsiteY43" fmla="*/ 186092 h 364942"/>
              <a:gd name="connsiteX44" fmla="*/ 0 w 345263"/>
              <a:gd name="connsiteY44" fmla="*/ 136588 h 364942"/>
              <a:gd name="connsiteX45" fmla="*/ 0 w 345263"/>
              <a:gd name="connsiteY45" fmla="*/ 45069 h 364942"/>
              <a:gd name="connsiteX46" fmla="*/ 29068 w 345263"/>
              <a:gd name="connsiteY46" fmla="*/ 44054 h 364942"/>
              <a:gd name="connsiteX47" fmla="*/ 56359 w 345263"/>
              <a:gd name="connsiteY47" fmla="*/ 40119 h 364942"/>
              <a:gd name="connsiteX48" fmla="*/ 82634 w 345263"/>
              <a:gd name="connsiteY48" fmla="*/ 31995 h 364942"/>
              <a:gd name="connsiteX49" fmla="*/ 108021 w 345263"/>
              <a:gd name="connsiteY49" fmla="*/ 19302 h 364942"/>
              <a:gd name="connsiteX50" fmla="*/ 171488 w 345263"/>
              <a:gd name="connsiteY50" fmla="*/ 7 h 3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45263" h="364942">
                <a:moveTo>
                  <a:pt x="322793" y="68298"/>
                </a:moveTo>
                <a:cubicBezTo>
                  <a:pt x="305594" y="67371"/>
                  <a:pt x="288559" y="64477"/>
                  <a:pt x="272019" y="59667"/>
                </a:cubicBezTo>
                <a:cubicBezTo>
                  <a:pt x="255353" y="54691"/>
                  <a:pt x="239461" y="47430"/>
                  <a:pt x="224800" y="38088"/>
                </a:cubicBezTo>
                <a:cubicBezTo>
                  <a:pt x="217286" y="33061"/>
                  <a:pt x="209073" y="29177"/>
                  <a:pt x="200429" y="26537"/>
                </a:cubicBezTo>
                <a:cubicBezTo>
                  <a:pt x="191709" y="24125"/>
                  <a:pt x="182696" y="22881"/>
                  <a:pt x="173646" y="22856"/>
                </a:cubicBezTo>
                <a:cubicBezTo>
                  <a:pt x="155545" y="22513"/>
                  <a:pt x="137800" y="27844"/>
                  <a:pt x="122872" y="38088"/>
                </a:cubicBezTo>
                <a:cubicBezTo>
                  <a:pt x="108262" y="47455"/>
                  <a:pt x="92408" y="54716"/>
                  <a:pt x="75780" y="59667"/>
                </a:cubicBezTo>
                <a:cubicBezTo>
                  <a:pt x="59240" y="64464"/>
                  <a:pt x="42206" y="67359"/>
                  <a:pt x="25006" y="68298"/>
                </a:cubicBezTo>
                <a:lnTo>
                  <a:pt x="25006" y="137223"/>
                </a:lnTo>
                <a:cubicBezTo>
                  <a:pt x="24917" y="151986"/>
                  <a:pt x="26923" y="166684"/>
                  <a:pt x="30972" y="180888"/>
                </a:cubicBezTo>
                <a:cubicBezTo>
                  <a:pt x="34869" y="194775"/>
                  <a:pt x="40416" y="208166"/>
                  <a:pt x="47473" y="220746"/>
                </a:cubicBezTo>
                <a:cubicBezTo>
                  <a:pt x="54836" y="233413"/>
                  <a:pt x="63340" y="245396"/>
                  <a:pt x="72860" y="256541"/>
                </a:cubicBezTo>
                <a:cubicBezTo>
                  <a:pt x="82469" y="267800"/>
                  <a:pt x="92814" y="278399"/>
                  <a:pt x="103832" y="288274"/>
                </a:cubicBezTo>
                <a:cubicBezTo>
                  <a:pt x="114825" y="298137"/>
                  <a:pt x="126401" y="307340"/>
                  <a:pt x="138485" y="315819"/>
                </a:cubicBezTo>
                <a:cubicBezTo>
                  <a:pt x="150544" y="324197"/>
                  <a:pt x="162729" y="331939"/>
                  <a:pt x="175169" y="339048"/>
                </a:cubicBezTo>
                <a:cubicBezTo>
                  <a:pt x="187520" y="332104"/>
                  <a:pt x="199706" y="324362"/>
                  <a:pt x="211726" y="315819"/>
                </a:cubicBezTo>
                <a:cubicBezTo>
                  <a:pt x="223861" y="307289"/>
                  <a:pt x="235513" y="298099"/>
                  <a:pt x="246633" y="288274"/>
                </a:cubicBezTo>
                <a:cubicBezTo>
                  <a:pt x="257676" y="278500"/>
                  <a:pt x="267983" y="267939"/>
                  <a:pt x="277477" y="256668"/>
                </a:cubicBezTo>
                <a:cubicBezTo>
                  <a:pt x="287100" y="245561"/>
                  <a:pt x="295604" y="233528"/>
                  <a:pt x="302864" y="220746"/>
                </a:cubicBezTo>
                <a:cubicBezTo>
                  <a:pt x="309897" y="208166"/>
                  <a:pt x="315393" y="194775"/>
                  <a:pt x="319239" y="180888"/>
                </a:cubicBezTo>
                <a:cubicBezTo>
                  <a:pt x="323098" y="166646"/>
                  <a:pt x="325141" y="151973"/>
                  <a:pt x="325332" y="137223"/>
                </a:cubicBezTo>
                <a:close/>
                <a:moveTo>
                  <a:pt x="173138" y="7"/>
                </a:moveTo>
                <a:cubicBezTo>
                  <a:pt x="178990" y="-56"/>
                  <a:pt x="184841" y="287"/>
                  <a:pt x="190655" y="1023"/>
                </a:cubicBezTo>
                <a:cubicBezTo>
                  <a:pt x="196075" y="1759"/>
                  <a:pt x="201432" y="2940"/>
                  <a:pt x="206649" y="4577"/>
                </a:cubicBezTo>
                <a:cubicBezTo>
                  <a:pt x="211942" y="6278"/>
                  <a:pt x="217108" y="8309"/>
                  <a:pt x="222134" y="10670"/>
                </a:cubicBezTo>
                <a:cubicBezTo>
                  <a:pt x="227427" y="13158"/>
                  <a:pt x="232518" y="16039"/>
                  <a:pt x="237367" y="19302"/>
                </a:cubicBezTo>
                <a:cubicBezTo>
                  <a:pt x="245427" y="24290"/>
                  <a:pt x="253919" y="28542"/>
                  <a:pt x="262753" y="31995"/>
                </a:cubicBezTo>
                <a:cubicBezTo>
                  <a:pt x="271245" y="35486"/>
                  <a:pt x="280042" y="38202"/>
                  <a:pt x="289029" y="40119"/>
                </a:cubicBezTo>
                <a:cubicBezTo>
                  <a:pt x="298028" y="42010"/>
                  <a:pt x="307142" y="43330"/>
                  <a:pt x="316320" y="44054"/>
                </a:cubicBezTo>
                <a:cubicBezTo>
                  <a:pt x="325713" y="44054"/>
                  <a:pt x="335360" y="45069"/>
                  <a:pt x="345261" y="45069"/>
                </a:cubicBezTo>
                <a:lnTo>
                  <a:pt x="345261" y="136588"/>
                </a:lnTo>
                <a:cubicBezTo>
                  <a:pt x="345350" y="153305"/>
                  <a:pt x="343166" y="169959"/>
                  <a:pt x="338787" y="186092"/>
                </a:cubicBezTo>
                <a:cubicBezTo>
                  <a:pt x="334573" y="201591"/>
                  <a:pt x="328480" y="216506"/>
                  <a:pt x="320635" y="230519"/>
                </a:cubicBezTo>
                <a:cubicBezTo>
                  <a:pt x="312791" y="244571"/>
                  <a:pt x="303601" y="257836"/>
                  <a:pt x="293218" y="270123"/>
                </a:cubicBezTo>
                <a:cubicBezTo>
                  <a:pt x="282631" y="282587"/>
                  <a:pt x="271131" y="294266"/>
                  <a:pt x="258819" y="305029"/>
                </a:cubicBezTo>
                <a:cubicBezTo>
                  <a:pt x="246125" y="315692"/>
                  <a:pt x="233432" y="325974"/>
                  <a:pt x="219850" y="335621"/>
                </a:cubicBezTo>
                <a:cubicBezTo>
                  <a:pt x="206458" y="345052"/>
                  <a:pt x="192559" y="353747"/>
                  <a:pt x="178216" y="361642"/>
                </a:cubicBezTo>
                <a:lnTo>
                  <a:pt x="172631" y="364942"/>
                </a:lnTo>
                <a:lnTo>
                  <a:pt x="167046" y="361642"/>
                </a:lnTo>
                <a:cubicBezTo>
                  <a:pt x="153209" y="353645"/>
                  <a:pt x="139374" y="345014"/>
                  <a:pt x="125792" y="335621"/>
                </a:cubicBezTo>
                <a:cubicBezTo>
                  <a:pt x="112146" y="326215"/>
                  <a:pt x="99059" y="316047"/>
                  <a:pt x="86569" y="305156"/>
                </a:cubicBezTo>
                <a:cubicBezTo>
                  <a:pt x="74155" y="294443"/>
                  <a:pt x="62655" y="282727"/>
                  <a:pt x="52170" y="270123"/>
                </a:cubicBezTo>
                <a:cubicBezTo>
                  <a:pt x="41863" y="257836"/>
                  <a:pt x="32724" y="244622"/>
                  <a:pt x="24879" y="230646"/>
                </a:cubicBezTo>
                <a:cubicBezTo>
                  <a:pt x="17022" y="216595"/>
                  <a:pt x="10929" y="201629"/>
                  <a:pt x="6728" y="186092"/>
                </a:cubicBezTo>
                <a:cubicBezTo>
                  <a:pt x="2348" y="169946"/>
                  <a:pt x="89" y="153305"/>
                  <a:pt x="0" y="136588"/>
                </a:cubicBezTo>
                <a:lnTo>
                  <a:pt x="0" y="45069"/>
                </a:lnTo>
                <a:cubicBezTo>
                  <a:pt x="10028" y="45069"/>
                  <a:pt x="19675" y="45069"/>
                  <a:pt x="29068" y="44054"/>
                </a:cubicBezTo>
                <a:cubicBezTo>
                  <a:pt x="38245" y="43330"/>
                  <a:pt x="47359" y="42010"/>
                  <a:pt x="56359" y="40119"/>
                </a:cubicBezTo>
                <a:cubicBezTo>
                  <a:pt x="65346" y="38202"/>
                  <a:pt x="74142" y="35486"/>
                  <a:pt x="82634" y="31995"/>
                </a:cubicBezTo>
                <a:cubicBezTo>
                  <a:pt x="91469" y="28542"/>
                  <a:pt x="99961" y="24290"/>
                  <a:pt x="108021" y="19302"/>
                </a:cubicBezTo>
                <a:cubicBezTo>
                  <a:pt x="126769" y="6659"/>
                  <a:pt x="148881" y="-68"/>
                  <a:pt x="171488" y="7"/>
                </a:cubicBezTo>
                <a:close/>
              </a:path>
            </a:pathLst>
          </a:custGeom>
          <a:solidFill>
            <a:srgbClr val="3778CC"/>
          </a:solidFill>
          <a:ln w="1268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6" name="TextBox 135">
            <a:extLst>
              <a:ext uri="{FF2B5EF4-FFF2-40B4-BE49-F238E27FC236}">
                <a16:creationId xmlns:a16="http://schemas.microsoft.com/office/drawing/2014/main" id="{444E5C59-D295-E5FD-A3DA-ABDA8742081A}"/>
              </a:ext>
            </a:extLst>
          </p:cNvPr>
          <p:cNvSpPr txBox="1"/>
          <p:nvPr/>
        </p:nvSpPr>
        <p:spPr>
          <a:xfrm>
            <a:off x="5596505" y="3093173"/>
            <a:ext cx="744114" cy="276999"/>
          </a:xfrm>
          <a:prstGeom prst="rect">
            <a:avLst/>
          </a:prstGeom>
          <a:noFill/>
        </p:spPr>
        <p:txBody>
          <a:bodyPr wrap="none" rtlCol="0">
            <a:spAutoFit/>
          </a:bodyPr>
          <a:lstStyle/>
          <a:p>
            <a:pPr defTabSz="914400"/>
            <a:r>
              <a:rPr lang="en-US" sz="1200" kern="0">
                <a:solidFill>
                  <a:srgbClr val="0078D4"/>
                </a:solidFill>
                <a:latin typeface="Segoe UI Semibold"/>
                <a:cs typeface="Segoe UI"/>
                <a:sym typeface="Segoe UI"/>
                <a:rtl val="0"/>
              </a:rPr>
              <a:t>Security</a:t>
            </a:r>
          </a:p>
        </p:txBody>
      </p:sp>
      <p:sp>
        <p:nvSpPr>
          <p:cNvPr id="137" name="TextBox 136">
            <a:extLst>
              <a:ext uri="{FF2B5EF4-FFF2-40B4-BE49-F238E27FC236}">
                <a16:creationId xmlns:a16="http://schemas.microsoft.com/office/drawing/2014/main" id="{7F38F6F1-C488-7AB5-CFD2-E48192E4BF8C}"/>
              </a:ext>
            </a:extLst>
          </p:cNvPr>
          <p:cNvSpPr txBox="1"/>
          <p:nvPr/>
        </p:nvSpPr>
        <p:spPr>
          <a:xfrm>
            <a:off x="5013792" y="3361507"/>
            <a:ext cx="1909541" cy="507831"/>
          </a:xfrm>
          <a:prstGeom prst="rect">
            <a:avLst/>
          </a:prstGeom>
          <a:noFill/>
        </p:spPr>
        <p:txBody>
          <a:bodyPr wrap="square" rtlCol="0">
            <a:spAutoFit/>
          </a:bodyPr>
          <a:lstStyle/>
          <a:p>
            <a:pPr algn="ctr" defTabSz="914400"/>
            <a:r>
              <a:rPr lang="en-US" sz="900" kern="0">
                <a:solidFill>
                  <a:srgbClr val="000000"/>
                </a:solidFill>
                <a:cs typeface="Segoe UI"/>
                <a:sym typeface="Segoe UI"/>
                <a:rtl val="0"/>
              </a:rPr>
              <a:t>that defends against cyberattacks across multiple platforms</a:t>
            </a:r>
          </a:p>
        </p:txBody>
      </p:sp>
      <p:sp>
        <p:nvSpPr>
          <p:cNvPr id="160" name="Freeform 18">
            <a:extLst>
              <a:ext uri="{FF2B5EF4-FFF2-40B4-BE49-F238E27FC236}">
                <a16:creationId xmlns:a16="http://schemas.microsoft.com/office/drawing/2014/main" id="{A8ADDF25-F735-38EB-4730-285B67D14528}"/>
              </a:ext>
              <a:ext uri="{C183D7F6-B498-43B3-948B-1728B52AA6E4}">
                <adec:decorative xmlns:adec="http://schemas.microsoft.com/office/drawing/2017/decorative" val="1"/>
              </a:ext>
            </a:extLst>
          </p:cNvPr>
          <p:cNvSpPr/>
          <p:nvPr/>
        </p:nvSpPr>
        <p:spPr>
          <a:xfrm>
            <a:off x="3778386" y="2530111"/>
            <a:ext cx="355415" cy="366077"/>
          </a:xfrm>
          <a:custGeom>
            <a:avLst/>
            <a:gdLst>
              <a:gd name="connsiteX0" fmla="*/ 272654 w 355415"/>
              <a:gd name="connsiteY0" fmla="*/ 319873 h 366077"/>
              <a:gd name="connsiteX1" fmla="*/ 272654 w 355415"/>
              <a:gd name="connsiteY1" fmla="*/ 366077 h 366077"/>
              <a:gd name="connsiteX2" fmla="*/ 219469 w 355415"/>
              <a:gd name="connsiteY2" fmla="*/ 319873 h 366077"/>
              <a:gd name="connsiteX3" fmla="*/ 219469 w 355415"/>
              <a:gd name="connsiteY3" fmla="*/ 366077 h 366077"/>
              <a:gd name="connsiteX4" fmla="*/ 173646 w 355415"/>
              <a:gd name="connsiteY4" fmla="*/ 366077 h 366077"/>
              <a:gd name="connsiteX5" fmla="*/ 173646 w 355415"/>
              <a:gd name="connsiteY5" fmla="*/ 319873 h 366077"/>
              <a:gd name="connsiteX6" fmla="*/ 128965 w 355415"/>
              <a:gd name="connsiteY6" fmla="*/ 319873 h 366077"/>
              <a:gd name="connsiteX7" fmla="*/ 128965 w 355415"/>
              <a:gd name="connsiteY7" fmla="*/ 366077 h 366077"/>
              <a:gd name="connsiteX8" fmla="*/ 83269 w 355415"/>
              <a:gd name="connsiteY8" fmla="*/ 319873 h 366077"/>
              <a:gd name="connsiteX9" fmla="*/ 83269 w 355415"/>
              <a:gd name="connsiteY9" fmla="*/ 366077 h 366077"/>
              <a:gd name="connsiteX10" fmla="*/ 38080 w 355415"/>
              <a:gd name="connsiteY10" fmla="*/ 274938 h 366077"/>
              <a:gd name="connsiteX11" fmla="*/ 0 w 355415"/>
              <a:gd name="connsiteY11" fmla="*/ 274938 h 366077"/>
              <a:gd name="connsiteX12" fmla="*/ 38080 w 355415"/>
              <a:gd name="connsiteY12" fmla="*/ 228862 h 366077"/>
              <a:gd name="connsiteX13" fmla="*/ 0 w 355415"/>
              <a:gd name="connsiteY13" fmla="*/ 228862 h 366077"/>
              <a:gd name="connsiteX14" fmla="*/ 38080 w 355415"/>
              <a:gd name="connsiteY14" fmla="*/ 175169 h 366077"/>
              <a:gd name="connsiteX15" fmla="*/ 0 w 355415"/>
              <a:gd name="connsiteY15" fmla="*/ 175169 h 366077"/>
              <a:gd name="connsiteX16" fmla="*/ 38080 w 355415"/>
              <a:gd name="connsiteY16" fmla="*/ 130234 h 366077"/>
              <a:gd name="connsiteX17" fmla="*/ 0 w 355415"/>
              <a:gd name="connsiteY17" fmla="*/ 130234 h 366077"/>
              <a:gd name="connsiteX18" fmla="*/ 38080 w 355415"/>
              <a:gd name="connsiteY18" fmla="*/ 84030 h 366077"/>
              <a:gd name="connsiteX19" fmla="*/ 0 w 355415"/>
              <a:gd name="connsiteY19" fmla="*/ 84030 h 366077"/>
              <a:gd name="connsiteX20" fmla="*/ 355415 w 355415"/>
              <a:gd name="connsiteY20" fmla="*/ 274431 h 366077"/>
              <a:gd name="connsiteX21" fmla="*/ 309719 w 355415"/>
              <a:gd name="connsiteY21" fmla="*/ 274431 h 366077"/>
              <a:gd name="connsiteX22" fmla="*/ 355415 w 355415"/>
              <a:gd name="connsiteY22" fmla="*/ 228354 h 366077"/>
              <a:gd name="connsiteX23" fmla="*/ 309719 w 355415"/>
              <a:gd name="connsiteY23" fmla="*/ 228354 h 366077"/>
              <a:gd name="connsiteX24" fmla="*/ 355415 w 355415"/>
              <a:gd name="connsiteY24" fmla="*/ 174661 h 366077"/>
              <a:gd name="connsiteX25" fmla="*/ 309719 w 355415"/>
              <a:gd name="connsiteY25" fmla="*/ 174661 h 366077"/>
              <a:gd name="connsiteX26" fmla="*/ 355415 w 355415"/>
              <a:gd name="connsiteY26" fmla="*/ 129726 h 366077"/>
              <a:gd name="connsiteX27" fmla="*/ 309719 w 355415"/>
              <a:gd name="connsiteY27" fmla="*/ 129726 h 366077"/>
              <a:gd name="connsiteX28" fmla="*/ 355415 w 355415"/>
              <a:gd name="connsiteY28" fmla="*/ 83522 h 366077"/>
              <a:gd name="connsiteX29" fmla="*/ 309719 w 355415"/>
              <a:gd name="connsiteY29" fmla="*/ 83522 h 366077"/>
              <a:gd name="connsiteX30" fmla="*/ 272400 w 355415"/>
              <a:gd name="connsiteY30" fmla="*/ 0 h 366077"/>
              <a:gd name="connsiteX31" fmla="*/ 272400 w 355415"/>
              <a:gd name="connsiteY31" fmla="*/ 38080 h 366077"/>
              <a:gd name="connsiteX32" fmla="*/ 219215 w 355415"/>
              <a:gd name="connsiteY32" fmla="*/ 0 h 366077"/>
              <a:gd name="connsiteX33" fmla="*/ 219215 w 355415"/>
              <a:gd name="connsiteY33" fmla="*/ 38080 h 366077"/>
              <a:gd name="connsiteX34" fmla="*/ 173392 w 355415"/>
              <a:gd name="connsiteY34" fmla="*/ 0 h 366077"/>
              <a:gd name="connsiteX35" fmla="*/ 173392 w 355415"/>
              <a:gd name="connsiteY35" fmla="*/ 38080 h 366077"/>
              <a:gd name="connsiteX36" fmla="*/ 128711 w 355415"/>
              <a:gd name="connsiteY36" fmla="*/ 38080 h 366077"/>
              <a:gd name="connsiteX37" fmla="*/ 128711 w 355415"/>
              <a:gd name="connsiteY37" fmla="*/ 0 h 366077"/>
              <a:gd name="connsiteX38" fmla="*/ 83015 w 355415"/>
              <a:gd name="connsiteY38" fmla="*/ 38080 h 366077"/>
              <a:gd name="connsiteX39" fmla="*/ 83015 w 355415"/>
              <a:gd name="connsiteY39" fmla="*/ 0 h 366077"/>
              <a:gd name="connsiteX40" fmla="*/ 284078 w 355415"/>
              <a:gd name="connsiteY40" fmla="*/ 319365 h 366077"/>
              <a:gd name="connsiteX41" fmla="*/ 64102 w 355415"/>
              <a:gd name="connsiteY41" fmla="*/ 319365 h 366077"/>
              <a:gd name="connsiteX42" fmla="*/ 38715 w 355415"/>
              <a:gd name="connsiteY42" fmla="*/ 292582 h 366077"/>
              <a:gd name="connsiteX43" fmla="*/ 38715 w 355415"/>
              <a:gd name="connsiteY43" fmla="*/ 65371 h 366077"/>
              <a:gd name="connsiteX44" fmla="*/ 62667 w 355415"/>
              <a:gd name="connsiteY44" fmla="*/ 38626 h 366077"/>
              <a:gd name="connsiteX45" fmla="*/ 64102 w 355415"/>
              <a:gd name="connsiteY45" fmla="*/ 38588 h 366077"/>
              <a:gd name="connsiteX46" fmla="*/ 284332 w 355415"/>
              <a:gd name="connsiteY46" fmla="*/ 38588 h 366077"/>
              <a:gd name="connsiteX47" fmla="*/ 309833 w 355415"/>
              <a:gd name="connsiteY47" fmla="*/ 60966 h 366077"/>
              <a:gd name="connsiteX48" fmla="*/ 309719 w 355415"/>
              <a:gd name="connsiteY48" fmla="*/ 65371 h 366077"/>
              <a:gd name="connsiteX49" fmla="*/ 309719 w 355415"/>
              <a:gd name="connsiteY49" fmla="*/ 292582 h 366077"/>
              <a:gd name="connsiteX50" fmla="*/ 286312 w 355415"/>
              <a:gd name="connsiteY50" fmla="*/ 319797 h 366077"/>
              <a:gd name="connsiteX51" fmla="*/ 284332 w 355415"/>
              <a:gd name="connsiteY51" fmla="*/ 319873 h 36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55415" h="366077">
                <a:moveTo>
                  <a:pt x="272654" y="319873"/>
                </a:moveTo>
                <a:lnTo>
                  <a:pt x="272654" y="366077"/>
                </a:lnTo>
                <a:moveTo>
                  <a:pt x="219469" y="319873"/>
                </a:moveTo>
                <a:lnTo>
                  <a:pt x="219469" y="366077"/>
                </a:lnTo>
                <a:moveTo>
                  <a:pt x="173646" y="366077"/>
                </a:moveTo>
                <a:lnTo>
                  <a:pt x="173646" y="319873"/>
                </a:lnTo>
                <a:moveTo>
                  <a:pt x="128965" y="319873"/>
                </a:moveTo>
                <a:lnTo>
                  <a:pt x="128965" y="366077"/>
                </a:lnTo>
                <a:moveTo>
                  <a:pt x="83269" y="319873"/>
                </a:moveTo>
                <a:lnTo>
                  <a:pt x="83269" y="366077"/>
                </a:lnTo>
                <a:moveTo>
                  <a:pt x="38080" y="274938"/>
                </a:moveTo>
                <a:lnTo>
                  <a:pt x="0" y="274938"/>
                </a:lnTo>
                <a:moveTo>
                  <a:pt x="38080" y="228862"/>
                </a:moveTo>
                <a:lnTo>
                  <a:pt x="0" y="228862"/>
                </a:lnTo>
                <a:moveTo>
                  <a:pt x="38080" y="175169"/>
                </a:moveTo>
                <a:lnTo>
                  <a:pt x="0" y="175169"/>
                </a:lnTo>
                <a:moveTo>
                  <a:pt x="38080" y="130234"/>
                </a:moveTo>
                <a:lnTo>
                  <a:pt x="0" y="130234"/>
                </a:lnTo>
                <a:moveTo>
                  <a:pt x="38080" y="84030"/>
                </a:moveTo>
                <a:lnTo>
                  <a:pt x="0" y="84030"/>
                </a:lnTo>
                <a:moveTo>
                  <a:pt x="355415" y="274431"/>
                </a:moveTo>
                <a:lnTo>
                  <a:pt x="309719" y="274431"/>
                </a:lnTo>
                <a:moveTo>
                  <a:pt x="355415" y="228354"/>
                </a:moveTo>
                <a:lnTo>
                  <a:pt x="309719" y="228354"/>
                </a:lnTo>
                <a:moveTo>
                  <a:pt x="355415" y="174661"/>
                </a:moveTo>
                <a:lnTo>
                  <a:pt x="309719" y="174661"/>
                </a:lnTo>
                <a:moveTo>
                  <a:pt x="355415" y="129726"/>
                </a:moveTo>
                <a:lnTo>
                  <a:pt x="309719" y="129726"/>
                </a:lnTo>
                <a:moveTo>
                  <a:pt x="355415" y="83522"/>
                </a:moveTo>
                <a:lnTo>
                  <a:pt x="309719" y="83522"/>
                </a:lnTo>
                <a:moveTo>
                  <a:pt x="272400" y="0"/>
                </a:moveTo>
                <a:lnTo>
                  <a:pt x="272400" y="38080"/>
                </a:lnTo>
                <a:moveTo>
                  <a:pt x="219215" y="0"/>
                </a:moveTo>
                <a:lnTo>
                  <a:pt x="219215" y="38080"/>
                </a:lnTo>
                <a:moveTo>
                  <a:pt x="173392" y="0"/>
                </a:moveTo>
                <a:lnTo>
                  <a:pt x="173392" y="38080"/>
                </a:lnTo>
                <a:moveTo>
                  <a:pt x="128711" y="38080"/>
                </a:moveTo>
                <a:lnTo>
                  <a:pt x="128711" y="0"/>
                </a:lnTo>
                <a:moveTo>
                  <a:pt x="83015" y="38080"/>
                </a:moveTo>
                <a:lnTo>
                  <a:pt x="83015" y="0"/>
                </a:lnTo>
                <a:moveTo>
                  <a:pt x="284078" y="319365"/>
                </a:moveTo>
                <a:lnTo>
                  <a:pt x="64102" y="319365"/>
                </a:lnTo>
                <a:cubicBezTo>
                  <a:pt x="50050" y="318210"/>
                  <a:pt x="39121" y="306672"/>
                  <a:pt x="38715" y="292582"/>
                </a:cubicBezTo>
                <a:lnTo>
                  <a:pt x="38715" y="65371"/>
                </a:lnTo>
                <a:cubicBezTo>
                  <a:pt x="37941" y="51370"/>
                  <a:pt x="48666" y="39400"/>
                  <a:pt x="62667" y="38626"/>
                </a:cubicBezTo>
                <a:cubicBezTo>
                  <a:pt x="63150" y="38600"/>
                  <a:pt x="63619" y="38588"/>
                  <a:pt x="64102" y="38588"/>
                </a:cubicBezTo>
                <a:lnTo>
                  <a:pt x="284332" y="38588"/>
                </a:lnTo>
                <a:cubicBezTo>
                  <a:pt x="297558" y="37725"/>
                  <a:pt x="308970" y="47740"/>
                  <a:pt x="309833" y="60966"/>
                </a:cubicBezTo>
                <a:cubicBezTo>
                  <a:pt x="309935" y="62426"/>
                  <a:pt x="309897" y="63911"/>
                  <a:pt x="309719" y="65371"/>
                </a:cubicBezTo>
                <a:lnTo>
                  <a:pt x="309719" y="292582"/>
                </a:lnTo>
                <a:cubicBezTo>
                  <a:pt x="310772" y="306558"/>
                  <a:pt x="300288" y="318756"/>
                  <a:pt x="286312" y="319797"/>
                </a:cubicBezTo>
                <a:cubicBezTo>
                  <a:pt x="285652" y="319848"/>
                  <a:pt x="284992" y="319873"/>
                  <a:pt x="284332" y="319873"/>
                </a:cubicBezTo>
                <a:close/>
              </a:path>
            </a:pathLst>
          </a:custGeom>
          <a:noFill/>
          <a:ln w="19050" cap="sq">
            <a:solidFill>
              <a:srgbClr val="3778C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1" name="TextBox 160">
            <a:extLst>
              <a:ext uri="{FF2B5EF4-FFF2-40B4-BE49-F238E27FC236}">
                <a16:creationId xmlns:a16="http://schemas.microsoft.com/office/drawing/2014/main" id="{2FAEA14E-4BD2-28C5-5E16-514E6668744C}"/>
              </a:ext>
            </a:extLst>
          </p:cNvPr>
          <p:cNvSpPr txBox="1"/>
          <p:nvPr/>
        </p:nvSpPr>
        <p:spPr>
          <a:xfrm>
            <a:off x="3246604" y="3093740"/>
            <a:ext cx="1418978" cy="276999"/>
          </a:xfrm>
          <a:prstGeom prst="rect">
            <a:avLst/>
          </a:prstGeom>
          <a:noFill/>
        </p:spPr>
        <p:txBody>
          <a:bodyPr wrap="none" rtlCol="0">
            <a:spAutoFit/>
          </a:bodyPr>
          <a:lstStyle/>
          <a:p>
            <a:pPr defTabSz="914400"/>
            <a:r>
              <a:rPr lang="en-US" sz="1200" kern="0">
                <a:solidFill>
                  <a:srgbClr val="0078D4"/>
                </a:solidFill>
                <a:latin typeface="Segoe UI Semibold"/>
                <a:cs typeface="Segoe UI"/>
                <a:sym typeface="Segoe UI"/>
                <a:rtl val="0"/>
              </a:rPr>
              <a:t>Operating system</a:t>
            </a:r>
          </a:p>
        </p:txBody>
      </p:sp>
      <p:sp>
        <p:nvSpPr>
          <p:cNvPr id="162" name="TextBox 161">
            <a:extLst>
              <a:ext uri="{FF2B5EF4-FFF2-40B4-BE49-F238E27FC236}">
                <a16:creationId xmlns:a16="http://schemas.microsoft.com/office/drawing/2014/main" id="{720E7977-D01A-1A1C-269C-494C346D6217}"/>
              </a:ext>
            </a:extLst>
          </p:cNvPr>
          <p:cNvSpPr txBox="1"/>
          <p:nvPr/>
        </p:nvSpPr>
        <p:spPr>
          <a:xfrm>
            <a:off x="3098327" y="3361507"/>
            <a:ext cx="1715534" cy="369332"/>
          </a:xfrm>
          <a:prstGeom prst="rect">
            <a:avLst/>
          </a:prstGeom>
          <a:noFill/>
        </p:spPr>
        <p:txBody>
          <a:bodyPr wrap="none" rtlCol="0">
            <a:spAutoFit/>
          </a:bodyPr>
          <a:lstStyle/>
          <a:p>
            <a:pPr algn="ctr" defTabSz="914400"/>
            <a:r>
              <a:rPr lang="en-US" sz="900" kern="0">
                <a:solidFill>
                  <a:srgbClr val="000000"/>
                </a:solidFill>
                <a:cs typeface="Segoe UI"/>
                <a:sym typeface="Segoe UI"/>
                <a:rtl val="0"/>
              </a:rPr>
              <a:t>that’s secure, easy to manage,</a:t>
            </a:r>
            <a:br>
              <a:rPr lang="en-US" sz="900" kern="0">
                <a:solidFill>
                  <a:srgbClr val="000000"/>
                </a:solidFill>
                <a:cs typeface="Segoe UI"/>
                <a:sym typeface="Segoe UI"/>
                <a:rtl val="0"/>
              </a:rPr>
            </a:br>
            <a:r>
              <a:rPr lang="en-US" sz="900" kern="0">
                <a:solidFill>
                  <a:srgbClr val="000000"/>
                </a:solidFill>
                <a:cs typeface="Segoe UI"/>
                <a:sym typeface="Segoe UI"/>
                <a:rtl val="0"/>
              </a:rPr>
              <a:t>update, and use</a:t>
            </a:r>
          </a:p>
        </p:txBody>
      </p:sp>
      <p:sp>
        <p:nvSpPr>
          <p:cNvPr id="2" name="Left Bracket 1">
            <a:extLst>
              <a:ext uri="{FF2B5EF4-FFF2-40B4-BE49-F238E27FC236}">
                <a16:creationId xmlns:a16="http://schemas.microsoft.com/office/drawing/2014/main" id="{2C28C267-98FE-0E27-0B24-C09288CA4886}"/>
              </a:ext>
            </a:extLst>
          </p:cNvPr>
          <p:cNvSpPr/>
          <p:nvPr/>
        </p:nvSpPr>
        <p:spPr>
          <a:xfrm rot="16200000">
            <a:off x="6057118" y="-314943"/>
            <a:ext cx="168150" cy="10024107"/>
          </a:xfrm>
          <a:prstGeom prst="leftBracket">
            <a:avLst/>
          </a:prstGeom>
          <a:noFill/>
          <a:ln w="12688" cap="flat">
            <a:solidFill>
              <a:srgbClr val="6C6E6C">
                <a:lumMod val="40000"/>
                <a:lumOff val="60000"/>
              </a:srgbClr>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Rectangle 2">
            <a:extLst>
              <a:ext uri="{FF2B5EF4-FFF2-40B4-BE49-F238E27FC236}">
                <a16:creationId xmlns:a16="http://schemas.microsoft.com/office/drawing/2014/main" id="{37E5C1E2-7CE2-F42F-81C5-1581CEFAAA42}"/>
              </a:ext>
            </a:extLst>
          </p:cNvPr>
          <p:cNvSpPr/>
          <p:nvPr/>
        </p:nvSpPr>
        <p:spPr bwMode="auto">
          <a:xfrm>
            <a:off x="4365362" y="4703504"/>
            <a:ext cx="3551661" cy="221599"/>
          </a:xfrm>
          <a:prstGeom prst="rect">
            <a:avLst/>
          </a:prstGeom>
          <a:solidFill>
            <a:srgbClr val="F2F2F2"/>
          </a:solid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Segoe UI Semibold"/>
                <a:ea typeface="Segoe UI" pitchFamily="34" charset="0"/>
                <a:cs typeface="Segoe UI" pitchFamily="34" charset="0"/>
              </a:rPr>
              <a:t>Eliminate redundant solutions </a:t>
            </a:r>
          </a:p>
        </p:txBody>
      </p:sp>
    </p:spTree>
    <p:extLst>
      <p:ext uri="{BB962C8B-B14F-4D97-AF65-F5344CB8AC3E}">
        <p14:creationId xmlns:p14="http://schemas.microsoft.com/office/powerpoint/2010/main" val="248585882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E07EA-727C-903E-8A3E-B62F28500F00}"/>
              </a:ext>
            </a:extLst>
          </p:cNvPr>
          <p:cNvSpPr>
            <a:spLocks noGrp="1"/>
          </p:cNvSpPr>
          <p:nvPr>
            <p:ph type="title"/>
          </p:nvPr>
        </p:nvSpPr>
        <p:spPr/>
        <p:txBody>
          <a:bodyPr/>
          <a:lstStyle/>
          <a:p>
            <a:r>
              <a:rPr lang="en-US"/>
              <a:t>What we’ll cover…</a:t>
            </a:r>
          </a:p>
        </p:txBody>
      </p:sp>
      <p:sp>
        <p:nvSpPr>
          <p:cNvPr id="5" name="TextBox 4">
            <a:extLst>
              <a:ext uri="{FF2B5EF4-FFF2-40B4-BE49-F238E27FC236}">
                <a16:creationId xmlns:a16="http://schemas.microsoft.com/office/drawing/2014/main" id="{A3690878-371A-42DA-6368-EF965144B56A}"/>
              </a:ext>
            </a:extLst>
          </p:cNvPr>
          <p:cNvSpPr txBox="1"/>
          <p:nvPr/>
        </p:nvSpPr>
        <p:spPr>
          <a:xfrm>
            <a:off x="5259432" y="1176440"/>
            <a:ext cx="5704776" cy="850392"/>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latin typeface="Segoe UI"/>
              </a:rPr>
              <a:t>	What are the key challenges that small and </a:t>
            </a:r>
            <a:br>
              <a:rPr lang="en-US" sz="1800">
                <a:solidFill>
                  <a:srgbClr val="000000"/>
                </a:solidFill>
                <a:latin typeface="Segoe UI"/>
              </a:rPr>
            </a:br>
            <a:r>
              <a:rPr lang="en-US" sz="1800">
                <a:solidFill>
                  <a:srgbClr val="000000"/>
                </a:solidFill>
                <a:latin typeface="Segoe UI"/>
              </a:rPr>
              <a:t>medium business face in a hybrid work world? </a:t>
            </a:r>
            <a:endParaRPr lang="en-US" sz="1800">
              <a:solidFill>
                <a:srgbClr val="000000"/>
              </a:solidFill>
              <a:cs typeface="Segoe UI"/>
            </a:endParaRPr>
          </a:p>
        </p:txBody>
      </p:sp>
      <p:sp>
        <p:nvSpPr>
          <p:cNvPr id="13" name="TextBox 12">
            <a:extLst>
              <a:ext uri="{FF2B5EF4-FFF2-40B4-BE49-F238E27FC236}">
                <a16:creationId xmlns:a16="http://schemas.microsoft.com/office/drawing/2014/main" id="{BFE444D1-D264-4738-6AE6-6F037E5D9EAD}"/>
              </a:ext>
            </a:extLst>
          </p:cNvPr>
          <p:cNvSpPr txBox="1"/>
          <p:nvPr/>
        </p:nvSpPr>
        <p:spPr>
          <a:xfrm>
            <a:off x="5259432" y="2160301"/>
            <a:ext cx="5704776" cy="572464"/>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Why should you trust Microsoft for security?</a:t>
            </a:r>
          </a:p>
        </p:txBody>
      </p:sp>
      <p:sp>
        <p:nvSpPr>
          <p:cNvPr id="14" name="TextBox 13">
            <a:extLst>
              <a:ext uri="{FF2B5EF4-FFF2-40B4-BE49-F238E27FC236}">
                <a16:creationId xmlns:a16="http://schemas.microsoft.com/office/drawing/2014/main" id="{44F9F7E9-3920-CF3D-8ACD-7112526A0B3B}"/>
              </a:ext>
            </a:extLst>
          </p:cNvPr>
          <p:cNvSpPr txBox="1"/>
          <p:nvPr/>
        </p:nvSpPr>
        <p:spPr>
          <a:xfrm>
            <a:off x="5259432" y="2866234"/>
            <a:ext cx="6235882" cy="849463"/>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How does Microsoft 365 </a:t>
            </a:r>
            <a:r>
              <a:rPr lang="en-US" sz="1800" dirty="0">
                <a:solidFill>
                  <a:srgbClr val="000000"/>
                </a:solidFill>
              </a:rPr>
              <a:t>E3 help</a:t>
            </a:r>
            <a:r>
              <a:rPr lang="en-US" sz="1800">
                <a:solidFill>
                  <a:srgbClr val="000000"/>
                </a:solidFill>
              </a:rPr>
              <a:t> in reducing your IT cost and complexity?</a:t>
            </a:r>
            <a:r>
              <a:rPr lang="en-US" sz="1800">
                <a:solidFill>
                  <a:srgbClr val="000000"/>
                </a:solidFill>
                <a:ea typeface="Segoe UI"/>
                <a:cs typeface="Segoe UI"/>
              </a:rPr>
              <a:t>​</a:t>
            </a:r>
            <a:endParaRPr lang="en-US" sz="1800">
              <a:solidFill>
                <a:srgbClr val="000000"/>
              </a:solidFill>
              <a:cs typeface="Segoe UI"/>
            </a:endParaRPr>
          </a:p>
        </p:txBody>
      </p:sp>
      <p:sp>
        <p:nvSpPr>
          <p:cNvPr id="15" name="TextBox 14">
            <a:extLst>
              <a:ext uri="{FF2B5EF4-FFF2-40B4-BE49-F238E27FC236}">
                <a16:creationId xmlns:a16="http://schemas.microsoft.com/office/drawing/2014/main" id="{850E58D0-1002-A296-91F1-13A552956753}"/>
              </a:ext>
            </a:extLst>
          </p:cNvPr>
          <p:cNvSpPr txBox="1"/>
          <p:nvPr/>
        </p:nvSpPr>
        <p:spPr>
          <a:xfrm>
            <a:off x="5259432" y="3987665"/>
            <a:ext cx="6394012" cy="572464"/>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How does Microsoft 365 </a:t>
            </a:r>
            <a:r>
              <a:rPr lang="en-US" sz="1800" dirty="0">
                <a:solidFill>
                  <a:srgbClr val="000000"/>
                </a:solidFill>
              </a:rPr>
              <a:t>E3 enable</a:t>
            </a:r>
            <a:r>
              <a:rPr lang="en-US" sz="1800">
                <a:solidFill>
                  <a:srgbClr val="000000"/>
                </a:solidFill>
              </a:rPr>
              <a:t> secure productivity?</a:t>
            </a:r>
            <a:endParaRPr lang="en-US" sz="1800">
              <a:solidFill>
                <a:srgbClr val="000000"/>
              </a:solidFill>
              <a:cs typeface="Segoe UI"/>
            </a:endParaRPr>
          </a:p>
        </p:txBody>
      </p:sp>
      <p:sp>
        <p:nvSpPr>
          <p:cNvPr id="16" name="TextBox 15">
            <a:extLst>
              <a:ext uri="{FF2B5EF4-FFF2-40B4-BE49-F238E27FC236}">
                <a16:creationId xmlns:a16="http://schemas.microsoft.com/office/drawing/2014/main" id="{F1D11BCA-30E8-4CB1-12C3-376446FCDD1F}"/>
              </a:ext>
            </a:extLst>
          </p:cNvPr>
          <p:cNvSpPr txBox="1"/>
          <p:nvPr/>
        </p:nvSpPr>
        <p:spPr>
          <a:xfrm>
            <a:off x="5259432" y="4970596"/>
            <a:ext cx="6235882" cy="572464"/>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How can you get ready for Microsoft 365 Copilot? </a:t>
            </a:r>
          </a:p>
        </p:txBody>
      </p:sp>
      <p:sp>
        <p:nvSpPr>
          <p:cNvPr id="3" name="Freeform 5">
            <a:extLst>
              <a:ext uri="{FF2B5EF4-FFF2-40B4-BE49-F238E27FC236}">
                <a16:creationId xmlns:a16="http://schemas.microsoft.com/office/drawing/2014/main" id="{9CB744A3-3826-3003-8501-228F4793B23F}"/>
              </a:ext>
              <a:ext uri="{C183D7F6-B498-43B3-948B-1728B52AA6E4}">
                <adec:decorative xmlns:adec="http://schemas.microsoft.com/office/drawing/2017/decorative" val="1"/>
              </a:ext>
            </a:extLst>
          </p:cNvPr>
          <p:cNvSpPr>
            <a:spLocks/>
          </p:cNvSpPr>
          <p:nvPr/>
        </p:nvSpPr>
        <p:spPr bwMode="auto">
          <a:xfrm>
            <a:off x="5301151" y="1456648"/>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19817C22-916D-7168-EB28-4AB1DE360890}"/>
              </a:ext>
              <a:ext uri="{C183D7F6-B498-43B3-948B-1728B52AA6E4}">
                <adec:decorative xmlns:adec="http://schemas.microsoft.com/office/drawing/2017/decorative" val="1"/>
              </a:ext>
            </a:extLst>
          </p:cNvPr>
          <p:cNvSpPr>
            <a:spLocks/>
          </p:cNvSpPr>
          <p:nvPr/>
        </p:nvSpPr>
        <p:spPr bwMode="auto">
          <a:xfrm>
            <a:off x="5301151" y="2301545"/>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966FD635-E02F-6DD4-947B-6CF06EE84A11}"/>
              </a:ext>
              <a:ext uri="{C183D7F6-B498-43B3-948B-1728B52AA6E4}">
                <adec:decorative xmlns:adec="http://schemas.microsoft.com/office/drawing/2017/decorative" val="1"/>
              </a:ext>
            </a:extLst>
          </p:cNvPr>
          <p:cNvSpPr>
            <a:spLocks/>
          </p:cNvSpPr>
          <p:nvPr/>
        </p:nvSpPr>
        <p:spPr bwMode="auto">
          <a:xfrm>
            <a:off x="5301151" y="3145977"/>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D9C2BB97-CB9F-56B2-0758-D3315A3CE2C3}"/>
              </a:ext>
              <a:ext uri="{C183D7F6-B498-43B3-948B-1728B52AA6E4}">
                <adec:decorative xmlns:adec="http://schemas.microsoft.com/office/drawing/2017/decorative" val="1"/>
              </a:ext>
            </a:extLst>
          </p:cNvPr>
          <p:cNvSpPr>
            <a:spLocks/>
          </p:cNvSpPr>
          <p:nvPr/>
        </p:nvSpPr>
        <p:spPr bwMode="auto">
          <a:xfrm>
            <a:off x="5301151" y="4128909"/>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BBFEB601-643F-CB70-B7FC-480C0F638F96}"/>
              </a:ext>
              <a:ext uri="{C183D7F6-B498-43B3-948B-1728B52AA6E4}">
                <adec:decorative xmlns:adec="http://schemas.microsoft.com/office/drawing/2017/decorative" val="1"/>
              </a:ext>
            </a:extLst>
          </p:cNvPr>
          <p:cNvSpPr>
            <a:spLocks/>
          </p:cNvSpPr>
          <p:nvPr/>
        </p:nvSpPr>
        <p:spPr bwMode="auto">
          <a:xfrm>
            <a:off x="5301151" y="5111376"/>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76285318"/>
      </p:ext>
    </p:extLst>
  </p:cSld>
  <p:clrMapOvr>
    <a:masterClrMapping/>
  </p:clrMapOvr>
  <p:transition>
    <p:fade/>
  </p:transition>
</p:sld>
</file>

<file path=ppt/theme/theme1.xml><?xml version="1.0" encoding="utf-8"?>
<a:theme xmlns:a="http://schemas.openxmlformats.org/drawingml/2006/main" name="CSP Template Diamond 06/23">
  <a:themeElements>
    <a:clrScheme name="CSP Colors 06/23">
      <a:dk1>
        <a:srgbClr val="1A1A1A"/>
      </a:dk1>
      <a:lt1>
        <a:srgbClr val="FFFFFF"/>
      </a:lt1>
      <a:dk2>
        <a:srgbClr val="0D0D0D"/>
      </a:dk2>
      <a:lt2>
        <a:srgbClr val="E6E6E6"/>
      </a:lt2>
      <a:accent1>
        <a:srgbClr val="0078D4"/>
      </a:accent1>
      <a:accent2>
        <a:srgbClr val="243A5E"/>
      </a:accent2>
      <a:accent3>
        <a:srgbClr val="50E6FF"/>
      </a:accent3>
      <a:accent4>
        <a:srgbClr val="5D5BD4"/>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M_LightGray_Sept_2018.potx" id="{0FAF9FBA-50E5-4B89-8F50-EB458E088334}" vid="{09DABCF3-FBBE-41E3-8EAE-8A81552DAAAD}"/>
    </a:ext>
  </a:extLst>
</a:theme>
</file>

<file path=ppt/theme/theme2.xml><?xml version="1.0" encoding="utf-8"?>
<a:theme xmlns:a="http://schemas.openxmlformats.org/drawingml/2006/main" name="2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4125</Words>
  <Application>Microsoft Office PowerPoint</Application>
  <PresentationFormat>Widescreen</PresentationFormat>
  <Paragraphs>474</Paragraphs>
  <Slides>39</Slides>
  <Notes>33</Notes>
  <HiddenSlides>2</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39</vt:i4>
      </vt:variant>
    </vt:vector>
  </HeadingPairs>
  <TitlesOfParts>
    <vt:vector size="51" baseType="lpstr">
      <vt:lpstr>-apple-system</vt:lpstr>
      <vt:lpstr>Arial</vt:lpstr>
      <vt:lpstr>Calibri</vt:lpstr>
      <vt:lpstr>Segoe UI</vt:lpstr>
      <vt:lpstr>Segoe UI Light</vt:lpstr>
      <vt:lpstr>Segoe UI Semibold</vt:lpstr>
      <vt:lpstr>Segoe UI Semilight</vt:lpstr>
      <vt:lpstr>SegoeUI</vt:lpstr>
      <vt:lpstr>Symbol</vt:lpstr>
      <vt:lpstr>Wingdings</vt:lpstr>
      <vt:lpstr>CSP Template Diamond 06/23</vt:lpstr>
      <vt:lpstr>2_White Template</vt:lpstr>
      <vt:lpstr>Secure Productivity</vt:lpstr>
      <vt:lpstr>Secure Productivity Messaging </vt:lpstr>
      <vt:lpstr>Enable a whole new way to work</vt:lpstr>
      <vt:lpstr>Top of mind for our customers…</vt:lpstr>
      <vt:lpstr>Security is top of mind for every business</vt:lpstr>
      <vt:lpstr>AI-powered tools represent an enormous opportunity</vt:lpstr>
      <vt:lpstr>Build a foundation of secure productivity to get AI-ready </vt:lpstr>
      <vt:lpstr>PowerPoint Presentation</vt:lpstr>
      <vt:lpstr>What we’ll cover…</vt:lpstr>
      <vt:lpstr>Build a Zero-Trust foundation </vt:lpstr>
      <vt:lpstr>Zero-Trust is the foundation of great security </vt:lpstr>
      <vt:lpstr>PowerPoint Presentation</vt:lpstr>
      <vt:lpstr>Secure and manage identities</vt:lpstr>
      <vt:lpstr>Protect against lost or stolen passwords with multi-factor authentication</vt:lpstr>
      <vt:lpstr>Defend against threats on multi platforms</vt:lpstr>
      <vt:lpstr>Secure access to work apps with Azure Active Directory</vt:lpstr>
      <vt:lpstr>Keep data more secure across devices and locations</vt:lpstr>
      <vt:lpstr>Protect sensitive information across your data estate</vt:lpstr>
      <vt:lpstr>PowerPoint Presentation</vt:lpstr>
      <vt:lpstr>PowerPoint Presentation</vt:lpstr>
      <vt:lpstr>PowerPoint Presentation</vt:lpstr>
      <vt:lpstr>Deliver the best experience</vt:lpstr>
      <vt:lpstr>Manage and protect any endpoint from the cloud</vt:lpstr>
      <vt:lpstr>Simplify and optimize your endpoints to improve IT efficiency</vt:lpstr>
      <vt:lpstr>Total Economic Impact</vt:lpstr>
      <vt:lpstr>PowerPoint Presentation</vt:lpstr>
      <vt:lpstr>PowerPoint Presentation</vt:lpstr>
      <vt:lpstr>Unleash creativity</vt:lpstr>
      <vt:lpstr>Unlock productivity</vt:lpstr>
      <vt:lpstr>Uplevel skills</vt:lpstr>
      <vt:lpstr>Why choose Microsoft 365 E3? </vt:lpstr>
      <vt:lpstr>Microsoft 365 E3 benefits </vt:lpstr>
      <vt:lpstr>10 reasons to choose Microsoft 365</vt:lpstr>
      <vt:lpstr>Reduce costs with Microsoft 365 E3</vt:lpstr>
      <vt:lpstr>Demo</vt:lpstr>
      <vt:lpstr>Howden Insurance</vt:lpstr>
      <vt:lpstr>Next steps</vt:lpstr>
      <vt:lpstr>Get AI-ready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2023-07-11T22:29:11Z</dcterms:created>
  <dcterms:modified xsi:type="dcterms:W3CDTF">2023-07-11T22:36:39Z</dcterms:modified>
</cp:coreProperties>
</file>